
<file path=[Content_Types].xml><?xml version="1.0" encoding="utf-8"?>
<Types xmlns="http://schemas.openxmlformats.org/package/2006/content-types">
  <Default Extension="png" ContentType="image/png"/>
  <Default Extension="xlsm" ContentType="application/vnd.ms-excel.sheet.macroEnabled.12"/>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1"/>
    <p:sldMasterId id="2147483998" r:id="rId2"/>
  </p:sldMasterIdLst>
  <p:notesMasterIdLst>
    <p:notesMasterId r:id="rId29"/>
  </p:notesMasterIdLst>
  <p:handoutMasterIdLst>
    <p:handoutMasterId r:id="rId30"/>
  </p:handoutMasterIdLst>
  <p:sldIdLst>
    <p:sldId id="522" r:id="rId3"/>
    <p:sldId id="534" r:id="rId4"/>
    <p:sldId id="539" r:id="rId5"/>
    <p:sldId id="540" r:id="rId6"/>
    <p:sldId id="541" r:id="rId7"/>
    <p:sldId id="543" r:id="rId8"/>
    <p:sldId id="544" r:id="rId9"/>
    <p:sldId id="545" r:id="rId10"/>
    <p:sldId id="547" r:id="rId11"/>
    <p:sldId id="548" r:id="rId12"/>
    <p:sldId id="579" r:id="rId13"/>
    <p:sldId id="549" r:id="rId14"/>
    <p:sldId id="550" r:id="rId15"/>
    <p:sldId id="551" r:id="rId16"/>
    <p:sldId id="552" r:id="rId17"/>
    <p:sldId id="553" r:id="rId18"/>
    <p:sldId id="554" r:id="rId19"/>
    <p:sldId id="581" r:id="rId20"/>
    <p:sldId id="582" r:id="rId21"/>
    <p:sldId id="584" r:id="rId22"/>
    <p:sldId id="559" r:id="rId23"/>
    <p:sldId id="558" r:id="rId24"/>
    <p:sldId id="583" r:id="rId25"/>
    <p:sldId id="561" r:id="rId26"/>
    <p:sldId id="535" r:id="rId27"/>
    <p:sldId id="580" r:id="rId28"/>
  </p:sldIdLst>
  <p:sldSz cx="9144000" cy="6858000" type="screen4x3"/>
  <p:notesSz cx="6797675" cy="9874250"/>
  <p:defaultTex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7700"/>
    <a:srgbClr val="00539B"/>
    <a:srgbClr val="00AE9E"/>
    <a:srgbClr val="FFFFFF"/>
    <a:srgbClr val="1589AD"/>
    <a:srgbClr val="0C8EB6"/>
    <a:srgbClr val="C6168D"/>
    <a:srgbClr val="8C2245"/>
    <a:srgbClr val="5D245A"/>
    <a:srgbClr val="321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8624" autoAdjust="0"/>
  </p:normalViewPr>
  <p:slideViewPr>
    <p:cSldViewPr snapToObjects="1">
      <p:cViewPr>
        <p:scale>
          <a:sx n="100" d="100"/>
          <a:sy n="100" d="100"/>
        </p:scale>
        <p:origin x="-1272" y="-336"/>
      </p:cViewPr>
      <p:guideLst>
        <p:guide orient="horz" pos="1136"/>
        <p:guide orient="horz" pos="4086"/>
        <p:guide orient="horz" pos="1366"/>
        <p:guide orient="horz" pos="1592"/>
        <p:guide orient="horz" pos="1818"/>
        <p:guide orient="horz" pos="2044"/>
        <p:guide orient="horz" pos="2270"/>
        <p:guide orient="horz" pos="2496"/>
        <p:guide orient="horz" pos="2722"/>
        <p:guide orient="horz" pos="2954"/>
        <p:guide orient="horz" pos="3180"/>
        <p:guide orient="horz" pos="3414"/>
        <p:guide orient="horz" pos="3632"/>
        <p:guide orient="horz" pos="3858"/>
        <p:guide orient="horz" pos="911"/>
        <p:guide orient="horz" pos="685"/>
        <p:guide orient="horz" pos="459"/>
        <p:guide orient="horz" pos="233"/>
        <p:guide orient="horz" pos="7"/>
        <p:guide pos="5307"/>
        <p:guide pos="3261"/>
        <p:guide pos="237"/>
        <p:guide pos="3036"/>
        <p:guide pos="909"/>
        <p:guide pos="678"/>
        <p:guide pos="5533"/>
        <p:guide pos="5759"/>
        <p:guide pos="5079"/>
        <p:guide pos="4621"/>
        <p:guide pos="4849"/>
        <p:guide pos="4401"/>
        <p:guide pos="4173"/>
        <p:guide pos="3945"/>
        <p:guide pos="3717"/>
        <p:guide pos="3487"/>
        <p:guide pos="2724"/>
        <p:guide pos="2496"/>
        <p:guide pos="2274"/>
        <p:guide pos="2046"/>
        <p:guide pos="1818"/>
        <p:guide pos="1590"/>
        <p:guide pos="1368"/>
        <p:guide pos="1140"/>
        <p:guide pos="4063"/>
        <p:guide pos="453"/>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100" d="100"/>
        <a:sy n="100" d="100"/>
      </p:scale>
      <p:origin x="0" y="8960"/>
    </p:cViewPr>
  </p:sorterViewPr>
  <p:notesViewPr>
    <p:cSldViewPr snapToObjects="1">
      <p:cViewPr varScale="1">
        <p:scale>
          <a:sx n="80" d="100"/>
          <a:sy n="80" d="100"/>
        </p:scale>
        <p:origin x="-1974" y="-7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0.12583280663809948"/>
          <c:w val="0.77129245893359766"/>
          <c:h val="0.77391635113273305"/>
        </c:manualLayout>
      </c:layout>
      <c:barChart>
        <c:barDir val="col"/>
        <c:grouping val="clustered"/>
        <c:varyColors val="0"/>
        <c:dLbls>
          <c:showLegendKey val="0"/>
          <c:showVal val="0"/>
          <c:showCatName val="0"/>
          <c:showSerName val="0"/>
          <c:showPercent val="0"/>
          <c:showBubbleSize val="0"/>
        </c:dLbls>
        <c:gapWidth val="100"/>
        <c:axId val="59599872"/>
        <c:axId val="100768384"/>
      </c:barChart>
      <c:catAx>
        <c:axId val="59599872"/>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sz="1000"/>
            </a:pPr>
            <a:endParaRPr lang="sl-SI"/>
          </a:p>
        </c:txPr>
        <c:crossAx val="100768384"/>
        <c:crosses val="autoZero"/>
        <c:auto val="1"/>
        <c:lblAlgn val="ctr"/>
        <c:lblOffset val="100"/>
        <c:tickLblSkip val="1"/>
        <c:tickMarkSkip val="1"/>
        <c:noMultiLvlLbl val="0"/>
      </c:catAx>
      <c:valAx>
        <c:axId val="100768384"/>
        <c:scaling>
          <c:orientation val="minMax"/>
        </c:scaling>
        <c:delete val="0"/>
        <c:axPos val="l"/>
        <c:majorGridlines>
          <c:spPr>
            <a:ln w="3175">
              <a:solidFill>
                <a:schemeClr val="tx1"/>
              </a:solidFill>
              <a:prstDash val="solid"/>
            </a:ln>
          </c:spPr>
        </c:majorGridlines>
        <c:title>
          <c:tx>
            <c:rich>
              <a:bodyPr/>
              <a:lstStyle/>
              <a:p>
                <a:pPr>
                  <a:defRPr/>
                </a:pPr>
                <a:r>
                  <a:rPr lang="en-US" sz="1000" dirty="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sz="1000"/>
            </a:pPr>
            <a:endParaRPr lang="sl-SI"/>
          </a:p>
        </c:txPr>
        <c:crossAx val="59599872"/>
        <c:crosses val="autoZero"/>
        <c:crossBetween val="between"/>
      </c:valAx>
      <c:spPr>
        <a:noFill/>
        <a:ln w="18457">
          <a:noFill/>
        </a:ln>
      </c:spPr>
    </c:plotArea>
    <c:plotVisOnly val="1"/>
    <c:dispBlanksAs val="gap"/>
    <c:showDLblsOverMax val="0"/>
  </c:chart>
  <c:spPr>
    <a:noFill/>
    <a:ln>
      <a:noFill/>
    </a:ln>
  </c:spPr>
  <c:txPr>
    <a:bodyPr/>
    <a:lstStyle/>
    <a:p>
      <a:pPr marL="0" indent="0" algn="l" rtl="0" eaLnBrk="0" fontAlgn="base" hangingPunct="0">
        <a:lnSpc>
          <a:spcPct val="80000"/>
        </a:lnSpc>
        <a:spcBef>
          <a:spcPts val="0"/>
        </a:spcBef>
        <a:spcAft>
          <a:spcPts val="1200"/>
        </a:spcAft>
        <a:buClrTx/>
        <a:buFontTx/>
        <a:buNone/>
        <a:defRPr lang="en-GB" sz="1400" kern="1200" smtClean="0">
          <a:solidFill>
            <a:srgbClr val="58595B"/>
          </a:solidFill>
          <a:latin typeface="Franklin Gothic Book"/>
          <a:ea typeface="ＭＳ Ｐゴシック" charset="0"/>
          <a:cs typeface="Franklin Gothic Book"/>
        </a:defRPr>
      </a:pPr>
      <a:endParaRPr lang="sl-SI"/>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4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defRPr/>
            </a:pPr>
            <a:endParaRPr lang="en-US" dirty="0">
              <a:latin typeface="Franklin Gothic Book"/>
              <a:cs typeface="Franklin Gothic Book"/>
            </a:endParaRPr>
          </a:p>
        </p:txBody>
      </p:sp>
      <p:sp>
        <p:nvSpPr>
          <p:cNvPr id="6147" name="Rectangle 3"/>
          <p:cNvSpPr>
            <a:spLocks noGrp="1" noChangeArrowheads="1"/>
          </p:cNvSpPr>
          <p:nvPr>
            <p:ph type="dt" sz="quarter" idx="1"/>
          </p:nvPr>
        </p:nvSpPr>
        <p:spPr bwMode="auto">
          <a:xfrm>
            <a:off x="3849688" y="0"/>
            <a:ext cx="2946400" cy="494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Arial" charset="0"/>
                <a:ea typeface="+mn-ea"/>
                <a:cs typeface="Arial" charset="0"/>
              </a:defRPr>
            </a:lvl1pPr>
          </a:lstStyle>
          <a:p>
            <a:pPr>
              <a:defRPr/>
            </a:pPr>
            <a:endParaRPr lang="en-US" dirty="0">
              <a:latin typeface="Franklin Gothic Book"/>
              <a:cs typeface="Franklin Gothic Book"/>
            </a:endParaRPr>
          </a:p>
        </p:txBody>
      </p:sp>
      <p:sp>
        <p:nvSpPr>
          <p:cNvPr id="6148" name="Rectangle 4"/>
          <p:cNvSpPr>
            <a:spLocks noGrp="1" noChangeArrowheads="1"/>
          </p:cNvSpPr>
          <p:nvPr>
            <p:ph type="ftr" sz="quarter" idx="2"/>
          </p:nvPr>
        </p:nvSpPr>
        <p:spPr bwMode="auto">
          <a:xfrm>
            <a:off x="0" y="9378485"/>
            <a:ext cx="2946400" cy="49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defRPr/>
            </a:pPr>
            <a:endParaRPr lang="en-US" dirty="0">
              <a:latin typeface="Franklin Gothic Book"/>
              <a:cs typeface="Franklin Gothic Book"/>
            </a:endParaRPr>
          </a:p>
        </p:txBody>
      </p:sp>
      <p:sp>
        <p:nvSpPr>
          <p:cNvPr id="6149" name="Rectangle 5"/>
          <p:cNvSpPr>
            <a:spLocks noGrp="1" noChangeArrowheads="1"/>
          </p:cNvSpPr>
          <p:nvPr>
            <p:ph type="sldNum" sz="quarter" idx="3"/>
          </p:nvPr>
        </p:nvSpPr>
        <p:spPr bwMode="auto">
          <a:xfrm>
            <a:off x="3849688" y="9378485"/>
            <a:ext cx="2946400" cy="49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defRPr>
            </a:lvl1pPr>
          </a:lstStyle>
          <a:p>
            <a:fld id="{9D2012EC-129D-174F-A305-62EBE193575D}" type="slidenum">
              <a:rPr lang="en-GB">
                <a:latin typeface="Franklin Gothic Book"/>
                <a:cs typeface="Franklin Gothic Book"/>
              </a:rPr>
              <a:pPr/>
              <a:t>‹#›</a:t>
            </a:fld>
            <a:endParaRPr lang="en-GB" dirty="0">
              <a:latin typeface="Franklin Gothic Book"/>
              <a:cs typeface="Franklin Gothic Book"/>
            </a:endParaRPr>
          </a:p>
        </p:txBody>
      </p:sp>
    </p:spTree>
    <p:extLst>
      <p:ext uri="{BB962C8B-B14F-4D97-AF65-F5344CB8AC3E}">
        <p14:creationId xmlns:p14="http://schemas.microsoft.com/office/powerpoint/2010/main" val="2406125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4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Aft>
                <a:spcPct val="0"/>
              </a:spcAft>
              <a:defRPr sz="1200">
                <a:solidFill>
                  <a:schemeClr val="tx1"/>
                </a:solidFill>
                <a:latin typeface="Franklin Gothic Book"/>
                <a:ea typeface="+mn-ea"/>
                <a:cs typeface="Franklin Gothic Book"/>
              </a:defRPr>
            </a:lvl1pPr>
          </a:lstStyle>
          <a:p>
            <a:pPr>
              <a:defRPr/>
            </a:pPr>
            <a:endParaRPr lang="en-US" dirty="0"/>
          </a:p>
        </p:txBody>
      </p:sp>
      <p:sp>
        <p:nvSpPr>
          <p:cNvPr id="5123" name="Rectangle 3"/>
          <p:cNvSpPr>
            <a:spLocks noGrp="1" noChangeArrowheads="1"/>
          </p:cNvSpPr>
          <p:nvPr>
            <p:ph type="dt" idx="1"/>
          </p:nvPr>
        </p:nvSpPr>
        <p:spPr bwMode="auto">
          <a:xfrm>
            <a:off x="3849688" y="0"/>
            <a:ext cx="2946400" cy="494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Franklin Gothic Book"/>
                <a:ea typeface="+mn-ea"/>
                <a:cs typeface="Franklin Gothic Book"/>
              </a:defRPr>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679450" y="4690822"/>
            <a:ext cx="5438775" cy="44429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5126" name="Rectangle 6"/>
          <p:cNvSpPr>
            <a:spLocks noGrp="1" noChangeArrowheads="1"/>
          </p:cNvSpPr>
          <p:nvPr>
            <p:ph type="ftr" sz="quarter" idx="4"/>
          </p:nvPr>
        </p:nvSpPr>
        <p:spPr bwMode="auto">
          <a:xfrm>
            <a:off x="0" y="9378485"/>
            <a:ext cx="2946400" cy="49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Aft>
                <a:spcPct val="0"/>
              </a:spcAft>
              <a:defRPr sz="1200">
                <a:solidFill>
                  <a:schemeClr val="tx1"/>
                </a:solidFill>
                <a:latin typeface="Franklin Gothic Book"/>
                <a:ea typeface="+mn-ea"/>
                <a:cs typeface="Franklin Gothic Book"/>
              </a:defRPr>
            </a:lvl1pPr>
          </a:lstStyle>
          <a:p>
            <a:pPr>
              <a:defRPr/>
            </a:pPr>
            <a:endParaRPr lang="en-US" dirty="0"/>
          </a:p>
        </p:txBody>
      </p:sp>
      <p:sp>
        <p:nvSpPr>
          <p:cNvPr id="5127" name="Rectangle 7"/>
          <p:cNvSpPr>
            <a:spLocks noGrp="1" noChangeArrowheads="1"/>
          </p:cNvSpPr>
          <p:nvPr>
            <p:ph type="sldNum" sz="quarter" idx="5"/>
          </p:nvPr>
        </p:nvSpPr>
        <p:spPr bwMode="auto">
          <a:xfrm>
            <a:off x="3849688" y="9378485"/>
            <a:ext cx="2946400" cy="49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Franklin Gothic Book"/>
                <a:cs typeface="Franklin Gothic Book"/>
              </a:defRPr>
            </a:lvl1pPr>
          </a:lstStyle>
          <a:p>
            <a:fld id="{FD575486-124C-4241-91A7-0219FEF1B1CE}" type="slidenum">
              <a:rPr lang="en-GB" smtClean="0"/>
              <a:pPr/>
              <a:t>‹#›</a:t>
            </a:fld>
            <a:endParaRPr lang="en-GB" dirty="0"/>
          </a:p>
        </p:txBody>
      </p:sp>
    </p:spTree>
    <p:extLst>
      <p:ext uri="{BB962C8B-B14F-4D97-AF65-F5344CB8AC3E}">
        <p14:creationId xmlns:p14="http://schemas.microsoft.com/office/powerpoint/2010/main" val="33340287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Franklin Gothic Book"/>
        <a:ea typeface="ＭＳ Ｐゴシック" charset="0"/>
        <a:cs typeface="Franklin Gothic Book"/>
      </a:defRPr>
    </a:lvl1pPr>
    <a:lvl2pPr marL="4572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2pPr>
    <a:lvl3pPr marL="9144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3pPr>
    <a:lvl4pPr marL="13716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4pPr>
    <a:lvl5pPr marL="18288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21 May,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Simple layouts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19894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21 May, 2014</a:t>
            </a:fld>
            <a:endParaRPr lang="en-GB" dirty="0"/>
          </a:p>
        </p:txBody>
      </p:sp>
      <p:sp>
        <p:nvSpPr>
          <p:cNvPr id="10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2145505"/>
            <a:ext cx="3605215"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4803774" y="2178844"/>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4803774" y="2897981"/>
            <a:ext cx="3603625" cy="36004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Content Placeholder 8"/>
          <p:cNvSpPr>
            <a:spLocks noGrp="1"/>
          </p:cNvSpPr>
          <p:nvPr>
            <p:ph sz="quarter" idx="19" hasCustomPrompt="1"/>
          </p:nvPr>
        </p:nvSpPr>
        <p:spPr>
          <a:xfrm>
            <a:off x="719136" y="2178844"/>
            <a:ext cx="3579813" cy="4267199"/>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8900344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21 May, 2014</a:t>
            </a:fld>
            <a:endParaRPr lang="en-GB" dirty="0"/>
          </a:p>
        </p:txBody>
      </p:sp>
      <p:sp>
        <p:nvSpPr>
          <p:cNvPr id="10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2145505"/>
            <a:ext cx="3605215"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4803774" y="2178844"/>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4803774" y="2897981"/>
            <a:ext cx="3603625" cy="36004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3"/>
          <p:cNvSpPr>
            <a:spLocks noGrp="1"/>
          </p:cNvSpPr>
          <p:nvPr>
            <p:ph type="body" sz="quarter" idx="18"/>
          </p:nvPr>
        </p:nvSpPr>
        <p:spPr>
          <a:xfrm>
            <a:off x="849706" y="2297906"/>
            <a:ext cx="3329348" cy="566737"/>
          </a:xfrm>
        </p:spPr>
        <p:txBody>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19" name="Content Placeholder 8"/>
          <p:cNvSpPr>
            <a:spLocks noGrp="1"/>
          </p:cNvSpPr>
          <p:nvPr>
            <p:ph sz="quarter" idx="19" hasCustomPrompt="1"/>
          </p:nvPr>
        </p:nvSpPr>
        <p:spPr>
          <a:xfrm>
            <a:off x="719136" y="2864643"/>
            <a:ext cx="3579813" cy="358140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270488411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2160587"/>
            <a:ext cx="4789488"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21 May,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2168525"/>
            <a:ext cx="2519361" cy="431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9" name="Content Placeholder 8"/>
          <p:cNvSpPr>
            <a:spLocks noGrp="1"/>
          </p:cNvSpPr>
          <p:nvPr>
            <p:ph sz="quarter" idx="17" hasCustomPrompt="1"/>
          </p:nvPr>
        </p:nvSpPr>
        <p:spPr>
          <a:xfrm>
            <a:off x="3609976" y="2160588"/>
            <a:ext cx="4789488" cy="4300537"/>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25511092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2170906"/>
            <a:ext cx="4789488"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21 May,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535614" y="2162175"/>
            <a:ext cx="2884486" cy="431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9" name="Content Placeholder 8"/>
          <p:cNvSpPr>
            <a:spLocks noGrp="1"/>
          </p:cNvSpPr>
          <p:nvPr>
            <p:ph sz="quarter" idx="17" hasCustomPrompt="1"/>
          </p:nvPr>
        </p:nvSpPr>
        <p:spPr>
          <a:xfrm>
            <a:off x="376238" y="2157412"/>
            <a:ext cx="4789488" cy="4300537"/>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41683176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2168525"/>
            <a:ext cx="3598861" cy="4292599"/>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21 May, 2014</a:t>
            </a:fld>
            <a:endParaRPr lang="en-GB" dirty="0"/>
          </a:p>
        </p:txBody>
      </p:sp>
      <p:sp>
        <p:nvSpPr>
          <p:cNvPr id="10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819650" y="2159700"/>
            <a:ext cx="3605213" cy="43005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Content Placeholder 3"/>
          <p:cNvSpPr>
            <a:spLocks noGrp="1"/>
          </p:cNvSpPr>
          <p:nvPr>
            <p:ph sz="quarter" idx="10" hasCustomPrompt="1"/>
          </p:nvPr>
        </p:nvSpPr>
        <p:spPr>
          <a:xfrm>
            <a:off x="719138" y="2159000"/>
            <a:ext cx="3600450" cy="4327525"/>
          </a:xfrm>
        </p:spPr>
        <p:txBody>
          <a:bodyPr/>
          <a:lstStyle>
            <a:lvl1pPr>
              <a:defRPr baseline="0"/>
            </a:lvl1pPr>
          </a:lstStyle>
          <a:p>
            <a:pPr lvl="0"/>
            <a:r>
              <a:rPr lang="en-US" dirty="0" smtClean="0"/>
              <a:t>Click icon to insert object</a:t>
            </a:r>
          </a:p>
        </p:txBody>
      </p:sp>
      <p:sp>
        <p:nvSpPr>
          <p:cNvPr id="13" name="Content Placeholder 3"/>
          <p:cNvSpPr>
            <a:spLocks noGrp="1"/>
          </p:cNvSpPr>
          <p:nvPr>
            <p:ph sz="quarter" idx="11" hasCustomPrompt="1"/>
          </p:nvPr>
        </p:nvSpPr>
        <p:spPr>
          <a:xfrm>
            <a:off x="4819650" y="2159000"/>
            <a:ext cx="3600450" cy="4327525"/>
          </a:xfrm>
        </p:spPr>
        <p:txBody>
          <a:bodyPr/>
          <a:lstStyle>
            <a:lvl1pPr>
              <a:defRPr baseline="0"/>
            </a:lvl1pPr>
          </a:lstStyle>
          <a:p>
            <a:pPr lvl="0"/>
            <a:r>
              <a:rPr lang="en-US" dirty="0" smtClean="0"/>
              <a:t>Click icon to insert object</a:t>
            </a:r>
          </a:p>
        </p:txBody>
      </p:sp>
    </p:spTree>
    <p:extLst>
      <p:ext uri="{BB962C8B-B14F-4D97-AF65-F5344CB8AC3E}">
        <p14:creationId xmlns:p14="http://schemas.microsoft.com/office/powerpoint/2010/main" val="36066017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527301"/>
            <a:ext cx="3598861" cy="3933823"/>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21 May, 2014</a:t>
            </a:fld>
            <a:endParaRPr lang="en-GB" dirty="0"/>
          </a:p>
        </p:txBody>
      </p:sp>
      <p:sp>
        <p:nvSpPr>
          <p:cNvPr id="10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819650" y="2527301"/>
            <a:ext cx="3605213" cy="3932936"/>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20" hasCustomPrompt="1"/>
          </p:nvPr>
        </p:nvSpPr>
        <p:spPr>
          <a:xfrm>
            <a:off x="708025" y="1803401"/>
            <a:ext cx="7716838" cy="723900"/>
          </a:xfrm>
        </p:spPr>
        <p:txBody>
          <a:bodyPr/>
          <a:lstStyle>
            <a:lvl1pPr>
              <a:defRPr/>
            </a:lvl1pPr>
          </a:lstStyle>
          <a:p>
            <a:pPr lvl="0"/>
            <a:r>
              <a:rPr lang="en-US" dirty="0" smtClean="0"/>
              <a:t>Short intro text</a:t>
            </a:r>
          </a:p>
        </p:txBody>
      </p:sp>
      <p:sp>
        <p:nvSpPr>
          <p:cNvPr id="7" name="Text Placeholder 6"/>
          <p:cNvSpPr>
            <a:spLocks noGrp="1"/>
          </p:cNvSpPr>
          <p:nvPr>
            <p:ph type="body" sz="quarter" idx="21" hasCustomPrompt="1"/>
          </p:nvPr>
        </p:nvSpPr>
        <p:spPr>
          <a:xfrm>
            <a:off x="850900" y="2641600"/>
            <a:ext cx="3111500" cy="2444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18" name="Text Placeholder 6"/>
          <p:cNvSpPr>
            <a:spLocks noGrp="1"/>
          </p:cNvSpPr>
          <p:nvPr>
            <p:ph type="body" sz="quarter" idx="22" hasCustomPrompt="1"/>
          </p:nvPr>
        </p:nvSpPr>
        <p:spPr>
          <a:xfrm>
            <a:off x="5073649" y="2616200"/>
            <a:ext cx="3111500" cy="2698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9" name="Content Placeholder 8"/>
          <p:cNvSpPr>
            <a:spLocks noGrp="1"/>
          </p:cNvSpPr>
          <p:nvPr>
            <p:ph sz="quarter" idx="23"/>
          </p:nvPr>
        </p:nvSpPr>
        <p:spPr>
          <a:xfrm>
            <a:off x="720725" y="2886075"/>
            <a:ext cx="3603625" cy="3575050"/>
          </a:xfrm>
        </p:spPr>
        <p:txBody>
          <a:bodyPr/>
          <a:lstStyle>
            <a:lvl1pPr>
              <a:defRPr sz="1600"/>
            </a:lvl1pPr>
          </a:lstStyle>
          <a:p>
            <a:pPr lvl="0"/>
            <a:r>
              <a:rPr lang="en-US" dirty="0" smtClean="0"/>
              <a:t>Click to edit Master text styles</a:t>
            </a:r>
          </a:p>
        </p:txBody>
      </p:sp>
      <p:sp>
        <p:nvSpPr>
          <p:cNvPr id="21" name="Content Placeholder 8"/>
          <p:cNvSpPr>
            <a:spLocks noGrp="1"/>
          </p:cNvSpPr>
          <p:nvPr>
            <p:ph sz="quarter" idx="24"/>
          </p:nvPr>
        </p:nvSpPr>
        <p:spPr>
          <a:xfrm>
            <a:off x="4822825" y="2885187"/>
            <a:ext cx="3603625" cy="3575050"/>
          </a:xfrm>
        </p:spPr>
        <p:txBody>
          <a:bodyPr/>
          <a:lstStyle>
            <a:lvl1pPr>
              <a:defRPr sz="1600"/>
            </a:lvl1pPr>
          </a:lstStyle>
          <a:p>
            <a:pPr lvl="0"/>
            <a:r>
              <a:rPr lang="en-US" dirty="0" smtClean="0"/>
              <a:t>Click to edit Master text styles</a:t>
            </a:r>
          </a:p>
        </p:txBody>
      </p:sp>
    </p:spTree>
    <p:extLst>
      <p:ext uri="{BB962C8B-B14F-4D97-AF65-F5344CB8AC3E}">
        <p14:creationId xmlns:p14="http://schemas.microsoft.com/office/powerpoint/2010/main" val="26279469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2160587"/>
            <a:ext cx="8407400" cy="4300537"/>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21 May, 2014</a:t>
            </a:fld>
            <a:endParaRPr lang="en-GB" dirty="0"/>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0" hasCustomPrompt="1"/>
          </p:nvPr>
        </p:nvSpPr>
        <p:spPr>
          <a:xfrm>
            <a:off x="376238" y="2168525"/>
            <a:ext cx="8407400" cy="4292600"/>
          </a:xfrm>
        </p:spPr>
        <p:txBody>
          <a:bodyPr/>
          <a:lstStyle>
            <a:lvl1pPr>
              <a:defRPr/>
            </a:lvl1pPr>
          </a:lstStyle>
          <a:p>
            <a:pPr lvl="0"/>
            <a:r>
              <a:rPr lang="en-US" dirty="0" smtClean="0"/>
              <a:t>Click icon to add object</a:t>
            </a:r>
          </a:p>
        </p:txBody>
      </p:sp>
    </p:spTree>
    <p:extLst>
      <p:ext uri="{BB962C8B-B14F-4D97-AF65-F5344CB8AC3E}">
        <p14:creationId xmlns:p14="http://schemas.microsoft.com/office/powerpoint/2010/main" val="3100762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2160587"/>
            <a:ext cx="8407400" cy="4300537"/>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21 May, 2014</a:t>
            </a:fld>
            <a:endParaRPr lang="en-GB" dirty="0"/>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0" hasCustomPrompt="1"/>
          </p:nvPr>
        </p:nvSpPr>
        <p:spPr>
          <a:xfrm>
            <a:off x="376238" y="2168525"/>
            <a:ext cx="8407400" cy="4292600"/>
          </a:xfrm>
        </p:spPr>
        <p:txBody>
          <a:bodyPr/>
          <a:lstStyle>
            <a:lvl1pPr>
              <a:defRPr baseline="0"/>
            </a:lvl1pPr>
          </a:lstStyle>
          <a:p>
            <a:pPr lvl="0"/>
            <a:r>
              <a:rPr lang="en-US" dirty="0" smtClean="0"/>
              <a:t>Click icon to add object</a:t>
            </a:r>
          </a:p>
        </p:txBody>
      </p:sp>
    </p:spTree>
    <p:extLst>
      <p:ext uri="{BB962C8B-B14F-4D97-AF65-F5344CB8AC3E}">
        <p14:creationId xmlns:p14="http://schemas.microsoft.com/office/powerpoint/2010/main" val="33709327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2160587"/>
            <a:ext cx="8407399" cy="4300537"/>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21 May, 2014</a:t>
            </a:fld>
            <a:endParaRPr lang="en-GB" dirty="0"/>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7" hasCustomPrompt="1"/>
          </p:nvPr>
        </p:nvSpPr>
        <p:spPr>
          <a:xfrm>
            <a:off x="376238" y="2881311"/>
            <a:ext cx="8407400" cy="3605214"/>
          </a:xfrm>
        </p:spPr>
        <p:txBody>
          <a:bodyPr/>
          <a:lstStyle>
            <a:lvl1pPr>
              <a:defRPr baseline="0"/>
            </a:lvl1pPr>
          </a:lstStyle>
          <a:p>
            <a:pPr lvl="0"/>
            <a:r>
              <a:rPr lang="en-US" dirty="0" smtClean="0"/>
              <a:t>Click icon to add object</a:t>
            </a:r>
          </a:p>
        </p:txBody>
      </p:sp>
      <p:sp>
        <p:nvSpPr>
          <p:cNvPr id="7" name="Text Placeholder 6"/>
          <p:cNvSpPr>
            <a:spLocks noGrp="1"/>
          </p:cNvSpPr>
          <p:nvPr>
            <p:ph type="body" sz="quarter" idx="18" hasCustomPrompt="1"/>
          </p:nvPr>
        </p:nvSpPr>
        <p:spPr>
          <a:xfrm>
            <a:off x="720725" y="2273300"/>
            <a:ext cx="7704138" cy="608013"/>
          </a:xfrm>
        </p:spPr>
        <p:txBody>
          <a:bodyPr/>
          <a:lstStyle>
            <a:lvl1pPr>
              <a:defRPr sz="1800">
                <a:latin typeface="Franklin Gothic Medium" panose="020B0603020102020204" pitchFamily="34" charset="0"/>
              </a:defRPr>
            </a:lvl1pPr>
          </a:lstStyle>
          <a:p>
            <a:pPr lvl="0"/>
            <a:r>
              <a:rPr lang="en-US" dirty="0" smtClean="0"/>
              <a:t>Chart title</a:t>
            </a:r>
          </a:p>
        </p:txBody>
      </p:sp>
    </p:spTree>
    <p:extLst>
      <p:ext uri="{BB962C8B-B14F-4D97-AF65-F5344CB8AC3E}">
        <p14:creationId xmlns:p14="http://schemas.microsoft.com/office/powerpoint/2010/main" val="57362233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21 May,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a:t>
            </a:r>
            <a:r>
              <a:rPr lang="en-US" sz="7000" baseline="0" dirty="0" smtClean="0">
                <a:latin typeface="Franklin Gothic Book"/>
              </a:rPr>
              <a:t> for</a:t>
            </a:r>
            <a:br>
              <a:rPr lang="en-US" sz="7000" baseline="0" dirty="0" smtClean="0">
                <a:latin typeface="Franklin Gothic Book"/>
              </a:rPr>
            </a:br>
            <a:r>
              <a:rPr lang="en-US" sz="7000" baseline="0" dirty="0" smtClean="0">
                <a:latin typeface="Franklin Gothic Book"/>
              </a:rPr>
              <a:t>complex text</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79238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dirty="0"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21 May, 2014</a:t>
            </a:fld>
            <a:endParaRPr lang="en-GB" dirty="0"/>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429779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2160586"/>
            <a:ext cx="4319983" cy="431941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dirty="0" smtClean="0"/>
              <a:t>Click icon to add picture</a:t>
            </a:r>
            <a:endParaRPr lang="en-GB" noProof="0" dirty="0"/>
          </a:p>
        </p:txBody>
      </p:sp>
      <p:pic>
        <p:nvPicPr>
          <p:cNvPr id="7" name="Picture 6" descr="inverted commas closed.png"/>
          <p:cNvPicPr>
            <a:picLocks noChangeAspect="1"/>
          </p:cNvPicPr>
          <p:nvPr userDrawn="1"/>
        </p:nvPicPr>
        <p:blipFill rotWithShape="1">
          <a:blip r:embed="rId2" cstate="email">
            <a:lum bright="70000" contrast="-70000"/>
            <a:extLst>
              <a:ext uri="{28A0092B-C50C-407E-A947-70E740481C1C}">
                <a14:useLocalDpi xmlns:a14="http://schemas.microsoft.com/office/drawing/2010/main" val="0"/>
              </a:ext>
            </a:extLst>
          </a:blip>
          <a:srcRect l="26489" t="54153" r="29554" b="26824"/>
          <a:stretch/>
        </p:blipFill>
        <p:spPr>
          <a:xfrm>
            <a:off x="7517819" y="3519690"/>
            <a:ext cx="762020" cy="542668"/>
          </a:xfrm>
          <a:prstGeom prst="rect">
            <a:avLst/>
          </a:prstGeom>
        </p:spPr>
      </p:pic>
      <p:pic>
        <p:nvPicPr>
          <p:cNvPr id="8" name="Picture 7" descr="inverted commas open.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9337" t="27276" r="30702" b="54153"/>
          <a:stretch/>
        </p:blipFill>
        <p:spPr>
          <a:xfrm>
            <a:off x="4678162" y="2348593"/>
            <a:ext cx="692748" cy="531132"/>
          </a:xfrm>
          <a:prstGeom prst="rect">
            <a:avLst/>
          </a:prstGeom>
        </p:spPr>
      </p:pic>
      <p:sp>
        <p:nvSpPr>
          <p:cNvPr id="13" name="Text Placeholder 6"/>
          <p:cNvSpPr>
            <a:spLocks noGrp="1"/>
          </p:cNvSpPr>
          <p:nvPr>
            <p:ph type="body" sz="quarter" idx="15"/>
          </p:nvPr>
        </p:nvSpPr>
        <p:spPr>
          <a:xfrm>
            <a:off x="5038723" y="2520950"/>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2160587"/>
            <a:ext cx="324008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21 May,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38945174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160588"/>
            <a:ext cx="3240085" cy="3779411"/>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21 May,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5" name="Text Placeholder 6"/>
          <p:cNvSpPr>
            <a:spLocks noGrp="1"/>
          </p:cNvSpPr>
          <p:nvPr>
            <p:ph type="body" sz="quarter" idx="17"/>
          </p:nvPr>
        </p:nvSpPr>
        <p:spPr>
          <a:xfrm>
            <a:off x="4678361" y="2160588"/>
            <a:ext cx="3602036" cy="3779411"/>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12722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21 May,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954991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21 May,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a:t>
            </a:r>
            <a:r>
              <a:rPr lang="en-US" sz="7000" baseline="0" dirty="0" smtClean="0">
                <a:latin typeface="Franklin Gothic Book"/>
              </a:rPr>
              <a:t> for</a:t>
            </a:r>
            <a:br>
              <a:rPr lang="en-US" sz="7000" baseline="0" dirty="0" smtClean="0">
                <a:latin typeface="Franklin Gothic Book"/>
              </a:rPr>
            </a:br>
            <a:r>
              <a:rPr lang="en-US" sz="7000" baseline="0" dirty="0" smtClean="0">
                <a:latin typeface="Franklin Gothic Book"/>
              </a:rPr>
              <a:t>images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08790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21 May, 2014</a:t>
            </a:fld>
            <a:endParaRPr lang="en-GB" dirty="0"/>
          </a:p>
        </p:txBody>
      </p:sp>
      <p:sp>
        <p:nvSpPr>
          <p:cNvPr id="99"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5691568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21 May, 2014</a:t>
            </a:fld>
            <a:endParaRPr lang="en-GB" dirty="0"/>
          </a:p>
        </p:txBody>
      </p:sp>
      <p:sp>
        <p:nvSpPr>
          <p:cNvPr id="99"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smtClean="0"/>
              <a:t>Image title</a:t>
            </a:r>
          </a:p>
        </p:txBody>
      </p:sp>
    </p:spTree>
    <p:extLst>
      <p:ext uri="{BB962C8B-B14F-4D97-AF65-F5344CB8AC3E}">
        <p14:creationId xmlns:p14="http://schemas.microsoft.com/office/powerpoint/2010/main" val="41164654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21 May,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8525"/>
            <a:ext cx="3603625" cy="4302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dirty="0" smtClean="0"/>
              <a:t>Click to edit Master text styles</a:t>
            </a:r>
          </a:p>
        </p:txBody>
      </p:sp>
    </p:spTree>
    <p:extLst>
      <p:ext uri="{BB962C8B-B14F-4D97-AF65-F5344CB8AC3E}">
        <p14:creationId xmlns:p14="http://schemas.microsoft.com/office/powerpoint/2010/main" val="352279409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21 May,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19138" y="2168525"/>
            <a:ext cx="5181600" cy="43116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384993651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21 May,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54686473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21 May,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041529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21 May, 2014</a:t>
            </a:fld>
            <a:endParaRPr lang="en-GB" dirty="0"/>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93355309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21 May,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38925806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21 May, 2014</a:t>
            </a:fld>
            <a:endParaRPr lang="en-GB" dirty="0"/>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50989482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21 May, 2014</a:t>
            </a:fld>
            <a:endParaRPr lang="en-GB" dirty="0"/>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160549085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t>21 May, 2014</a:t>
            </a:fld>
            <a:endParaRPr lang="en-GB" dirty="0"/>
          </a:p>
        </p:txBody>
      </p:sp>
      <p:sp>
        <p:nvSpPr>
          <p:cNvPr id="104"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18506612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dirty="0" smtClean="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t>21 May, 2014</a:t>
            </a:fld>
            <a:endParaRPr lang="en-GB" dirty="0"/>
          </a:p>
        </p:txBody>
      </p:sp>
      <p:sp>
        <p:nvSpPr>
          <p:cNvPr id="102"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73306780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t>21 May, 2014</a:t>
            </a:fld>
            <a:endParaRPr lang="en-GB" dirty="0"/>
          </a:p>
        </p:txBody>
      </p:sp>
      <p:sp>
        <p:nvSpPr>
          <p:cNvPr id="10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64162363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t>21 May, 2014</a:t>
            </a:fld>
            <a:endParaRPr lang="en-GB" dirty="0"/>
          </a:p>
        </p:txBody>
      </p:sp>
      <p:sp>
        <p:nvSpPr>
          <p:cNvPr id="10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5564818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t>21 May, 2014</a:t>
            </a:fld>
            <a:endParaRPr lang="en-GB" dirty="0"/>
          </a:p>
        </p:txBody>
      </p:sp>
      <p:sp>
        <p:nvSpPr>
          <p:cNvPr id="104"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92660130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21 May, 2014</a:t>
            </a:fld>
            <a:endParaRPr lang="en-GB" dirty="0"/>
          </a:p>
        </p:txBody>
      </p:sp>
      <p:sp>
        <p:nvSpPr>
          <p:cNvPr id="12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42911962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21 May, 2014</a:t>
            </a:fld>
            <a:endParaRPr lang="en-GB" dirty="0"/>
          </a:p>
        </p:txBody>
      </p:sp>
      <p:sp>
        <p:nvSpPr>
          <p:cNvPr id="12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7628939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21 May, 2014</a:t>
            </a:fld>
            <a:endParaRPr lang="en-GB" dirty="0"/>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719138" y="1446213"/>
            <a:ext cx="3605212" cy="50339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19972629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21 May, 2014</a:t>
            </a:fld>
            <a:endParaRPr lang="en-GB" dirty="0"/>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588225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21 May, 2014</a:t>
            </a:fld>
            <a:endParaRPr lang="en-GB" dirty="0"/>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8005899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21 May, 2014</a:t>
            </a:fld>
            <a:endParaRPr lang="en-GB" dirty="0"/>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dirty="0" smtClean="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99391560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21 May, 2014</a:t>
            </a:fld>
            <a:endParaRPr lang="en-GB" dirty="0"/>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47849550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21 May, 2014</a:t>
            </a:fld>
            <a:endParaRPr lang="en-GB" dirty="0"/>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80882206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21 May, 2014</a:t>
            </a:fld>
            <a:endParaRPr lang="en-GB" dirty="0"/>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3901676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21 May, 2014</a:t>
            </a:fld>
            <a:endParaRPr lang="en-GB" dirty="0"/>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6433486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21 May, 2014</a:t>
            </a:fld>
            <a:endParaRPr lang="en-GB" dirty="0"/>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3335784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smtClean="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t>21 May, 2014</a:t>
            </a:fld>
            <a:endParaRPr lang="en-GB" dirty="0"/>
          </a:p>
        </p:txBody>
      </p:sp>
      <p:sp>
        <p:nvSpPr>
          <p:cNvPr id="98"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99305626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21 May,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a:t>
            </a:r>
            <a:r>
              <a:rPr lang="en-US" sz="7000" baseline="0" dirty="0" smtClean="0">
                <a:latin typeface="Franklin Gothic Book"/>
              </a:rPr>
              <a:t> for </a:t>
            </a:r>
            <a:br>
              <a:rPr lang="en-US" sz="7000" baseline="0" dirty="0" smtClean="0">
                <a:latin typeface="Franklin Gothic Book"/>
              </a:rPr>
            </a:br>
            <a:r>
              <a:rPr lang="en-US" sz="7000" baseline="0" dirty="0" smtClean="0">
                <a:latin typeface="Franklin Gothic Book"/>
              </a:rPr>
              <a:t>case studies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43844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21 May,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 for charts, images, tables, smart</a:t>
            </a:r>
            <a:r>
              <a:rPr lang="en-US" sz="7000" baseline="0" dirty="0" smtClean="0">
                <a:latin typeface="Franklin Gothic Book"/>
              </a:rPr>
              <a:t> art or video</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372785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21 May,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126570746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21 May,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54435032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21 May,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41013275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21 May,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60305504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21 May,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a:t>
            </a:r>
            <a:r>
              <a:rPr lang="en-GB" sz="1300" dirty="0" smtClean="0">
                <a:latin typeface="Franklin Gothic Book"/>
                <a:cs typeface="Franklin Gothic Book"/>
              </a:rPr>
              <a:t>Summary</a:t>
            </a:r>
            <a:endParaRPr lang="en-GB" sz="1300" dirty="0">
              <a:latin typeface="Franklin Gothic Book"/>
              <a:cs typeface="Franklin Gothic Book"/>
            </a:endParaRP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262758836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pPr/>
              <a:t>21 May,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a:t>
            </a:r>
            <a:r>
              <a:rPr lang="en-GB" sz="1300" dirty="0" smtClean="0">
                <a:latin typeface="Franklin Gothic Book"/>
                <a:cs typeface="Franklin Gothic Book"/>
              </a:rPr>
              <a:t>Summary</a:t>
            </a:r>
            <a:endParaRPr lang="en-GB" sz="1300" dirty="0">
              <a:latin typeface="Franklin Gothic Book"/>
              <a:cs typeface="Franklin Gothic Book"/>
            </a:endParaRP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Tree>
    <p:extLst>
      <p:ext uri="{BB962C8B-B14F-4D97-AF65-F5344CB8AC3E}">
        <p14:creationId xmlns:p14="http://schemas.microsoft.com/office/powerpoint/2010/main" val="70469326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5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21 May,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Older brand</a:t>
            </a:r>
            <a:r>
              <a:rPr lang="en-US" sz="7000" baseline="0" dirty="0" smtClean="0">
                <a:latin typeface="Franklin Gothic Book"/>
              </a:rPr>
              <a:t/>
            </a:r>
            <a:br>
              <a:rPr lang="en-US" sz="7000" baseline="0" dirty="0" smtClean="0">
                <a:latin typeface="Franklin Gothic Book"/>
              </a:rPr>
            </a:br>
            <a:r>
              <a:rPr lang="en-US" sz="7000" baseline="0" dirty="0" smtClean="0">
                <a:latin typeface="Franklin Gothic Book"/>
              </a:rPr>
              <a:t>layouts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888530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21 May, 2014</a:t>
            </a:fld>
            <a:endParaRPr lang="en-GB" dirty="0"/>
          </a:p>
        </p:txBody>
      </p:sp>
      <p:sp>
        <p:nvSpPr>
          <p:cNvPr id="4" name="Footer Placeholder 3"/>
          <p:cNvSpPr>
            <a:spLocks noGrp="1"/>
          </p:cNvSpPr>
          <p:nvPr>
            <p:ph type="ftr" sz="quarter" idx="11"/>
          </p:nvPr>
        </p:nvSpPr>
        <p:spPr>
          <a:xfrm>
            <a:off x="3238499" y="6614866"/>
            <a:ext cx="2879725" cy="243134"/>
          </a:xfrm>
        </p:spPr>
        <p:txBody>
          <a:bodyPr/>
          <a:lstStyle>
            <a:lvl1pPr>
              <a:defRPr>
                <a:solidFill>
                  <a:srgbClr val="FFFFFF"/>
                </a:solidFill>
              </a:defRPr>
            </a:lvl1p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6" name="Text Placeholder 6" descr="First level - paragraph text&#10;Second level - bullet 1&#10;Third level - bullet 2&#10;&#10;No more than 100 words per slide" title="Main text copy"/>
          <p:cNvSpPr>
            <a:spLocks noGrp="1"/>
          </p:cNvSpPr>
          <p:nvPr>
            <p:ph type="body" sz="quarter" idx="13"/>
          </p:nvPr>
        </p:nvSpPr>
        <p:spPr>
          <a:xfrm>
            <a:off x="717550" y="2160588"/>
            <a:ext cx="7202485" cy="3779410"/>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53701673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21 May, 2014</a:t>
            </a:fld>
            <a:endParaRPr lang="en-GB" dirty="0"/>
          </a:p>
        </p:txBody>
      </p:sp>
      <p:sp>
        <p:nvSpPr>
          <p:cNvPr id="4" name="Footer Placeholder 3"/>
          <p:cNvSpPr>
            <a:spLocks noGrp="1"/>
          </p:cNvSpPr>
          <p:nvPr>
            <p:ph type="ftr" sz="quarter" idx="11"/>
          </p:nvPr>
        </p:nvSpPr>
        <p:spPr>
          <a:xfrm>
            <a:off x="3238499" y="6614866"/>
            <a:ext cx="2879725" cy="243134"/>
          </a:xfrm>
        </p:spPr>
        <p:txBody>
          <a:bodyPr/>
          <a:lstStyle>
            <a:lvl1pPr>
              <a:defRPr>
                <a:solidFill>
                  <a:srgbClr val="FFFFFF"/>
                </a:solidFill>
              </a:defRPr>
            </a:lvl1p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5" name="Content Placeholder 2"/>
          <p:cNvSpPr>
            <a:spLocks noGrp="1"/>
          </p:cNvSpPr>
          <p:nvPr>
            <p:ph sz="half" idx="1"/>
          </p:nvPr>
        </p:nvSpPr>
        <p:spPr>
          <a:xfrm>
            <a:off x="719134" y="2160588"/>
            <a:ext cx="3600451"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6" name="Text Placeholder 3"/>
          <p:cNvSpPr>
            <a:spLocks noGrp="1"/>
          </p:cNvSpPr>
          <p:nvPr>
            <p:ph type="body" sz="half" idx="2"/>
          </p:nvPr>
        </p:nvSpPr>
        <p:spPr>
          <a:xfrm>
            <a:off x="4678360" y="2160588"/>
            <a:ext cx="3961208"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77235510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68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21 May, 2014</a:t>
            </a:fld>
            <a:endParaRPr lang="en-GB" dirty="0"/>
          </a:p>
        </p:txBody>
      </p:sp>
      <p:sp>
        <p:nvSpPr>
          <p:cNvPr id="4" name="Footer Placeholder 3"/>
          <p:cNvSpPr>
            <a:spLocks noGrp="1"/>
          </p:cNvSpPr>
          <p:nvPr>
            <p:ph type="ftr" sz="quarter" idx="11"/>
          </p:nvPr>
        </p:nvSpPr>
        <p:spPr>
          <a:xfrm>
            <a:off x="3238499" y="6614866"/>
            <a:ext cx="2879725" cy="243134"/>
          </a:xfrm>
        </p:spPr>
        <p:txBody>
          <a:bodyPr/>
          <a:lstStyle>
            <a:lvl1pPr>
              <a:defRPr>
                <a:solidFill>
                  <a:srgbClr val="FFFFFF"/>
                </a:solidFill>
              </a:defRPr>
            </a:lvl1p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7" name="Rounded Rectangle 56"/>
          <p:cNvSpPr/>
          <p:nvPr userDrawn="1"/>
        </p:nvSpPr>
        <p:spPr>
          <a:xfrm>
            <a:off x="5027613" y="2160587"/>
            <a:ext cx="3602037" cy="4300538"/>
          </a:xfrm>
          <a:prstGeom prst="roundRect">
            <a:avLst>
              <a:gd name="adj" fmla="val 6849"/>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520950"/>
            <a:ext cx="2880482" cy="3418549"/>
          </a:xfrm>
          <a:prstGeom prst="rect">
            <a:avLst/>
          </a:prstGeom>
        </p:spPr>
        <p:txBody>
          <a:bodyPr/>
          <a:lstStyle/>
          <a:p>
            <a:pPr lvl="0"/>
            <a:r>
              <a:rPr lang="en-US" noProof="0" dirty="0" smtClean="0"/>
              <a:t>Click icon to add chart</a:t>
            </a:r>
            <a:endParaRPr lang="en-GB" noProof="0" dirty="0"/>
          </a:p>
        </p:txBody>
      </p:sp>
      <p:sp>
        <p:nvSpPr>
          <p:cNvPr id="59" name="Text Placeholder 6"/>
          <p:cNvSpPr>
            <a:spLocks noGrp="1"/>
          </p:cNvSpPr>
          <p:nvPr>
            <p:ph type="body" sz="quarter" idx="13"/>
          </p:nvPr>
        </p:nvSpPr>
        <p:spPr>
          <a:xfrm>
            <a:off x="717550" y="2160587"/>
            <a:ext cx="38639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4770815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2160587"/>
            <a:ext cx="3579813"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21 May,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2168525"/>
            <a:ext cx="3605212" cy="431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9" name="Content Placeholder 8"/>
          <p:cNvSpPr>
            <a:spLocks noGrp="1"/>
          </p:cNvSpPr>
          <p:nvPr>
            <p:ph sz="quarter" idx="17" hasCustomPrompt="1"/>
          </p:nvPr>
        </p:nvSpPr>
        <p:spPr>
          <a:xfrm>
            <a:off x="4819650" y="2160588"/>
            <a:ext cx="3579813" cy="4300537"/>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53787825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68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21 May, 2014</a:t>
            </a:fld>
            <a:endParaRPr lang="en-GB" dirty="0"/>
          </a:p>
        </p:txBody>
      </p:sp>
      <p:sp>
        <p:nvSpPr>
          <p:cNvPr id="4" name="Footer Placeholder 3"/>
          <p:cNvSpPr>
            <a:spLocks noGrp="1"/>
          </p:cNvSpPr>
          <p:nvPr>
            <p:ph type="ftr" sz="quarter" idx="11"/>
          </p:nvPr>
        </p:nvSpPr>
        <p:spPr>
          <a:xfrm>
            <a:off x="3238499" y="6614866"/>
            <a:ext cx="2879725" cy="243134"/>
          </a:xfrm>
        </p:spPr>
        <p:txBody>
          <a:bodyPr/>
          <a:lstStyle>
            <a:lvl1pPr>
              <a:defRPr>
                <a:solidFill>
                  <a:srgbClr val="FFFFFF"/>
                </a:solidFill>
              </a:defRPr>
            </a:lvl1p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932054" cy="3240275"/>
          </a:xfrm>
          <a:prstGeom prst="roundRect">
            <a:avLst>
              <a:gd name="adj" fmla="val 510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6"/>
          </p:nvPr>
        </p:nvSpPr>
        <p:spPr>
          <a:xfrm>
            <a:off x="718938" y="2160588"/>
            <a:ext cx="7918844" cy="3603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68044336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5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21 May,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Title and section</a:t>
            </a:r>
            <a:br>
              <a:rPr lang="en-US" sz="7000" dirty="0" smtClean="0">
                <a:latin typeface="Franklin Gothic Book"/>
              </a:rPr>
            </a:br>
            <a:r>
              <a:rPr lang="en-US" sz="7000" dirty="0" smtClean="0">
                <a:latin typeface="Franklin Gothic Book"/>
              </a:rPr>
              <a:t>slides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704165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pic>
        <p:nvPicPr>
          <p:cNvPr id="55" name="Picture 54" descr="abstract-lines-v02.png"/>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4020950">
            <a:off x="-5358051" y="-3797386"/>
            <a:ext cx="20793546" cy="11195223"/>
          </a:xfrm>
          <a:prstGeom prst="rect">
            <a:avLst/>
          </a:prstGeom>
        </p:spPr>
      </p:pic>
      <p:pic>
        <p:nvPicPr>
          <p:cNvPr id="58" name="Picture 57" descr="abstract-lines-v02.png"/>
          <p:cNvPicPr>
            <a:picLocks noChangeAspect="1"/>
          </p:cNvPicPr>
          <p:nvPr userDrawn="1"/>
        </p:nvPicPr>
        <p:blipFill>
          <a:blip r:embed="rId3" cstate="email">
            <a:alphaModFix/>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4484465">
            <a:off x="-1182350" y="-4157749"/>
            <a:ext cx="20793546" cy="11195223"/>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70" name="Title 1"/>
          <p:cNvSpPr>
            <a:spLocks noGrp="1"/>
          </p:cNvSpPr>
          <p:nvPr>
            <p:ph type="title" hasCustomPrompt="1"/>
          </p:nvPr>
        </p:nvSpPr>
        <p:spPr>
          <a:xfrm>
            <a:off x="719134" y="5038266"/>
            <a:ext cx="6291266" cy="727534"/>
          </a:xfrm>
        </p:spPr>
        <p:txBody>
          <a:bodyPr anchor="b">
            <a:normAutofit/>
          </a:bodyPr>
          <a:lstStyle>
            <a:lvl1pPr>
              <a:defRPr sz="2800" baseline="0"/>
            </a:lvl1pPr>
          </a:lstStyle>
          <a:p>
            <a:r>
              <a:rPr lang="en-US" dirty="0" smtClean="0"/>
              <a:t>Presentation title</a:t>
            </a:r>
            <a:endParaRPr lang="en-US" dirty="0"/>
          </a:p>
        </p:txBody>
      </p:sp>
      <p:sp>
        <p:nvSpPr>
          <p:cNvPr id="5"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362754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nodeType="withEffect">
                                  <p:stCondLst>
                                    <p:cond delay="0"/>
                                  </p:stCondLst>
                                  <p:childTnLst>
                                    <p:animMotion origin="layout" path="M 0.07954 0.31567 C 0.08371 0.20782 0.08041 -0.12335 0.10542 -0.32978 C 0.13008 -0.53668 0.20337 -0.80074 0.22942 -0.92409 " pathEditMode="relative" rAng="0" ptsTypes="fsF">
                                      <p:cBhvr>
                                        <p:cTn id="6" dur="20000" fill="hold"/>
                                        <p:tgtEl>
                                          <p:spTgt spid="55"/>
                                        </p:tgtEl>
                                        <p:attrNameLst>
                                          <p:attrName>ppt_x</p:attrName>
                                          <p:attrName>ppt_y</p:attrName>
                                        </p:attrNameLst>
                                      </p:cBhvr>
                                      <p:rCtr x="7485" y="-62000"/>
                                    </p:animMotion>
                                  </p:childTnLst>
                                </p:cTn>
                              </p:par>
                              <p:par>
                                <p:cTn id="7" presetID="44" presetClass="path" presetSubtype="0" accel="50000" decel="50000" fill="hold" nodeType="withEffect">
                                  <p:stCondLst>
                                    <p:cond delay="0"/>
                                  </p:stCondLst>
                                  <p:childTnLst>
                                    <p:animMotion origin="layout" path="M 0.05382 0.81759 C 0.05711 0.70972 0.05451 0.37824 0.0743 0.17176 C 0.09427 -0.03496 0.15243 -0.29885 0.17309 -0.42246 " pathEditMode="relative" rAng="0" ptsTypes="fsF">
                                      <p:cBhvr>
                                        <p:cTn id="8" dur="20000" spd="-100000" fill="hold"/>
                                        <p:tgtEl>
                                          <p:spTgt spid="58"/>
                                        </p:tgtEl>
                                        <p:attrNameLst>
                                          <p:attrName>ppt_x</p:attrName>
                                          <p:attrName>ppt_y</p:attrName>
                                        </p:attrNameLst>
                                      </p:cBhvr>
                                      <p:rCtr x="5955" y="-6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56" name="Rectangle 55"/>
          <p:cNvSpPr/>
          <p:nvPr userDrawn="1"/>
        </p:nvSpPr>
        <p:spPr>
          <a:xfrm>
            <a:off x="0" y="0"/>
            <a:ext cx="914559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 name="Picture 60"/>
          <p:cNvPicPr>
            <a:picLocks noChangeAspect="1"/>
          </p:cNvPicPr>
          <p:nvPr userDrawn="1"/>
        </p:nvPicPr>
        <p:blipFill>
          <a:blip r:embed="rId2"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75324" y="-75814"/>
            <a:ext cx="14223836" cy="6555814"/>
          </a:xfrm>
          <a:prstGeom prst="rect">
            <a:avLst/>
          </a:prstGeom>
        </p:spPr>
      </p:pic>
      <p:pic>
        <p:nvPicPr>
          <p:cNvPr id="2" name="Picture 1"/>
          <p:cNvPicPr>
            <a:picLocks noChangeAspect="1"/>
          </p:cNvPicPr>
          <p:nvPr userDrawn="1"/>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33437" y="824515"/>
            <a:ext cx="13223593" cy="6094798"/>
          </a:xfrm>
          <a:prstGeom prst="rect">
            <a:avLst/>
          </a:prstGeom>
        </p:spPr>
      </p:pic>
      <p:pic>
        <p:nvPicPr>
          <p:cNvPr id="59" name="Picture 58"/>
          <p:cNvPicPr>
            <a:picLocks noChangeAspect="1"/>
          </p:cNvPicPr>
          <p:nvPr userDrawn="1"/>
        </p:nvPicPr>
        <p:blipFill>
          <a:blip r:embed="rId4"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85856" y="0"/>
            <a:ext cx="14127983" cy="6511636"/>
          </a:xfrm>
          <a:prstGeom prst="rect">
            <a:avLst/>
          </a:prstGeom>
        </p:spPr>
      </p:pic>
      <p:pic>
        <p:nvPicPr>
          <p:cNvPr id="60" name="Picture 59"/>
          <p:cNvPicPr>
            <a:picLocks noChangeAspect="1"/>
          </p:cNvPicPr>
          <p:nvPr userDrawn="1"/>
        </p:nvPicPr>
        <p:blipFill>
          <a:blip r:embed="rId5" cstate="email">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792333" y="-1284994"/>
            <a:ext cx="14223836" cy="6555815"/>
          </a:xfrm>
          <a:prstGeom prst="rect">
            <a:avLst/>
          </a:prstGeom>
        </p:spPr>
      </p:pic>
      <p:pic>
        <p:nvPicPr>
          <p:cNvPr id="10" name="Picture 9"/>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0" y="4689475"/>
            <a:ext cx="9144000" cy="2176271"/>
          </a:xfrm>
          <a:prstGeom prst="rect">
            <a:avLst/>
          </a:prstGeom>
        </p:spPr>
      </p:pic>
      <p:sp>
        <p:nvSpPr>
          <p:cNvPr id="13"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318498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 0  L 0.25 0  E" pathEditMode="relative" ptsTypes="">
                                      <p:cBhvr>
                                        <p:cTn id="6" dur="20000" fill="hold"/>
                                        <p:tgtEl>
                                          <p:spTgt spid="60"/>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3.05556E-6 1.48148E-6 L 0.76007 1.48148E-6 " pathEditMode="relative" rAng="0" ptsTypes="AA">
                                      <p:cBhvr>
                                        <p:cTn id="8" dur="20000" fill="hold"/>
                                        <p:tgtEl>
                                          <p:spTgt spid="59"/>
                                        </p:tgtEl>
                                        <p:attrNameLst>
                                          <p:attrName>ppt_x</p:attrName>
                                          <p:attrName>ppt_y</p:attrName>
                                        </p:attrNameLst>
                                      </p:cBhvr>
                                      <p:rCtr x="38003" y="0"/>
                                    </p:animMotion>
                                  </p:childTnLst>
                                </p:cTn>
                              </p:par>
                              <p:par>
                                <p:cTn id="9" presetID="0" presetClass="path" presetSubtype="0" fill="hold" nodeType="withEffect">
                                  <p:stCondLst>
                                    <p:cond delay="0"/>
                                  </p:stCondLst>
                                  <p:childTnLst>
                                    <p:animMotion origin="layout" path="M 2.22222E-6 -4.07407E-6 L 0.56302 -4.07407E-6 " pathEditMode="relative" ptsTypes="AA">
                                      <p:cBhvr>
                                        <p:cTn id="10" dur="20000" fill="hold"/>
                                        <p:tgtEl>
                                          <p:spTgt spid="2"/>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5.55556E-7 1.85185E-6 L 0.3375 1.85185E-6 " pathEditMode="relative" rAng="0" ptsTypes="AA">
                                      <p:cBhvr>
                                        <p:cTn id="12" dur="20000" fill="hold"/>
                                        <p:tgtEl>
                                          <p:spTgt spid="61"/>
                                        </p:tgtEl>
                                        <p:attrNameLst>
                                          <p:attrName>ppt_x</p:attrName>
                                          <p:attrName>ppt_y</p:attrName>
                                        </p:attrNameLst>
                                      </p:cBhvr>
                                      <p:rCtr x="16875" y="0"/>
                                    </p:animMotion>
                                  </p:childTnLst>
                                </p:cTn>
                              </p:par>
                              <p:par>
                                <p:cTn id="13" presetID="6" presetClass="emph" presetSubtype="0" fill="hold" nodeType="withEffect">
                                  <p:stCondLst>
                                    <p:cond delay="0"/>
                                  </p:stCondLst>
                                  <p:childTnLst>
                                    <p:animScale>
                                      <p:cBhvr>
                                        <p:cTn id="14" dur="20000" fill="hold"/>
                                        <p:tgtEl>
                                          <p:spTgt spid="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56" name="Rectangle 55"/>
          <p:cNvSpPr/>
          <p:nvPr userDrawn="1"/>
        </p:nvSpPr>
        <p:spPr>
          <a:xfrm>
            <a:off x="0" y="0"/>
            <a:ext cx="9145590" cy="6858000"/>
          </a:xfrm>
          <a:prstGeom prst="rect">
            <a:avLst/>
          </a:prstGeom>
          <a:gradFill>
            <a:gsLst>
              <a:gs pos="0">
                <a:schemeClr val="accent2">
                  <a:lumMod val="75000"/>
                </a:schemeClr>
              </a:gs>
              <a:gs pos="100000">
                <a:schemeClr val="accent2"/>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 name="Picture 60"/>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73195" y="1296678"/>
            <a:ext cx="14223836" cy="6555814"/>
          </a:xfrm>
          <a:prstGeom prst="rect">
            <a:avLst/>
          </a:prstGeom>
        </p:spPr>
      </p:pic>
      <p:pic>
        <p:nvPicPr>
          <p:cNvPr id="2" name="Picture 1"/>
          <p:cNvPicPr>
            <a:picLocks noChangeAspect="1"/>
          </p:cNvPicPr>
          <p:nvPr userDrawn="1"/>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12712" y="2116945"/>
            <a:ext cx="13223593" cy="6094798"/>
          </a:xfrm>
          <a:prstGeom prst="rect">
            <a:avLst/>
          </a:prstGeom>
        </p:spPr>
      </p:pic>
      <p:pic>
        <p:nvPicPr>
          <p:cNvPr id="59" name="Picture 58"/>
          <p:cNvPicPr>
            <a:picLocks noChangeAspect="1"/>
          </p:cNvPicPr>
          <p:nvPr userDrawn="1"/>
        </p:nvPicPr>
        <p:blipFill>
          <a:blip r:embed="rId4"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56044" y="1126815"/>
            <a:ext cx="14127983" cy="6511636"/>
          </a:xfrm>
          <a:prstGeom prst="rect">
            <a:avLst/>
          </a:prstGeom>
        </p:spPr>
      </p:pic>
      <p:pic>
        <p:nvPicPr>
          <p:cNvPr id="60" name="Picture 59"/>
          <p:cNvPicPr>
            <a:picLocks noChangeAspect="1"/>
          </p:cNvPicPr>
          <p:nvPr userDrawn="1"/>
        </p:nvPicPr>
        <p:blipFill>
          <a:blip r:embed="rId5"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82919" y="2836863"/>
            <a:ext cx="14223836" cy="6555815"/>
          </a:xfrm>
          <a:prstGeom prst="rect">
            <a:avLst/>
          </a:prstGeom>
        </p:spPr>
      </p:pic>
      <p:grpSp>
        <p:nvGrpSpPr>
          <p:cNvPr id="57" name="Group 56"/>
          <p:cNvGrpSpPr/>
          <p:nvPr userDrawn="1"/>
        </p:nvGrpSpPr>
        <p:grpSpPr>
          <a:xfrm>
            <a:off x="-3083" y="0"/>
            <a:ext cx="9148673" cy="6858000"/>
            <a:chOff x="-3083" y="0"/>
            <a:chExt cx="9148673" cy="6858000"/>
          </a:xfrm>
        </p:grpSpPr>
        <p:sp>
          <p:nvSpPr>
            <p:cNvPr id="62" name="Rectangle 61"/>
            <p:cNvSpPr/>
            <p:nvPr userDrawn="1"/>
          </p:nvSpPr>
          <p:spPr>
            <a:xfrm>
              <a:off x="1590" y="6120000"/>
              <a:ext cx="91440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63" name="Rectangle 62"/>
            <p:cNvSpPr/>
            <p:nvPr userDrawn="1"/>
          </p:nvSpPr>
          <p:spPr>
            <a:xfrm>
              <a:off x="-3083" y="0"/>
              <a:ext cx="9144000" cy="57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64"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65" name="Picture 64"/>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66"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67" name="Title 1"/>
          <p:cNvSpPr>
            <a:spLocks noGrp="1"/>
          </p:cNvSpPr>
          <p:nvPr>
            <p:ph type="title"/>
          </p:nvPr>
        </p:nvSpPr>
        <p:spPr>
          <a:xfrm>
            <a:off x="719134" y="0"/>
            <a:ext cx="6291266" cy="1079499"/>
          </a:xfrm>
        </p:spPr>
        <p:txBody>
          <a:bodyPr/>
          <a:lstStyle>
            <a:lvl1pPr>
              <a:defRPr>
                <a:latin typeface="Bodoni MT" panose="02070603080606020203" pitchFamily="18" charset="0"/>
              </a:defRPr>
            </a:lvl1pPr>
          </a:lstStyle>
          <a:p>
            <a:r>
              <a:rPr lang="en-GB" dirty="0" smtClean="0"/>
              <a:t>Click to edit Master title style</a:t>
            </a:r>
            <a:endParaRPr lang="en-US" dirty="0"/>
          </a:p>
        </p:txBody>
      </p:sp>
      <p:cxnSp>
        <p:nvCxnSpPr>
          <p:cNvPr id="68" name="Straight Connector 67"/>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20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 0  L 0.25 0  E" pathEditMode="relative" ptsTypes="">
                                      <p:cBhvr>
                                        <p:cTn id="6" dur="20000" fill="hold"/>
                                        <p:tgtEl>
                                          <p:spTgt spid="60"/>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3.05556E-6 1.48148E-6 L 0.76007 1.48148E-6 " pathEditMode="relative" rAng="0" ptsTypes="AA">
                                      <p:cBhvr>
                                        <p:cTn id="8" dur="20000" fill="hold"/>
                                        <p:tgtEl>
                                          <p:spTgt spid="59"/>
                                        </p:tgtEl>
                                        <p:attrNameLst>
                                          <p:attrName>ppt_x</p:attrName>
                                          <p:attrName>ppt_y</p:attrName>
                                        </p:attrNameLst>
                                      </p:cBhvr>
                                      <p:rCtr x="38003" y="0"/>
                                    </p:animMotion>
                                  </p:childTnLst>
                                </p:cTn>
                              </p:par>
                              <p:par>
                                <p:cTn id="9" presetID="0" presetClass="path" presetSubtype="0" fill="hold" nodeType="withEffect">
                                  <p:stCondLst>
                                    <p:cond delay="0"/>
                                  </p:stCondLst>
                                  <p:childTnLst>
                                    <p:animMotion origin="layout" path="M 2.22222E-6 -4.07407E-6 L 0.56302 -4.07407E-6 " pathEditMode="relative" ptsTypes="AA">
                                      <p:cBhvr>
                                        <p:cTn id="10" dur="20000" fill="hold"/>
                                        <p:tgtEl>
                                          <p:spTgt spid="2"/>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5.55556E-7 1.85185E-6 L 0.3375 1.85185E-6 " pathEditMode="relative" rAng="0" ptsTypes="AA">
                                      <p:cBhvr>
                                        <p:cTn id="12" dur="20000" fill="hold"/>
                                        <p:tgtEl>
                                          <p:spTgt spid="61"/>
                                        </p:tgtEl>
                                        <p:attrNameLst>
                                          <p:attrName>ppt_x</p:attrName>
                                          <p:attrName>ppt_y</p:attrName>
                                        </p:attrNameLst>
                                      </p:cBhvr>
                                      <p:rCtr x="16875" y="0"/>
                                    </p:animMotion>
                                  </p:childTnLst>
                                </p:cTn>
                              </p:par>
                              <p:par>
                                <p:cTn id="13" presetID="6" presetClass="emph" presetSubtype="0" fill="hold" nodeType="withEffect">
                                  <p:stCondLst>
                                    <p:cond delay="0"/>
                                  </p:stCondLst>
                                  <p:childTnLst>
                                    <p:animScale>
                                      <p:cBhvr>
                                        <p:cTn id="14" dur="20000" fill="hold"/>
                                        <p:tgtEl>
                                          <p:spTgt spid="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4" name="Rectangle 53"/>
          <p:cNvSpPr/>
          <p:nvPr userDrawn="1"/>
        </p:nvSpPr>
        <p:spPr>
          <a:xfrm>
            <a:off x="0" y="0"/>
            <a:ext cx="9144000" cy="6858000"/>
          </a:xfrm>
          <a:prstGeom prst="rect">
            <a:avLst/>
          </a:prstGeom>
          <a:gradFill flip="none" rotWithShape="1">
            <a:gsLst>
              <a:gs pos="0">
                <a:schemeClr val="accent1"/>
              </a:gs>
              <a:gs pos="100000">
                <a:schemeClr val="accent1">
                  <a:lumMod val="5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689475"/>
            <a:ext cx="9144000" cy="2176271"/>
          </a:xfrm>
          <a:prstGeom prst="rect">
            <a:avLst/>
          </a:prstGeom>
        </p:spPr>
      </p:pic>
      <p:sp>
        <p:nvSpPr>
          <p:cNvPr id="9"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7854042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4" name="Rectangle 53"/>
          <p:cNvSpPr/>
          <p:nvPr userDrawn="1"/>
        </p:nvSpPr>
        <p:spPr>
          <a:xfrm>
            <a:off x="0" y="0"/>
            <a:ext cx="9144000" cy="6858000"/>
          </a:xfrm>
          <a:prstGeom prst="rect">
            <a:avLst/>
          </a:prstGeom>
          <a:gradFill flip="none" rotWithShape="1">
            <a:gsLst>
              <a:gs pos="0">
                <a:srgbClr val="00AE9E"/>
              </a:gs>
              <a:gs pos="100000">
                <a:schemeClr val="accent2">
                  <a:lumMod val="5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grpSp>
        <p:nvGrpSpPr>
          <p:cNvPr id="55" name="Group 54"/>
          <p:cNvGrpSpPr/>
          <p:nvPr userDrawn="1"/>
        </p:nvGrpSpPr>
        <p:grpSpPr>
          <a:xfrm>
            <a:off x="-3083" y="0"/>
            <a:ext cx="9148673" cy="6858000"/>
            <a:chOff x="-3083" y="0"/>
            <a:chExt cx="9148673" cy="6858000"/>
          </a:xfrm>
        </p:grpSpPr>
        <p:sp>
          <p:nvSpPr>
            <p:cNvPr id="56" name="Rectangle 55"/>
            <p:cNvSpPr/>
            <p:nvPr userDrawn="1"/>
          </p:nvSpPr>
          <p:spPr>
            <a:xfrm>
              <a:off x="1590" y="6120000"/>
              <a:ext cx="91440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57" name="Rectangle 56"/>
            <p:cNvSpPr/>
            <p:nvPr userDrawn="1"/>
          </p:nvSpPr>
          <p:spPr>
            <a:xfrm>
              <a:off x="-3083" y="0"/>
              <a:ext cx="9144000" cy="57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58"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59" name="Picture 5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60"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61"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62" name="Straight Connector 61"/>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05830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2" name="Rectangle 1"/>
          <p:cNvSpPr/>
          <p:nvPr userDrawn="1"/>
        </p:nvSpPr>
        <p:spPr>
          <a:xfrm>
            <a:off x="0" y="-30574"/>
            <a:ext cx="9144000" cy="68885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4" name="Rectangle 3"/>
          <p:cNvSpPr/>
          <p:nvPr userDrawn="1"/>
        </p:nvSpPr>
        <p:spPr>
          <a:xfrm>
            <a:off x="1590" y="-30574"/>
            <a:ext cx="9144000" cy="486804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cxnSp>
        <p:nvCxnSpPr>
          <p:cNvPr id="373" name="Straight Connector 372"/>
          <p:cNvCxnSpPr>
            <a:stCxn id="371" idx="3"/>
            <a:endCxn id="369" idx="3"/>
          </p:cNvCxnSpPr>
          <p:nvPr userDrawn="1"/>
        </p:nvCxnSpPr>
        <p:spPr>
          <a:xfrm flipH="1" flipV="1">
            <a:off x="342463" y="4093510"/>
            <a:ext cx="1463659" cy="41097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a:stCxn id="253" idx="3"/>
          </p:cNvCxnSpPr>
          <p:nvPr userDrawn="1"/>
        </p:nvCxnSpPr>
        <p:spPr>
          <a:xfrm flipH="1" flipV="1">
            <a:off x="889192" y="4868960"/>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2" idx="3"/>
            <a:endCxn id="379" idx="3"/>
          </p:cNvCxnSpPr>
          <p:nvPr userDrawn="1"/>
        </p:nvCxnSpPr>
        <p:spPr>
          <a:xfrm flipH="1">
            <a:off x="3711393" y="4428284"/>
            <a:ext cx="154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3" name="Straight Connector 592"/>
          <p:cNvCxnSpPr>
            <a:stCxn id="592" idx="3"/>
            <a:endCxn id="589" idx="3"/>
          </p:cNvCxnSpPr>
          <p:nvPr userDrawn="1"/>
        </p:nvCxnSpPr>
        <p:spPr>
          <a:xfrm>
            <a:off x="7656074" y="-724841"/>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09" name="Straight Connector 608"/>
          <p:cNvCxnSpPr>
            <a:stCxn id="608" idx="3"/>
            <a:endCxn id="585" idx="3"/>
          </p:cNvCxnSpPr>
          <p:nvPr userDrawn="1"/>
        </p:nvCxnSpPr>
        <p:spPr>
          <a:xfrm flipH="1" flipV="1">
            <a:off x="6652868" y="273479"/>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userDrawn="1"/>
        </p:nvCxnSpPr>
        <p:spPr>
          <a:xfrm flipV="1">
            <a:off x="6943333" y="1204473"/>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34" idx="3"/>
            <a:endCxn id="338" idx="3"/>
          </p:cNvCxnSpPr>
          <p:nvPr userDrawn="1"/>
        </p:nvCxnSpPr>
        <p:spPr>
          <a:xfrm flipV="1">
            <a:off x="3496593" y="3378052"/>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a:stCxn id="334" idx="3"/>
          </p:cNvCxnSpPr>
          <p:nvPr userDrawn="1"/>
        </p:nvCxnSpPr>
        <p:spPr>
          <a:xfrm>
            <a:off x="3496593" y="3956163"/>
            <a:ext cx="214800" cy="72761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40" idx="3"/>
            <a:endCxn id="239" idx="3"/>
          </p:cNvCxnSpPr>
          <p:nvPr userDrawn="1"/>
        </p:nvCxnSpPr>
        <p:spPr>
          <a:xfrm>
            <a:off x="1892398" y="3862039"/>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a:stCxn id="237" idx="3"/>
            <a:endCxn id="239" idx="3"/>
          </p:cNvCxnSpPr>
          <p:nvPr userDrawn="1"/>
        </p:nvCxnSpPr>
        <p:spPr>
          <a:xfrm flipV="1">
            <a:off x="2008162" y="481180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a:endCxn id="237" idx="3"/>
          </p:cNvCxnSpPr>
          <p:nvPr userDrawn="1"/>
        </p:nvCxnSpPr>
        <p:spPr>
          <a:xfrm>
            <a:off x="889192" y="4868960"/>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a:stCxn id="255" idx="3"/>
            <a:endCxn id="235" idx="3"/>
          </p:cNvCxnSpPr>
          <p:nvPr userDrawn="1"/>
        </p:nvCxnSpPr>
        <p:spPr>
          <a:xfrm flipH="1" flipV="1">
            <a:off x="889192" y="4860359"/>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a:stCxn id="245" idx="3"/>
          </p:cNvCxnSpPr>
          <p:nvPr userDrawn="1"/>
        </p:nvCxnSpPr>
        <p:spPr>
          <a:xfrm flipV="1">
            <a:off x="240687" y="4868960"/>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a:stCxn id="243" idx="3"/>
          </p:cNvCxnSpPr>
          <p:nvPr userDrawn="1"/>
        </p:nvCxnSpPr>
        <p:spPr>
          <a:xfrm flipV="1">
            <a:off x="84941" y="4860360"/>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70" idx="3"/>
            <a:endCxn id="369" idx="3"/>
          </p:cNvCxnSpPr>
          <p:nvPr userDrawn="1"/>
        </p:nvCxnSpPr>
        <p:spPr>
          <a:xfrm flipV="1">
            <a:off x="224475" y="4093510"/>
            <a:ext cx="117988" cy="4808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stCxn id="369" idx="3"/>
            <a:endCxn id="304" idx="3"/>
          </p:cNvCxnSpPr>
          <p:nvPr userDrawn="1"/>
        </p:nvCxnSpPr>
        <p:spPr>
          <a:xfrm flipV="1">
            <a:off x="342463" y="3198758"/>
            <a:ext cx="1491259" cy="8947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32" name="Straight Connector 631"/>
          <p:cNvCxnSpPr>
            <a:stCxn id="631" idx="3"/>
          </p:cNvCxnSpPr>
          <p:nvPr userDrawn="1"/>
        </p:nvCxnSpPr>
        <p:spPr>
          <a:xfrm flipH="1" flipV="1">
            <a:off x="419669" y="2011183"/>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45" name="Straight Connector 644"/>
          <p:cNvCxnSpPr>
            <a:stCxn id="644" idx="3"/>
            <a:endCxn id="646" idx="3"/>
          </p:cNvCxnSpPr>
          <p:nvPr userDrawn="1"/>
        </p:nvCxnSpPr>
        <p:spPr>
          <a:xfrm flipV="1">
            <a:off x="1005774" y="1031631"/>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34" name="Straight Connector 633"/>
          <p:cNvCxnSpPr>
            <a:stCxn id="633" idx="3"/>
          </p:cNvCxnSpPr>
          <p:nvPr userDrawn="1"/>
        </p:nvCxnSpPr>
        <p:spPr>
          <a:xfrm flipH="1">
            <a:off x="419669" y="1755689"/>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a:stCxn id="388" idx="3"/>
            <a:endCxn id="387" idx="3"/>
          </p:cNvCxnSpPr>
          <p:nvPr userDrawn="1"/>
        </p:nvCxnSpPr>
        <p:spPr>
          <a:xfrm flipV="1">
            <a:off x="4325098" y="2755369"/>
            <a:ext cx="725830" cy="1792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29" name="Straight Connector 628"/>
          <p:cNvCxnSpPr/>
          <p:nvPr userDrawn="1"/>
        </p:nvCxnSpPr>
        <p:spPr>
          <a:xfrm flipV="1">
            <a:off x="177269" y="2011184"/>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70" name="Straight Connector 669"/>
          <p:cNvCxnSpPr>
            <a:stCxn id="669" idx="3"/>
            <a:endCxn id="630" idx="3"/>
          </p:cNvCxnSpPr>
          <p:nvPr userDrawn="1"/>
        </p:nvCxnSpPr>
        <p:spPr>
          <a:xfrm flipH="1" flipV="1">
            <a:off x="419669" y="2011183"/>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a:stCxn id="542" idx="3"/>
          </p:cNvCxnSpPr>
          <p:nvPr userDrawn="1"/>
        </p:nvCxnSpPr>
        <p:spPr>
          <a:xfrm flipV="1">
            <a:off x="649006" y="2531874"/>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290" idx="3"/>
            <a:endCxn id="311" idx="3"/>
          </p:cNvCxnSpPr>
          <p:nvPr userDrawn="1"/>
        </p:nvCxnSpPr>
        <p:spPr>
          <a:xfrm>
            <a:off x="134475" y="3024310"/>
            <a:ext cx="2243148" cy="40230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51" name="Straight Connector 650"/>
          <p:cNvCxnSpPr>
            <a:stCxn id="642" idx="3"/>
            <a:endCxn id="646" idx="3"/>
          </p:cNvCxnSpPr>
          <p:nvPr userDrawn="1"/>
        </p:nvCxnSpPr>
        <p:spPr>
          <a:xfrm flipV="1">
            <a:off x="-113196" y="1031631"/>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22" name="Straight Connector 621"/>
          <p:cNvCxnSpPr>
            <a:endCxn id="644" idx="3"/>
          </p:cNvCxnSpPr>
          <p:nvPr userDrawn="1"/>
        </p:nvCxnSpPr>
        <p:spPr>
          <a:xfrm>
            <a:off x="-113196" y="1088791"/>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6" name="Straight Connector 665"/>
          <p:cNvCxnSpPr>
            <a:stCxn id="665" idx="3"/>
            <a:endCxn id="642" idx="3"/>
          </p:cNvCxnSpPr>
          <p:nvPr userDrawn="1"/>
        </p:nvCxnSpPr>
        <p:spPr>
          <a:xfrm flipH="1" flipV="1">
            <a:off x="-113196" y="1080190"/>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4" name="Straight Connector 663"/>
          <p:cNvCxnSpPr>
            <a:stCxn id="663" idx="3"/>
          </p:cNvCxnSpPr>
          <p:nvPr userDrawn="1"/>
        </p:nvCxnSpPr>
        <p:spPr>
          <a:xfrm flipH="1" flipV="1">
            <a:off x="-113196" y="1088791"/>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2" name="Straight Connector 661"/>
          <p:cNvCxnSpPr>
            <a:stCxn id="661" idx="3"/>
            <a:endCxn id="642" idx="3"/>
          </p:cNvCxnSpPr>
          <p:nvPr userDrawn="1"/>
        </p:nvCxnSpPr>
        <p:spPr>
          <a:xfrm flipH="1" flipV="1">
            <a:off x="-113196" y="1080190"/>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p:cNvCxnSpPr>
            <a:stCxn id="394" idx="3"/>
            <a:endCxn id="397" idx="3"/>
          </p:cNvCxnSpPr>
          <p:nvPr userDrawn="1"/>
        </p:nvCxnSpPr>
        <p:spPr>
          <a:xfrm flipV="1">
            <a:off x="7867216" y="3190157"/>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stCxn id="392" idx="3"/>
            <a:endCxn id="361" idx="3"/>
          </p:cNvCxnSpPr>
          <p:nvPr userDrawn="1"/>
        </p:nvCxnSpPr>
        <p:spPr>
          <a:xfrm>
            <a:off x="6748246" y="3238716"/>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9" idx="3"/>
          </p:cNvCxnSpPr>
          <p:nvPr userDrawn="1"/>
        </p:nvCxnSpPr>
        <p:spPr>
          <a:xfrm flipV="1">
            <a:off x="6099741" y="3247317"/>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a:stCxn id="513" idx="3"/>
          </p:cNvCxnSpPr>
          <p:nvPr userDrawn="1"/>
        </p:nvCxnSpPr>
        <p:spPr>
          <a:xfrm flipV="1">
            <a:off x="6380571" y="3238717"/>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16" idx="3"/>
          </p:cNvCxnSpPr>
          <p:nvPr userDrawn="1"/>
        </p:nvCxnSpPr>
        <p:spPr>
          <a:xfrm flipV="1">
            <a:off x="6714652" y="3238717"/>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a:stCxn id="520" idx="3"/>
            <a:endCxn id="392" idx="3"/>
          </p:cNvCxnSpPr>
          <p:nvPr userDrawn="1"/>
        </p:nvCxnSpPr>
        <p:spPr>
          <a:xfrm flipH="1" flipV="1">
            <a:off x="6748246" y="3238716"/>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a:stCxn id="523" idx="3"/>
          </p:cNvCxnSpPr>
          <p:nvPr userDrawn="1"/>
        </p:nvCxnSpPr>
        <p:spPr>
          <a:xfrm flipH="1" flipV="1">
            <a:off x="6748246" y="3247317"/>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7" name="Straight Connector 526"/>
          <p:cNvCxnSpPr>
            <a:stCxn id="526" idx="3"/>
            <a:endCxn id="392" idx="3"/>
          </p:cNvCxnSpPr>
          <p:nvPr userDrawn="1"/>
        </p:nvCxnSpPr>
        <p:spPr>
          <a:xfrm flipH="1" flipV="1">
            <a:off x="6748246" y="3238716"/>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a:stCxn id="544" idx="3"/>
          </p:cNvCxnSpPr>
          <p:nvPr userDrawn="1"/>
        </p:nvCxnSpPr>
        <p:spPr>
          <a:xfrm flipV="1">
            <a:off x="804752" y="2540474"/>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a:stCxn id="546" idx="3"/>
          </p:cNvCxnSpPr>
          <p:nvPr userDrawn="1"/>
        </p:nvCxnSpPr>
        <p:spPr>
          <a:xfrm flipV="1">
            <a:off x="1085582" y="2531874"/>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a:stCxn id="548" idx="3"/>
          </p:cNvCxnSpPr>
          <p:nvPr userDrawn="1"/>
        </p:nvCxnSpPr>
        <p:spPr>
          <a:xfrm flipV="1">
            <a:off x="1419663" y="2531874"/>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50" idx="3"/>
            <a:endCxn id="540" idx="3"/>
          </p:cNvCxnSpPr>
          <p:nvPr userDrawn="1"/>
        </p:nvCxnSpPr>
        <p:spPr>
          <a:xfrm flipH="1" flipV="1">
            <a:off x="1453257" y="2531873"/>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a:stCxn id="552" idx="3"/>
          </p:cNvCxnSpPr>
          <p:nvPr userDrawn="1"/>
        </p:nvCxnSpPr>
        <p:spPr>
          <a:xfrm flipH="1" flipV="1">
            <a:off x="1453257" y="2540474"/>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a:stCxn id="554" idx="3"/>
            <a:endCxn id="540" idx="3"/>
          </p:cNvCxnSpPr>
          <p:nvPr userDrawn="1"/>
        </p:nvCxnSpPr>
        <p:spPr>
          <a:xfrm flipH="1" flipV="1">
            <a:off x="1453257" y="2531873"/>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7" name="Straight Connector 556"/>
          <p:cNvCxnSpPr>
            <a:stCxn id="556" idx="3"/>
            <a:endCxn id="540" idx="3"/>
          </p:cNvCxnSpPr>
          <p:nvPr userDrawn="1"/>
        </p:nvCxnSpPr>
        <p:spPr>
          <a:xfrm flipH="1">
            <a:off x="1453257" y="2351461"/>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35" name="Straight Connector 634"/>
          <p:cNvCxnSpPr>
            <a:stCxn id="642" idx="3"/>
            <a:endCxn id="630" idx="3"/>
          </p:cNvCxnSpPr>
          <p:nvPr userDrawn="1"/>
        </p:nvCxnSpPr>
        <p:spPr>
          <a:xfrm>
            <a:off x="-113196" y="1080190"/>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50" name="Straight Connector 649"/>
          <p:cNvCxnSpPr>
            <a:stCxn id="649" idx="3"/>
            <a:endCxn id="646" idx="3"/>
          </p:cNvCxnSpPr>
          <p:nvPr userDrawn="1"/>
        </p:nvCxnSpPr>
        <p:spPr>
          <a:xfrm>
            <a:off x="890010" y="81870"/>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a:stCxn id="346" idx="3"/>
            <a:endCxn id="338" idx="3"/>
          </p:cNvCxnSpPr>
          <p:nvPr userDrawn="1"/>
        </p:nvCxnSpPr>
        <p:spPr>
          <a:xfrm flipH="1">
            <a:off x="3738993" y="3122558"/>
            <a:ext cx="154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a:stCxn id="348" idx="3"/>
            <a:endCxn id="338" idx="3"/>
          </p:cNvCxnSpPr>
          <p:nvPr userDrawn="1"/>
        </p:nvCxnSpPr>
        <p:spPr>
          <a:xfrm>
            <a:off x="3380829" y="2428291"/>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1" name="Straight Connector 390"/>
          <p:cNvCxnSpPr>
            <a:stCxn id="389" idx="3"/>
          </p:cNvCxnSpPr>
          <p:nvPr userDrawn="1"/>
        </p:nvCxnSpPr>
        <p:spPr>
          <a:xfrm flipH="1" flipV="1">
            <a:off x="5050928" y="2755370"/>
            <a:ext cx="1153417" cy="2554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a:endCxn id="397" idx="3"/>
          </p:cNvCxnSpPr>
          <p:nvPr userDrawn="1"/>
        </p:nvCxnSpPr>
        <p:spPr>
          <a:xfrm flipH="1" flipV="1">
            <a:off x="8109616" y="3190157"/>
            <a:ext cx="1649924" cy="66776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userDrawn="1"/>
        </p:nvCxnSpPr>
        <p:spPr>
          <a:xfrm flipH="1">
            <a:off x="8109616" y="2934663"/>
            <a:ext cx="145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a:stCxn id="402" idx="3"/>
            <a:endCxn id="397" idx="3"/>
          </p:cNvCxnSpPr>
          <p:nvPr userDrawn="1"/>
        </p:nvCxnSpPr>
        <p:spPr>
          <a:xfrm>
            <a:off x="7751452" y="2240396"/>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userDrawn="1"/>
        </p:nvCxnSpPr>
        <p:spPr>
          <a:xfrm flipV="1">
            <a:off x="2377623" y="2428291"/>
            <a:ext cx="1003206" cy="998322"/>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506" name="Straight Connector 505"/>
          <p:cNvCxnSpPr>
            <a:stCxn id="505" idx="3"/>
          </p:cNvCxnSpPr>
          <p:nvPr userDrawn="1"/>
        </p:nvCxnSpPr>
        <p:spPr>
          <a:xfrm flipV="1">
            <a:off x="5943995" y="3238717"/>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30" name="Straight Connector 529"/>
          <p:cNvCxnSpPr>
            <a:stCxn id="529" idx="3"/>
            <a:endCxn id="392" idx="3"/>
          </p:cNvCxnSpPr>
          <p:nvPr userDrawn="1"/>
        </p:nvCxnSpPr>
        <p:spPr>
          <a:xfrm flipH="1">
            <a:off x="6748246" y="3058304"/>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65" name="Straight Connector 564"/>
          <p:cNvCxnSpPr/>
          <p:nvPr userDrawn="1"/>
        </p:nvCxnSpPr>
        <p:spPr>
          <a:xfrm>
            <a:off x="6652868" y="282080"/>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69" name="Straight Connector 568"/>
          <p:cNvCxnSpPr>
            <a:stCxn id="566" idx="3"/>
            <a:endCxn id="568" idx="3"/>
          </p:cNvCxnSpPr>
          <p:nvPr userDrawn="1"/>
        </p:nvCxnSpPr>
        <p:spPr>
          <a:xfrm>
            <a:off x="5383538" y="1080574"/>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1" name="Straight Connector 570"/>
          <p:cNvCxnSpPr>
            <a:stCxn id="568" idx="3"/>
          </p:cNvCxnSpPr>
          <p:nvPr userDrawn="1"/>
        </p:nvCxnSpPr>
        <p:spPr>
          <a:xfrm>
            <a:off x="5824363" y="1253031"/>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8" name="Straight Connector 577"/>
          <p:cNvCxnSpPr>
            <a:stCxn id="585" idx="3"/>
            <a:endCxn id="573" idx="3"/>
          </p:cNvCxnSpPr>
          <p:nvPr userDrawn="1"/>
        </p:nvCxnSpPr>
        <p:spPr>
          <a:xfrm>
            <a:off x="6652868" y="273479"/>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79" name="Straight Connector 578"/>
          <p:cNvCxnSpPr>
            <a:stCxn id="568" idx="3"/>
          </p:cNvCxnSpPr>
          <p:nvPr userDrawn="1"/>
        </p:nvCxnSpPr>
        <p:spPr>
          <a:xfrm flipV="1">
            <a:off x="5824363" y="1177579"/>
            <a:ext cx="1271370" cy="754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86" name="Straight Connector 585"/>
          <p:cNvCxnSpPr>
            <a:stCxn id="583" idx="3"/>
          </p:cNvCxnSpPr>
          <p:nvPr userDrawn="1"/>
        </p:nvCxnSpPr>
        <p:spPr>
          <a:xfrm>
            <a:off x="6108967" y="45626"/>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88" name="Straight Connector 587"/>
          <p:cNvCxnSpPr>
            <a:stCxn id="587" idx="3"/>
            <a:endCxn id="589" idx="3"/>
          </p:cNvCxnSpPr>
          <p:nvPr userDrawn="1"/>
        </p:nvCxnSpPr>
        <p:spPr>
          <a:xfrm flipV="1">
            <a:off x="7771838" y="22492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90" name="Straight Connector 589"/>
          <p:cNvCxnSpPr/>
          <p:nvPr userDrawn="1"/>
        </p:nvCxnSpPr>
        <p:spPr>
          <a:xfrm flipH="1" flipV="1">
            <a:off x="8014238" y="224920"/>
            <a:ext cx="1649924" cy="66776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1" name="Straight Connector 590"/>
          <p:cNvCxnSpPr/>
          <p:nvPr userDrawn="1"/>
        </p:nvCxnSpPr>
        <p:spPr>
          <a:xfrm flipH="1">
            <a:off x="8014238" y="-30574"/>
            <a:ext cx="145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4" name="Straight Connector 593"/>
          <p:cNvCxnSpPr>
            <a:stCxn id="585" idx="3"/>
          </p:cNvCxnSpPr>
          <p:nvPr userDrawn="1"/>
        </p:nvCxnSpPr>
        <p:spPr>
          <a:xfrm flipV="1">
            <a:off x="6652868" y="233522"/>
            <a:ext cx="1361370" cy="39957"/>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7" name="Straight Connector 596"/>
          <p:cNvCxnSpPr>
            <a:stCxn id="596" idx="3"/>
          </p:cNvCxnSpPr>
          <p:nvPr userDrawn="1"/>
        </p:nvCxnSpPr>
        <p:spPr>
          <a:xfrm flipV="1">
            <a:off x="5848617" y="273480"/>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99" name="Straight Connector 598"/>
          <p:cNvCxnSpPr>
            <a:stCxn id="598" idx="3"/>
          </p:cNvCxnSpPr>
          <p:nvPr userDrawn="1"/>
        </p:nvCxnSpPr>
        <p:spPr>
          <a:xfrm flipV="1">
            <a:off x="6004363" y="282080"/>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1" name="Straight Connector 600"/>
          <p:cNvCxnSpPr>
            <a:stCxn id="600" idx="3"/>
          </p:cNvCxnSpPr>
          <p:nvPr userDrawn="1"/>
        </p:nvCxnSpPr>
        <p:spPr>
          <a:xfrm flipV="1">
            <a:off x="6285193" y="273480"/>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3" name="Straight Connector 602"/>
          <p:cNvCxnSpPr>
            <a:stCxn id="602" idx="3"/>
          </p:cNvCxnSpPr>
          <p:nvPr userDrawn="1"/>
        </p:nvCxnSpPr>
        <p:spPr>
          <a:xfrm flipV="1">
            <a:off x="6619274" y="273480"/>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5" name="Straight Connector 604"/>
          <p:cNvCxnSpPr>
            <a:stCxn id="604" idx="3"/>
            <a:endCxn id="585" idx="3"/>
          </p:cNvCxnSpPr>
          <p:nvPr userDrawn="1"/>
        </p:nvCxnSpPr>
        <p:spPr>
          <a:xfrm flipH="1" flipV="1">
            <a:off x="6652868" y="273479"/>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7" name="Straight Connector 606"/>
          <p:cNvCxnSpPr>
            <a:stCxn id="606" idx="3"/>
          </p:cNvCxnSpPr>
          <p:nvPr userDrawn="1"/>
        </p:nvCxnSpPr>
        <p:spPr>
          <a:xfrm flipH="1" flipV="1">
            <a:off x="6652868" y="282080"/>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11" name="Straight Connector 610"/>
          <p:cNvCxnSpPr>
            <a:stCxn id="610" idx="3"/>
            <a:endCxn id="585" idx="3"/>
          </p:cNvCxnSpPr>
          <p:nvPr userDrawn="1"/>
        </p:nvCxnSpPr>
        <p:spPr>
          <a:xfrm flipH="1">
            <a:off x="6652868" y="93067"/>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14" name="Straight Connector 613"/>
          <p:cNvCxnSpPr>
            <a:stCxn id="570" idx="3"/>
            <a:endCxn id="580" idx="3"/>
          </p:cNvCxnSpPr>
          <p:nvPr userDrawn="1"/>
        </p:nvCxnSpPr>
        <p:spPr>
          <a:xfrm flipH="1">
            <a:off x="5545425" y="1782583"/>
            <a:ext cx="1397908" cy="1492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17" name="Straight Connector 616"/>
          <p:cNvCxnSpPr>
            <a:stCxn id="581" idx="3"/>
            <a:endCxn id="580" idx="3"/>
          </p:cNvCxnSpPr>
          <p:nvPr userDrawn="1"/>
        </p:nvCxnSpPr>
        <p:spPr>
          <a:xfrm>
            <a:off x="5162863" y="1463047"/>
            <a:ext cx="382562" cy="46878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5" name="Straight Connector 394"/>
          <p:cNvCxnSpPr>
            <a:endCxn id="394" idx="3"/>
          </p:cNvCxnSpPr>
          <p:nvPr userDrawn="1"/>
        </p:nvCxnSpPr>
        <p:spPr>
          <a:xfrm>
            <a:off x="6748246" y="3247317"/>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290" name="Can 289"/>
          <p:cNvSpPr/>
          <p:nvPr userDrawn="1"/>
        </p:nvSpPr>
        <p:spPr>
          <a:xfrm>
            <a:off x="44475" y="28450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Can 303"/>
          <p:cNvSpPr/>
          <p:nvPr userDrawn="1"/>
        </p:nvSpPr>
        <p:spPr>
          <a:xfrm>
            <a:off x="1743722" y="30194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Can 310"/>
          <p:cNvSpPr/>
          <p:nvPr userDrawn="1"/>
        </p:nvSpPr>
        <p:spPr>
          <a:xfrm>
            <a:off x="2287623" y="324731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4" name="Straight Connector 313"/>
          <p:cNvCxnSpPr>
            <a:stCxn id="304" idx="3"/>
            <a:endCxn id="311" idx="3"/>
          </p:cNvCxnSpPr>
          <p:nvPr userDrawn="1"/>
        </p:nvCxnSpPr>
        <p:spPr>
          <a:xfrm>
            <a:off x="1833722" y="3198758"/>
            <a:ext cx="543901" cy="2278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34" name="Can 333"/>
          <p:cNvSpPr/>
          <p:nvPr userDrawn="1"/>
        </p:nvSpPr>
        <p:spPr>
          <a:xfrm>
            <a:off x="3406593" y="377686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5" name="Straight Connector 334"/>
          <p:cNvCxnSpPr>
            <a:stCxn id="311" idx="3"/>
          </p:cNvCxnSpPr>
          <p:nvPr userDrawn="1"/>
        </p:nvCxnSpPr>
        <p:spPr>
          <a:xfrm>
            <a:off x="2377623" y="3426611"/>
            <a:ext cx="1118970" cy="5295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38" name="Can 337"/>
          <p:cNvSpPr/>
          <p:nvPr userDrawn="1"/>
        </p:nvSpPr>
        <p:spPr>
          <a:xfrm>
            <a:off x="3648993" y="319875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Can 343"/>
          <p:cNvSpPr/>
          <p:nvPr userDrawn="1"/>
        </p:nvSpPr>
        <p:spPr>
          <a:xfrm>
            <a:off x="5388916" y="386651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5" name="Straight Connector 344"/>
          <p:cNvCxnSpPr/>
          <p:nvPr userDrawn="1"/>
        </p:nvCxnSpPr>
        <p:spPr>
          <a:xfrm flipH="1" flipV="1">
            <a:off x="3738993" y="3378053"/>
            <a:ext cx="1739923" cy="667758"/>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46" name="Can 345"/>
          <p:cNvSpPr/>
          <p:nvPr userDrawn="1"/>
        </p:nvSpPr>
        <p:spPr>
          <a:xfrm>
            <a:off x="5195841" y="29432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Can 347"/>
          <p:cNvSpPr/>
          <p:nvPr userDrawn="1"/>
        </p:nvSpPr>
        <p:spPr>
          <a:xfrm>
            <a:off x="3290829" y="224899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0" name="Straight Connector 349"/>
          <p:cNvCxnSpPr/>
          <p:nvPr userDrawn="1"/>
        </p:nvCxnSpPr>
        <p:spPr>
          <a:xfrm flipV="1">
            <a:off x="2377623" y="3351158"/>
            <a:ext cx="1271370" cy="7545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51" name="Can 350"/>
          <p:cNvSpPr/>
          <p:nvPr userDrawn="1"/>
        </p:nvSpPr>
        <p:spPr>
          <a:xfrm>
            <a:off x="4132423" y="355562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4" name="Straight Connector 353"/>
          <p:cNvCxnSpPr>
            <a:endCxn id="351" idx="3"/>
          </p:cNvCxnSpPr>
          <p:nvPr userDrawn="1"/>
        </p:nvCxnSpPr>
        <p:spPr>
          <a:xfrm flipV="1">
            <a:off x="3586593" y="3734921"/>
            <a:ext cx="635830" cy="1792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44" idx="3"/>
            <a:endCxn id="351" idx="3"/>
          </p:cNvCxnSpPr>
          <p:nvPr userDrawn="1"/>
        </p:nvCxnSpPr>
        <p:spPr>
          <a:xfrm flipH="1" flipV="1">
            <a:off x="4222423" y="3734921"/>
            <a:ext cx="1256493" cy="310890"/>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56" name="Can 355"/>
          <p:cNvSpPr/>
          <p:nvPr userDrawn="1"/>
        </p:nvSpPr>
        <p:spPr>
          <a:xfrm>
            <a:off x="5829741" y="403897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7" name="Straight Connector 356"/>
          <p:cNvCxnSpPr>
            <a:stCxn id="344" idx="3"/>
            <a:endCxn id="356" idx="3"/>
          </p:cNvCxnSpPr>
          <p:nvPr userDrawn="1"/>
        </p:nvCxnSpPr>
        <p:spPr>
          <a:xfrm>
            <a:off x="5478916" y="4045811"/>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58" name="Can 357"/>
          <p:cNvSpPr/>
          <p:nvPr userDrawn="1"/>
        </p:nvSpPr>
        <p:spPr>
          <a:xfrm>
            <a:off x="6948711" y="456852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9" name="Straight Connector 358"/>
          <p:cNvCxnSpPr>
            <a:stCxn id="356" idx="3"/>
          </p:cNvCxnSpPr>
          <p:nvPr userDrawn="1"/>
        </p:nvCxnSpPr>
        <p:spPr>
          <a:xfrm>
            <a:off x="5919741" y="4218268"/>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7038711" y="416971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61" name="Can 360"/>
          <p:cNvSpPr/>
          <p:nvPr userDrawn="1"/>
        </p:nvSpPr>
        <p:spPr>
          <a:xfrm>
            <a:off x="7191111" y="399041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Can 361"/>
          <p:cNvSpPr/>
          <p:nvPr userDrawn="1"/>
        </p:nvSpPr>
        <p:spPr>
          <a:xfrm>
            <a:off x="8931034" y="465817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3" name="Straight Connector 362"/>
          <p:cNvCxnSpPr>
            <a:stCxn id="362" idx="3"/>
          </p:cNvCxnSpPr>
          <p:nvPr userDrawn="1"/>
        </p:nvCxnSpPr>
        <p:spPr>
          <a:xfrm flipH="1" flipV="1">
            <a:off x="7281111" y="4169709"/>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64" name="Can 363"/>
          <p:cNvSpPr/>
          <p:nvPr userDrawn="1"/>
        </p:nvSpPr>
        <p:spPr>
          <a:xfrm>
            <a:off x="8737959" y="373492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5" name="Straight Connector 364"/>
          <p:cNvCxnSpPr/>
          <p:nvPr userDrawn="1"/>
        </p:nvCxnSpPr>
        <p:spPr>
          <a:xfrm flipH="1">
            <a:off x="7288808" y="3914215"/>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56" idx="3"/>
            <a:endCxn id="361" idx="3"/>
          </p:cNvCxnSpPr>
          <p:nvPr userDrawn="1"/>
        </p:nvCxnSpPr>
        <p:spPr>
          <a:xfrm flipV="1">
            <a:off x="5919741" y="4169709"/>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69" name="Can 368"/>
          <p:cNvSpPr/>
          <p:nvPr userDrawn="1"/>
        </p:nvSpPr>
        <p:spPr>
          <a:xfrm>
            <a:off x="252463" y="39142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Can 369"/>
          <p:cNvSpPr/>
          <p:nvPr userDrawn="1"/>
        </p:nvSpPr>
        <p:spPr>
          <a:xfrm>
            <a:off x="134475" y="439510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Can 370"/>
          <p:cNvSpPr/>
          <p:nvPr userDrawn="1"/>
        </p:nvSpPr>
        <p:spPr>
          <a:xfrm>
            <a:off x="1716122" y="43251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Can 373"/>
          <p:cNvSpPr/>
          <p:nvPr userDrawn="1"/>
        </p:nvSpPr>
        <p:spPr>
          <a:xfrm>
            <a:off x="2260023" y="4553043"/>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5" name="Straight Connector 374"/>
          <p:cNvCxnSpPr>
            <a:stCxn id="371" idx="3"/>
            <a:endCxn id="374" idx="3"/>
          </p:cNvCxnSpPr>
          <p:nvPr userDrawn="1"/>
        </p:nvCxnSpPr>
        <p:spPr>
          <a:xfrm>
            <a:off x="1806122" y="4504484"/>
            <a:ext cx="543901" cy="2278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76" name="Can 375"/>
          <p:cNvSpPr/>
          <p:nvPr userDrawn="1"/>
        </p:nvSpPr>
        <p:spPr>
          <a:xfrm>
            <a:off x="3073991" y="48522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7" name="Straight Connector 376"/>
          <p:cNvCxnSpPr>
            <a:stCxn id="374" idx="3"/>
            <a:endCxn id="376" idx="3"/>
          </p:cNvCxnSpPr>
          <p:nvPr userDrawn="1"/>
        </p:nvCxnSpPr>
        <p:spPr>
          <a:xfrm>
            <a:off x="2350023" y="4732337"/>
            <a:ext cx="813968" cy="299205"/>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78" name="Straight Connector 377"/>
          <p:cNvCxnSpPr>
            <a:endCxn id="379" idx="3"/>
          </p:cNvCxnSpPr>
          <p:nvPr userDrawn="1"/>
        </p:nvCxnSpPr>
        <p:spPr>
          <a:xfrm flipV="1">
            <a:off x="3163991" y="4683778"/>
            <a:ext cx="547402" cy="34776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79" name="Can 378"/>
          <p:cNvSpPr/>
          <p:nvPr userDrawn="1"/>
        </p:nvSpPr>
        <p:spPr>
          <a:xfrm>
            <a:off x="3621393" y="450448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Can 379"/>
          <p:cNvSpPr/>
          <p:nvPr userDrawn="1"/>
        </p:nvSpPr>
        <p:spPr>
          <a:xfrm>
            <a:off x="5550803" y="471777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1" name="Straight Connector 380"/>
          <p:cNvCxnSpPr>
            <a:endCxn id="379" idx="3"/>
          </p:cNvCxnSpPr>
          <p:nvPr userDrawn="1"/>
        </p:nvCxnSpPr>
        <p:spPr>
          <a:xfrm flipH="1" flipV="1">
            <a:off x="3711393" y="4683778"/>
            <a:ext cx="1929410" cy="21329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82" name="Can 381"/>
          <p:cNvSpPr/>
          <p:nvPr userDrawn="1"/>
        </p:nvSpPr>
        <p:spPr>
          <a:xfrm>
            <a:off x="5168241" y="42489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Can 383"/>
          <p:cNvSpPr/>
          <p:nvPr userDrawn="1"/>
        </p:nvSpPr>
        <p:spPr>
          <a:xfrm>
            <a:off x="3263229" y="355472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6" name="Straight Connector 385"/>
          <p:cNvCxnSpPr>
            <a:stCxn id="374" idx="3"/>
            <a:endCxn id="379" idx="3"/>
          </p:cNvCxnSpPr>
          <p:nvPr userDrawn="1"/>
        </p:nvCxnSpPr>
        <p:spPr>
          <a:xfrm flipV="1">
            <a:off x="2350023" y="4683778"/>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87" name="Can 386"/>
          <p:cNvSpPr/>
          <p:nvPr userDrawn="1"/>
        </p:nvSpPr>
        <p:spPr>
          <a:xfrm>
            <a:off x="4960928" y="25760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Can 387"/>
          <p:cNvSpPr/>
          <p:nvPr userDrawn="1"/>
        </p:nvSpPr>
        <p:spPr>
          <a:xfrm>
            <a:off x="4235098" y="27553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Can 388"/>
          <p:cNvSpPr/>
          <p:nvPr userDrawn="1"/>
        </p:nvSpPr>
        <p:spPr>
          <a:xfrm>
            <a:off x="6114345" y="28315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Can 391"/>
          <p:cNvSpPr/>
          <p:nvPr userDrawn="1"/>
        </p:nvSpPr>
        <p:spPr>
          <a:xfrm>
            <a:off x="6658246" y="3059422"/>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3" name="Straight Connector 392"/>
          <p:cNvCxnSpPr>
            <a:stCxn id="389" idx="3"/>
          </p:cNvCxnSpPr>
          <p:nvPr userDrawn="1"/>
        </p:nvCxnSpPr>
        <p:spPr>
          <a:xfrm>
            <a:off x="6204345" y="3010863"/>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94" name="Can 393"/>
          <p:cNvSpPr/>
          <p:nvPr userDrawn="1"/>
        </p:nvSpPr>
        <p:spPr>
          <a:xfrm>
            <a:off x="7777216" y="358897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Can 396"/>
          <p:cNvSpPr/>
          <p:nvPr userDrawn="1"/>
        </p:nvSpPr>
        <p:spPr>
          <a:xfrm>
            <a:off x="8019616" y="3010863"/>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Can 401"/>
          <p:cNvSpPr/>
          <p:nvPr userDrawn="1"/>
        </p:nvSpPr>
        <p:spPr>
          <a:xfrm>
            <a:off x="7661452" y="206110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4" name="Straight Connector 403"/>
          <p:cNvCxnSpPr>
            <a:stCxn id="392" idx="3"/>
            <a:endCxn id="397" idx="3"/>
          </p:cNvCxnSpPr>
          <p:nvPr userDrawn="1"/>
        </p:nvCxnSpPr>
        <p:spPr>
          <a:xfrm flipV="1">
            <a:off x="6748246" y="3190157"/>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userDrawn="1"/>
        </p:nvCxnSpPr>
        <p:spPr>
          <a:xfrm flipH="1">
            <a:off x="1806123" y="3426612"/>
            <a:ext cx="571501" cy="89857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stCxn id="370" idx="3"/>
            <a:endCxn id="311" idx="3"/>
          </p:cNvCxnSpPr>
          <p:nvPr userDrawn="1"/>
        </p:nvCxnSpPr>
        <p:spPr>
          <a:xfrm flipV="1">
            <a:off x="224475" y="3426611"/>
            <a:ext cx="2153148" cy="1147792"/>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409" name="Can 408"/>
          <p:cNvSpPr/>
          <p:nvPr userDrawn="1"/>
        </p:nvSpPr>
        <p:spPr>
          <a:xfrm>
            <a:off x="4870928" y="3288405"/>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0" name="Straight Connector 409"/>
          <p:cNvCxnSpPr>
            <a:stCxn id="338" idx="3"/>
          </p:cNvCxnSpPr>
          <p:nvPr userDrawn="1"/>
        </p:nvCxnSpPr>
        <p:spPr>
          <a:xfrm>
            <a:off x="3738993" y="3378052"/>
            <a:ext cx="1221935" cy="89647"/>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a:endCxn id="413" idx="3"/>
          </p:cNvCxnSpPr>
          <p:nvPr userDrawn="1"/>
        </p:nvCxnSpPr>
        <p:spPr>
          <a:xfrm flipH="1">
            <a:off x="2325762" y="3426611"/>
            <a:ext cx="51862" cy="505785"/>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13" name="Can 412"/>
          <p:cNvSpPr/>
          <p:nvPr userDrawn="1"/>
        </p:nvSpPr>
        <p:spPr>
          <a:xfrm>
            <a:off x="2235762" y="3753102"/>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5" name="Straight Connector 414"/>
          <p:cNvCxnSpPr>
            <a:stCxn id="416" idx="3"/>
            <a:endCxn id="413" idx="3"/>
          </p:cNvCxnSpPr>
          <p:nvPr userDrawn="1"/>
        </p:nvCxnSpPr>
        <p:spPr>
          <a:xfrm flipH="1" flipV="1">
            <a:off x="2325762" y="3932396"/>
            <a:ext cx="231861" cy="438272"/>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16" name="Can 415"/>
          <p:cNvSpPr/>
          <p:nvPr userDrawn="1"/>
        </p:nvSpPr>
        <p:spPr>
          <a:xfrm>
            <a:off x="2467623" y="4191374"/>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Can 422"/>
          <p:cNvSpPr/>
          <p:nvPr userDrawn="1"/>
        </p:nvSpPr>
        <p:spPr>
          <a:xfrm>
            <a:off x="680305" y="4478880"/>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4" name="Straight Connector 423"/>
          <p:cNvCxnSpPr>
            <a:stCxn id="374" idx="3"/>
            <a:endCxn id="423" idx="3"/>
          </p:cNvCxnSpPr>
          <p:nvPr userDrawn="1"/>
        </p:nvCxnSpPr>
        <p:spPr>
          <a:xfrm flipH="1" flipV="1">
            <a:off x="770305" y="4658174"/>
            <a:ext cx="1579718" cy="7416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a:endCxn id="384" idx="3"/>
          </p:cNvCxnSpPr>
          <p:nvPr userDrawn="1"/>
        </p:nvCxnSpPr>
        <p:spPr>
          <a:xfrm flipH="1" flipV="1">
            <a:off x="3353229" y="3734017"/>
            <a:ext cx="143364" cy="22214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05" name="Can 504"/>
          <p:cNvSpPr/>
          <p:nvPr userDrawn="1"/>
        </p:nvSpPr>
        <p:spPr>
          <a:xfrm>
            <a:off x="5853995" y="34266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Can 508"/>
          <p:cNvSpPr/>
          <p:nvPr userDrawn="1"/>
        </p:nvSpPr>
        <p:spPr>
          <a:xfrm>
            <a:off x="6009741" y="368722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Can 512"/>
          <p:cNvSpPr/>
          <p:nvPr userDrawn="1"/>
        </p:nvSpPr>
        <p:spPr>
          <a:xfrm>
            <a:off x="6290571" y="38665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Can 515"/>
          <p:cNvSpPr/>
          <p:nvPr userDrawn="1"/>
        </p:nvSpPr>
        <p:spPr>
          <a:xfrm>
            <a:off x="6624652" y="392781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Can 519"/>
          <p:cNvSpPr/>
          <p:nvPr userDrawn="1"/>
        </p:nvSpPr>
        <p:spPr>
          <a:xfrm>
            <a:off x="6948711" y="392003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Can 522"/>
          <p:cNvSpPr/>
          <p:nvPr userDrawn="1"/>
        </p:nvSpPr>
        <p:spPr>
          <a:xfrm>
            <a:off x="7329176" y="367951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Can 525"/>
          <p:cNvSpPr/>
          <p:nvPr userDrawn="1"/>
        </p:nvSpPr>
        <p:spPr>
          <a:xfrm>
            <a:off x="7481576" y="339248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Can 528"/>
          <p:cNvSpPr/>
          <p:nvPr userDrawn="1"/>
        </p:nvSpPr>
        <p:spPr>
          <a:xfrm>
            <a:off x="7602776" y="287901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Can 538"/>
          <p:cNvSpPr/>
          <p:nvPr userDrawn="1"/>
        </p:nvSpPr>
        <p:spPr>
          <a:xfrm>
            <a:off x="819356" y="212472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Can 539"/>
          <p:cNvSpPr/>
          <p:nvPr userDrawn="1"/>
        </p:nvSpPr>
        <p:spPr>
          <a:xfrm>
            <a:off x="1363257" y="235257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1" name="Straight Connector 540"/>
          <p:cNvCxnSpPr>
            <a:stCxn id="539" idx="3"/>
          </p:cNvCxnSpPr>
          <p:nvPr userDrawn="1"/>
        </p:nvCxnSpPr>
        <p:spPr>
          <a:xfrm>
            <a:off x="909356" y="2304020"/>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42" name="Can 541"/>
          <p:cNvSpPr/>
          <p:nvPr userDrawn="1"/>
        </p:nvSpPr>
        <p:spPr>
          <a:xfrm>
            <a:off x="559006" y="27197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Can 543"/>
          <p:cNvSpPr/>
          <p:nvPr userDrawn="1"/>
        </p:nvSpPr>
        <p:spPr>
          <a:xfrm>
            <a:off x="714752" y="298037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Can 545"/>
          <p:cNvSpPr/>
          <p:nvPr userDrawn="1"/>
        </p:nvSpPr>
        <p:spPr>
          <a:xfrm>
            <a:off x="995582" y="315967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Can 547"/>
          <p:cNvSpPr/>
          <p:nvPr userDrawn="1"/>
        </p:nvSpPr>
        <p:spPr>
          <a:xfrm>
            <a:off x="1329663" y="322097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Can 549"/>
          <p:cNvSpPr/>
          <p:nvPr userDrawn="1"/>
        </p:nvSpPr>
        <p:spPr>
          <a:xfrm>
            <a:off x="1653722" y="321318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Can 551"/>
          <p:cNvSpPr/>
          <p:nvPr userDrawn="1"/>
        </p:nvSpPr>
        <p:spPr>
          <a:xfrm>
            <a:off x="2034187" y="297267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Can 553"/>
          <p:cNvSpPr/>
          <p:nvPr userDrawn="1"/>
        </p:nvSpPr>
        <p:spPr>
          <a:xfrm>
            <a:off x="2186587" y="268563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6" name="Can 555"/>
          <p:cNvSpPr/>
          <p:nvPr userDrawn="1"/>
        </p:nvSpPr>
        <p:spPr>
          <a:xfrm>
            <a:off x="2307787" y="217216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Can 560"/>
          <p:cNvSpPr/>
          <p:nvPr userDrawn="1"/>
        </p:nvSpPr>
        <p:spPr>
          <a:xfrm>
            <a:off x="7657824" y="44570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2" name="Straight Connector 561"/>
          <p:cNvCxnSpPr>
            <a:stCxn id="561" idx="3"/>
            <a:endCxn id="361" idx="3"/>
          </p:cNvCxnSpPr>
          <p:nvPr userDrawn="1"/>
        </p:nvCxnSpPr>
        <p:spPr>
          <a:xfrm flipH="1" flipV="1">
            <a:off x="7281111" y="4169709"/>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66" name="Can 565"/>
          <p:cNvSpPr/>
          <p:nvPr userDrawn="1"/>
        </p:nvSpPr>
        <p:spPr>
          <a:xfrm>
            <a:off x="5293538" y="90128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Can 567"/>
          <p:cNvSpPr/>
          <p:nvPr userDrawn="1"/>
        </p:nvSpPr>
        <p:spPr>
          <a:xfrm>
            <a:off x="5734363" y="10737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Can 569"/>
          <p:cNvSpPr/>
          <p:nvPr userDrawn="1"/>
        </p:nvSpPr>
        <p:spPr>
          <a:xfrm>
            <a:off x="6853333" y="160328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Can 572"/>
          <p:cNvSpPr/>
          <p:nvPr userDrawn="1"/>
        </p:nvSpPr>
        <p:spPr>
          <a:xfrm>
            <a:off x="7095733" y="102517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Can 573"/>
          <p:cNvSpPr/>
          <p:nvPr userDrawn="1"/>
        </p:nvSpPr>
        <p:spPr>
          <a:xfrm>
            <a:off x="8835656" y="169293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5" name="Straight Connector 574"/>
          <p:cNvCxnSpPr>
            <a:stCxn id="574" idx="3"/>
          </p:cNvCxnSpPr>
          <p:nvPr userDrawn="1"/>
        </p:nvCxnSpPr>
        <p:spPr>
          <a:xfrm flipH="1" flipV="1">
            <a:off x="7185733" y="1204472"/>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76" name="Can 575"/>
          <p:cNvSpPr/>
          <p:nvPr userDrawn="1"/>
        </p:nvSpPr>
        <p:spPr>
          <a:xfrm>
            <a:off x="8642581" y="76968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7" name="Straight Connector 576"/>
          <p:cNvCxnSpPr>
            <a:stCxn id="576" idx="3"/>
          </p:cNvCxnSpPr>
          <p:nvPr userDrawn="1"/>
        </p:nvCxnSpPr>
        <p:spPr>
          <a:xfrm flipH="1">
            <a:off x="7185733" y="948978"/>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80" name="Can 579"/>
          <p:cNvSpPr/>
          <p:nvPr userDrawn="1"/>
        </p:nvSpPr>
        <p:spPr>
          <a:xfrm>
            <a:off x="5455425" y="175254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Can 580"/>
          <p:cNvSpPr/>
          <p:nvPr userDrawn="1"/>
        </p:nvSpPr>
        <p:spPr>
          <a:xfrm>
            <a:off x="5072863" y="128375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Can 581"/>
          <p:cNvSpPr/>
          <p:nvPr userDrawn="1"/>
        </p:nvSpPr>
        <p:spPr>
          <a:xfrm>
            <a:off x="4865550" y="-38916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Can 582"/>
          <p:cNvSpPr/>
          <p:nvPr userDrawn="1"/>
        </p:nvSpPr>
        <p:spPr>
          <a:xfrm>
            <a:off x="6018967" y="-13366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4" name="Straight Connector 583"/>
          <p:cNvCxnSpPr>
            <a:stCxn id="583" idx="3"/>
            <a:endCxn id="582" idx="3"/>
          </p:cNvCxnSpPr>
          <p:nvPr userDrawn="1"/>
        </p:nvCxnSpPr>
        <p:spPr>
          <a:xfrm flipH="1" flipV="1">
            <a:off x="4955550" y="-209868"/>
            <a:ext cx="1153417"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85" name="Can 584"/>
          <p:cNvSpPr/>
          <p:nvPr userDrawn="1"/>
        </p:nvSpPr>
        <p:spPr>
          <a:xfrm>
            <a:off x="6562868" y="9418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7" name="Can 586"/>
          <p:cNvSpPr/>
          <p:nvPr userDrawn="1"/>
        </p:nvSpPr>
        <p:spPr>
          <a:xfrm>
            <a:off x="7681838" y="6237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Can 588"/>
          <p:cNvSpPr/>
          <p:nvPr userDrawn="1"/>
        </p:nvSpPr>
        <p:spPr>
          <a:xfrm>
            <a:off x="7924238" y="4562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Can 591"/>
          <p:cNvSpPr/>
          <p:nvPr userDrawn="1"/>
        </p:nvSpPr>
        <p:spPr>
          <a:xfrm>
            <a:off x="7566074" y="-90413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6" name="Can 595"/>
          <p:cNvSpPr/>
          <p:nvPr userDrawn="1"/>
        </p:nvSpPr>
        <p:spPr>
          <a:xfrm>
            <a:off x="5758617" y="4613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8" name="Can 597"/>
          <p:cNvSpPr/>
          <p:nvPr userDrawn="1"/>
        </p:nvSpPr>
        <p:spPr>
          <a:xfrm>
            <a:off x="5914363" y="72198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Can 599"/>
          <p:cNvSpPr/>
          <p:nvPr userDrawn="1"/>
        </p:nvSpPr>
        <p:spPr>
          <a:xfrm>
            <a:off x="6195193" y="90127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2" name="Can 601"/>
          <p:cNvSpPr/>
          <p:nvPr userDrawn="1"/>
        </p:nvSpPr>
        <p:spPr>
          <a:xfrm>
            <a:off x="6529274" y="96257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4" name="Can 603"/>
          <p:cNvSpPr/>
          <p:nvPr userDrawn="1"/>
        </p:nvSpPr>
        <p:spPr>
          <a:xfrm>
            <a:off x="6853333" y="95479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6" name="Can 605"/>
          <p:cNvSpPr/>
          <p:nvPr userDrawn="1"/>
        </p:nvSpPr>
        <p:spPr>
          <a:xfrm>
            <a:off x="7233798" y="71428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8" name="Can 607"/>
          <p:cNvSpPr/>
          <p:nvPr userDrawn="1"/>
        </p:nvSpPr>
        <p:spPr>
          <a:xfrm>
            <a:off x="7386198" y="42724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Can 609"/>
          <p:cNvSpPr/>
          <p:nvPr userDrawn="1"/>
        </p:nvSpPr>
        <p:spPr>
          <a:xfrm>
            <a:off x="7507398" y="-8622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 name="Can 611"/>
          <p:cNvSpPr/>
          <p:nvPr userDrawn="1"/>
        </p:nvSpPr>
        <p:spPr>
          <a:xfrm>
            <a:off x="7562446" y="14917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3" name="Straight Connector 612"/>
          <p:cNvCxnSpPr>
            <a:stCxn id="612" idx="3"/>
            <a:endCxn id="573" idx="3"/>
          </p:cNvCxnSpPr>
          <p:nvPr userDrawn="1"/>
        </p:nvCxnSpPr>
        <p:spPr>
          <a:xfrm flipH="1" flipV="1">
            <a:off x="7185733" y="1204472"/>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23" name="Can 622"/>
          <p:cNvSpPr/>
          <p:nvPr userDrawn="1"/>
        </p:nvSpPr>
        <p:spPr>
          <a:xfrm>
            <a:off x="-1472526" y="170799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 name="Can 623"/>
          <p:cNvSpPr/>
          <p:nvPr userDrawn="1"/>
        </p:nvSpPr>
        <p:spPr>
          <a:xfrm>
            <a:off x="-1665601" y="78473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5" name="Can 624"/>
          <p:cNvSpPr/>
          <p:nvPr userDrawn="1"/>
        </p:nvSpPr>
        <p:spPr>
          <a:xfrm>
            <a:off x="-1031701" y="18804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6" name="Straight Connector 625"/>
          <p:cNvCxnSpPr>
            <a:stCxn id="623" idx="3"/>
            <a:endCxn id="625" idx="3"/>
          </p:cNvCxnSpPr>
          <p:nvPr userDrawn="1"/>
        </p:nvCxnSpPr>
        <p:spPr>
          <a:xfrm>
            <a:off x="-1382526" y="1887285"/>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27" name="Can 626"/>
          <p:cNvSpPr/>
          <p:nvPr userDrawn="1"/>
        </p:nvSpPr>
        <p:spPr>
          <a:xfrm>
            <a:off x="87269" y="2410000"/>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8" name="Straight Connector 627"/>
          <p:cNvCxnSpPr>
            <a:stCxn id="625" idx="3"/>
          </p:cNvCxnSpPr>
          <p:nvPr userDrawn="1"/>
        </p:nvCxnSpPr>
        <p:spPr>
          <a:xfrm>
            <a:off x="-941701" y="2059742"/>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30" name="Can 629"/>
          <p:cNvSpPr/>
          <p:nvPr userDrawn="1"/>
        </p:nvSpPr>
        <p:spPr>
          <a:xfrm>
            <a:off x="329669" y="183188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Can 630"/>
          <p:cNvSpPr/>
          <p:nvPr userDrawn="1"/>
        </p:nvSpPr>
        <p:spPr>
          <a:xfrm>
            <a:off x="2069592" y="249964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3" name="Can 632"/>
          <p:cNvSpPr/>
          <p:nvPr userDrawn="1"/>
        </p:nvSpPr>
        <p:spPr>
          <a:xfrm>
            <a:off x="1876517" y="157639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6" name="Straight Connector 635"/>
          <p:cNvCxnSpPr>
            <a:stCxn id="625" idx="3"/>
          </p:cNvCxnSpPr>
          <p:nvPr userDrawn="1"/>
        </p:nvCxnSpPr>
        <p:spPr>
          <a:xfrm flipV="1">
            <a:off x="-941701" y="1984290"/>
            <a:ext cx="1271370" cy="75452"/>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37" name="Can 636"/>
          <p:cNvSpPr/>
          <p:nvPr userDrawn="1"/>
        </p:nvSpPr>
        <p:spPr>
          <a:xfrm>
            <a:off x="-1310639" y="255925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Can 637"/>
          <p:cNvSpPr/>
          <p:nvPr userDrawn="1"/>
        </p:nvSpPr>
        <p:spPr>
          <a:xfrm>
            <a:off x="-1693201" y="20904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Can 638"/>
          <p:cNvSpPr/>
          <p:nvPr userDrawn="1"/>
        </p:nvSpPr>
        <p:spPr>
          <a:xfrm>
            <a:off x="-1900514" y="41754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Can 639"/>
          <p:cNvSpPr/>
          <p:nvPr userDrawn="1"/>
        </p:nvSpPr>
        <p:spPr>
          <a:xfrm>
            <a:off x="-747097" y="67304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1" name="Straight Connector 640"/>
          <p:cNvCxnSpPr>
            <a:endCxn id="639" idx="3"/>
          </p:cNvCxnSpPr>
          <p:nvPr userDrawn="1"/>
        </p:nvCxnSpPr>
        <p:spPr>
          <a:xfrm flipH="1" flipV="1">
            <a:off x="-1810514" y="596843"/>
            <a:ext cx="1153418" cy="264095"/>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42" name="Can 641"/>
          <p:cNvSpPr/>
          <p:nvPr userDrawn="1"/>
        </p:nvSpPr>
        <p:spPr>
          <a:xfrm>
            <a:off x="-203196" y="90089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3" name="Straight Connector 642"/>
          <p:cNvCxnSpPr>
            <a:stCxn id="640" idx="3"/>
          </p:cNvCxnSpPr>
          <p:nvPr userDrawn="1"/>
        </p:nvCxnSpPr>
        <p:spPr>
          <a:xfrm>
            <a:off x="-657097" y="852337"/>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44" name="Can 643"/>
          <p:cNvSpPr/>
          <p:nvPr userDrawn="1"/>
        </p:nvSpPr>
        <p:spPr>
          <a:xfrm>
            <a:off x="915774" y="14304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Can 645"/>
          <p:cNvSpPr/>
          <p:nvPr userDrawn="1"/>
        </p:nvSpPr>
        <p:spPr>
          <a:xfrm>
            <a:off x="1158174" y="8523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Can 648"/>
          <p:cNvSpPr/>
          <p:nvPr userDrawn="1"/>
        </p:nvSpPr>
        <p:spPr>
          <a:xfrm>
            <a:off x="800010" y="-9742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Can 651"/>
          <p:cNvSpPr/>
          <p:nvPr userDrawn="1"/>
        </p:nvSpPr>
        <p:spPr>
          <a:xfrm>
            <a:off x="-1990514" y="1129879"/>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Can 652"/>
          <p:cNvSpPr/>
          <p:nvPr userDrawn="1"/>
        </p:nvSpPr>
        <p:spPr>
          <a:xfrm>
            <a:off x="-1007447" y="126808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4" name="Straight Connector 653"/>
          <p:cNvCxnSpPr>
            <a:stCxn id="653" idx="3"/>
          </p:cNvCxnSpPr>
          <p:nvPr userDrawn="1"/>
        </p:nvCxnSpPr>
        <p:spPr>
          <a:xfrm flipV="1">
            <a:off x="-917447" y="1080191"/>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5" name="Can 654"/>
          <p:cNvSpPr/>
          <p:nvPr userDrawn="1"/>
        </p:nvSpPr>
        <p:spPr>
          <a:xfrm>
            <a:off x="-851701" y="152869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6" name="Straight Connector 655"/>
          <p:cNvCxnSpPr>
            <a:stCxn id="655" idx="3"/>
          </p:cNvCxnSpPr>
          <p:nvPr userDrawn="1"/>
        </p:nvCxnSpPr>
        <p:spPr>
          <a:xfrm flipV="1">
            <a:off x="-761701" y="1088791"/>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7" name="Can 656"/>
          <p:cNvSpPr/>
          <p:nvPr userDrawn="1"/>
        </p:nvSpPr>
        <p:spPr>
          <a:xfrm>
            <a:off x="-570871" y="17079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8" name="Straight Connector 657"/>
          <p:cNvCxnSpPr>
            <a:stCxn id="657" idx="3"/>
          </p:cNvCxnSpPr>
          <p:nvPr userDrawn="1"/>
        </p:nvCxnSpPr>
        <p:spPr>
          <a:xfrm flipV="1">
            <a:off x="-480871" y="1080191"/>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9" name="Can 658"/>
          <p:cNvSpPr/>
          <p:nvPr userDrawn="1"/>
        </p:nvSpPr>
        <p:spPr>
          <a:xfrm>
            <a:off x="-236790" y="176928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0" name="Straight Connector 659"/>
          <p:cNvCxnSpPr>
            <a:stCxn id="659" idx="3"/>
          </p:cNvCxnSpPr>
          <p:nvPr userDrawn="1"/>
        </p:nvCxnSpPr>
        <p:spPr>
          <a:xfrm flipV="1">
            <a:off x="-146790" y="1080191"/>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61" name="Can 660"/>
          <p:cNvSpPr/>
          <p:nvPr userDrawn="1"/>
        </p:nvSpPr>
        <p:spPr>
          <a:xfrm>
            <a:off x="87269" y="176150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3" name="Can 662"/>
          <p:cNvSpPr/>
          <p:nvPr userDrawn="1"/>
        </p:nvSpPr>
        <p:spPr>
          <a:xfrm>
            <a:off x="467734" y="152099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Can 664"/>
          <p:cNvSpPr/>
          <p:nvPr userDrawn="1"/>
        </p:nvSpPr>
        <p:spPr>
          <a:xfrm>
            <a:off x="620134" y="123395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Can 666"/>
          <p:cNvSpPr/>
          <p:nvPr userDrawn="1"/>
        </p:nvSpPr>
        <p:spPr>
          <a:xfrm>
            <a:off x="741334" y="72048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8" name="Straight Connector 667"/>
          <p:cNvCxnSpPr>
            <a:stCxn id="667" idx="3"/>
            <a:endCxn id="642" idx="3"/>
          </p:cNvCxnSpPr>
          <p:nvPr userDrawn="1"/>
        </p:nvCxnSpPr>
        <p:spPr>
          <a:xfrm flipH="1">
            <a:off x="-113196" y="899778"/>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69" name="Can 668"/>
          <p:cNvSpPr/>
          <p:nvPr userDrawn="1"/>
        </p:nvSpPr>
        <p:spPr>
          <a:xfrm>
            <a:off x="796382" y="229848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1" name="Straight Connector 670"/>
          <p:cNvCxnSpPr>
            <a:stCxn id="627" idx="3"/>
          </p:cNvCxnSpPr>
          <p:nvPr userDrawn="1"/>
        </p:nvCxnSpPr>
        <p:spPr>
          <a:xfrm flipH="1">
            <a:off x="-1184458" y="2589294"/>
            <a:ext cx="1361727" cy="1492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72" name="Straight Connector 671"/>
          <p:cNvCxnSpPr>
            <a:stCxn id="638" idx="3"/>
            <a:endCxn id="637" idx="3"/>
          </p:cNvCxnSpPr>
          <p:nvPr userDrawn="1"/>
        </p:nvCxnSpPr>
        <p:spPr>
          <a:xfrm>
            <a:off x="-1603201" y="2269758"/>
            <a:ext cx="382562" cy="468788"/>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234" name="Can 233"/>
          <p:cNvSpPr/>
          <p:nvPr userDrawn="1"/>
        </p:nvSpPr>
        <p:spPr>
          <a:xfrm>
            <a:off x="255291" y="44532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Can 234"/>
          <p:cNvSpPr/>
          <p:nvPr userDrawn="1"/>
        </p:nvSpPr>
        <p:spPr>
          <a:xfrm>
            <a:off x="799192" y="468106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6" name="Straight Connector 235"/>
          <p:cNvCxnSpPr>
            <a:stCxn id="234" idx="3"/>
          </p:cNvCxnSpPr>
          <p:nvPr userDrawn="1"/>
        </p:nvCxnSpPr>
        <p:spPr>
          <a:xfrm>
            <a:off x="345291" y="4632506"/>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237" name="Can 236"/>
          <p:cNvSpPr/>
          <p:nvPr userDrawn="1"/>
        </p:nvSpPr>
        <p:spPr>
          <a:xfrm>
            <a:off x="1918162" y="521061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Can 238"/>
          <p:cNvSpPr/>
          <p:nvPr userDrawn="1"/>
        </p:nvSpPr>
        <p:spPr>
          <a:xfrm>
            <a:off x="2160562" y="463250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Can 239"/>
          <p:cNvSpPr/>
          <p:nvPr userDrawn="1"/>
        </p:nvSpPr>
        <p:spPr>
          <a:xfrm>
            <a:off x="1802398" y="368274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2" name="Straight Connector 241"/>
          <p:cNvCxnSpPr>
            <a:stCxn id="235" idx="3"/>
            <a:endCxn id="239" idx="3"/>
          </p:cNvCxnSpPr>
          <p:nvPr userDrawn="1"/>
        </p:nvCxnSpPr>
        <p:spPr>
          <a:xfrm flipV="1">
            <a:off x="889192" y="4811800"/>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243" name="Can 242"/>
          <p:cNvSpPr/>
          <p:nvPr userDrawn="1"/>
        </p:nvSpPr>
        <p:spPr>
          <a:xfrm>
            <a:off x="-5059" y="504825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Can 244"/>
          <p:cNvSpPr/>
          <p:nvPr userDrawn="1"/>
        </p:nvSpPr>
        <p:spPr>
          <a:xfrm>
            <a:off x="150687" y="530886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Can 252"/>
          <p:cNvSpPr/>
          <p:nvPr userDrawn="1"/>
        </p:nvSpPr>
        <p:spPr>
          <a:xfrm>
            <a:off x="1470122" y="530116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Can 254"/>
          <p:cNvSpPr/>
          <p:nvPr userDrawn="1"/>
        </p:nvSpPr>
        <p:spPr>
          <a:xfrm>
            <a:off x="1622522" y="501412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Can 256"/>
          <p:cNvSpPr/>
          <p:nvPr userDrawn="1"/>
        </p:nvSpPr>
        <p:spPr>
          <a:xfrm>
            <a:off x="1743722" y="450065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8" name="Straight Connector 257"/>
          <p:cNvCxnSpPr>
            <a:stCxn id="257" idx="3"/>
            <a:endCxn id="235" idx="3"/>
          </p:cNvCxnSpPr>
          <p:nvPr userDrawn="1"/>
        </p:nvCxnSpPr>
        <p:spPr>
          <a:xfrm flipH="1">
            <a:off x="889192" y="4679947"/>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pic>
        <p:nvPicPr>
          <p:cNvPr id="247" name="Picture 24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689475"/>
            <a:ext cx="9144000" cy="2176271"/>
          </a:xfrm>
          <a:prstGeom prst="rect">
            <a:avLst/>
          </a:prstGeom>
        </p:spPr>
      </p:pic>
      <p:sp>
        <p:nvSpPr>
          <p:cNvPr id="248"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278659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wipe(left)">
                                      <p:cBhvr>
                                        <p:cTn id="11" dur="500"/>
                                        <p:tgtEl>
                                          <p:spTgt spid="3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4"/>
                                        </p:tgtEl>
                                        <p:attrNameLst>
                                          <p:attrName>style.visibility</p:attrName>
                                        </p:attrNameLst>
                                      </p:cBhvr>
                                      <p:to>
                                        <p:strVal val="visible"/>
                                      </p:to>
                                    </p:set>
                                    <p:animEffect transition="in" filter="wipe(left)">
                                      <p:cBhvr>
                                        <p:cTn id="15" dur="500"/>
                                        <p:tgtEl>
                                          <p:spTgt spid="3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wipe(left)">
                                      <p:cBhvr>
                                        <p:cTn id="19" dur="500"/>
                                        <p:tgtEl>
                                          <p:spTgt spid="3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11"/>
                                        </p:tgtEl>
                                        <p:attrNameLst>
                                          <p:attrName>style.visibility</p:attrName>
                                        </p:attrNameLst>
                                      </p:cBhvr>
                                      <p:to>
                                        <p:strVal val="visible"/>
                                      </p:to>
                                    </p:set>
                                    <p:animEffect transition="in" filter="wipe(left)">
                                      <p:cBhvr>
                                        <p:cTn id="23" dur="500"/>
                                        <p:tgtEl>
                                          <p:spTgt spid="31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35"/>
                                        </p:tgtEl>
                                        <p:attrNameLst>
                                          <p:attrName>style.visibility</p:attrName>
                                        </p:attrNameLst>
                                      </p:cBhvr>
                                      <p:to>
                                        <p:strVal val="visible"/>
                                      </p:to>
                                    </p:set>
                                    <p:animEffect transition="in" filter="wipe(left)">
                                      <p:cBhvr>
                                        <p:cTn id="27" dur="500"/>
                                        <p:tgtEl>
                                          <p:spTgt spid="33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34"/>
                                        </p:tgtEl>
                                        <p:attrNameLst>
                                          <p:attrName>style.visibility</p:attrName>
                                        </p:attrNameLst>
                                      </p:cBhvr>
                                      <p:to>
                                        <p:strVal val="visible"/>
                                      </p:to>
                                    </p:set>
                                    <p:animEffect transition="in" filter="wipe(left)">
                                      <p:cBhvr>
                                        <p:cTn id="31" dur="500"/>
                                        <p:tgtEl>
                                          <p:spTgt spid="33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37"/>
                                        </p:tgtEl>
                                        <p:attrNameLst>
                                          <p:attrName>style.visibility</p:attrName>
                                        </p:attrNameLst>
                                      </p:cBhvr>
                                      <p:to>
                                        <p:strVal val="visible"/>
                                      </p:to>
                                    </p:set>
                                    <p:animEffect transition="in" filter="wipe(left)">
                                      <p:cBhvr>
                                        <p:cTn id="35" dur="500"/>
                                        <p:tgtEl>
                                          <p:spTgt spid="33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38"/>
                                        </p:tgtEl>
                                        <p:attrNameLst>
                                          <p:attrName>style.visibility</p:attrName>
                                        </p:attrNameLst>
                                      </p:cBhvr>
                                      <p:to>
                                        <p:strVal val="visible"/>
                                      </p:to>
                                    </p:set>
                                    <p:animEffect transition="in" filter="wipe(left)">
                                      <p:cBhvr>
                                        <p:cTn id="39" dur="500"/>
                                        <p:tgtEl>
                                          <p:spTgt spid="338"/>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45"/>
                                        </p:tgtEl>
                                        <p:attrNameLst>
                                          <p:attrName>style.visibility</p:attrName>
                                        </p:attrNameLst>
                                      </p:cBhvr>
                                      <p:to>
                                        <p:strVal val="visible"/>
                                      </p:to>
                                    </p:set>
                                    <p:animEffect transition="in" filter="wipe(left)">
                                      <p:cBhvr>
                                        <p:cTn id="43" dur="500"/>
                                        <p:tgtEl>
                                          <p:spTgt spid="34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44"/>
                                        </p:tgtEl>
                                        <p:attrNameLst>
                                          <p:attrName>style.visibility</p:attrName>
                                        </p:attrNameLst>
                                      </p:cBhvr>
                                      <p:to>
                                        <p:strVal val="visible"/>
                                      </p:to>
                                    </p:set>
                                    <p:animEffect transition="in" filter="wipe(left)">
                                      <p:cBhvr>
                                        <p:cTn id="47" dur="500"/>
                                        <p:tgtEl>
                                          <p:spTgt spid="3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47"/>
                                        </p:tgtEl>
                                        <p:attrNameLst>
                                          <p:attrName>style.visibility</p:attrName>
                                        </p:attrNameLst>
                                      </p:cBhvr>
                                      <p:to>
                                        <p:strVal val="visible"/>
                                      </p:to>
                                    </p:set>
                                    <p:animEffect transition="in" filter="wipe(left)">
                                      <p:cBhvr>
                                        <p:cTn id="51" dur="500"/>
                                        <p:tgtEl>
                                          <p:spTgt spid="34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46"/>
                                        </p:tgtEl>
                                        <p:attrNameLst>
                                          <p:attrName>style.visibility</p:attrName>
                                        </p:attrNameLst>
                                      </p:cBhvr>
                                      <p:to>
                                        <p:strVal val="visible"/>
                                      </p:to>
                                    </p:set>
                                    <p:animEffect transition="in" filter="wipe(left)">
                                      <p:cBhvr>
                                        <p:cTn id="55" dur="500"/>
                                        <p:tgtEl>
                                          <p:spTgt spid="346"/>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348"/>
                                        </p:tgtEl>
                                        <p:attrNameLst>
                                          <p:attrName>style.visibility</p:attrName>
                                        </p:attrNameLst>
                                      </p:cBhvr>
                                      <p:to>
                                        <p:strVal val="visible"/>
                                      </p:to>
                                    </p:set>
                                    <p:animEffect transition="in" filter="wipe(left)">
                                      <p:cBhvr>
                                        <p:cTn id="59" dur="500"/>
                                        <p:tgtEl>
                                          <p:spTgt spid="348"/>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49"/>
                                        </p:tgtEl>
                                        <p:attrNameLst>
                                          <p:attrName>style.visibility</p:attrName>
                                        </p:attrNameLst>
                                      </p:cBhvr>
                                      <p:to>
                                        <p:strVal val="visible"/>
                                      </p:to>
                                    </p:set>
                                    <p:animEffect transition="in" filter="wipe(left)">
                                      <p:cBhvr>
                                        <p:cTn id="63" dur="500"/>
                                        <p:tgtEl>
                                          <p:spTgt spid="349"/>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50"/>
                                        </p:tgtEl>
                                        <p:attrNameLst>
                                          <p:attrName>style.visibility</p:attrName>
                                        </p:attrNameLst>
                                      </p:cBhvr>
                                      <p:to>
                                        <p:strVal val="visible"/>
                                      </p:to>
                                    </p:set>
                                    <p:animEffect transition="in" filter="wipe(left)">
                                      <p:cBhvr>
                                        <p:cTn id="67" dur="500"/>
                                        <p:tgtEl>
                                          <p:spTgt spid="350"/>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54"/>
                                        </p:tgtEl>
                                        <p:attrNameLst>
                                          <p:attrName>style.visibility</p:attrName>
                                        </p:attrNameLst>
                                      </p:cBhvr>
                                      <p:to>
                                        <p:strVal val="visible"/>
                                      </p:to>
                                    </p:set>
                                    <p:animEffect transition="in" filter="wipe(left)">
                                      <p:cBhvr>
                                        <p:cTn id="71" dur="500"/>
                                        <p:tgtEl>
                                          <p:spTgt spid="35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351"/>
                                        </p:tgtEl>
                                        <p:attrNameLst>
                                          <p:attrName>style.visibility</p:attrName>
                                        </p:attrNameLst>
                                      </p:cBhvr>
                                      <p:to>
                                        <p:strVal val="visible"/>
                                      </p:to>
                                    </p:set>
                                    <p:animEffect transition="in" filter="wipe(left)">
                                      <p:cBhvr>
                                        <p:cTn id="75" dur="500"/>
                                        <p:tgtEl>
                                          <p:spTgt spid="351"/>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55"/>
                                        </p:tgtEl>
                                        <p:attrNameLst>
                                          <p:attrName>style.visibility</p:attrName>
                                        </p:attrNameLst>
                                      </p:cBhvr>
                                      <p:to>
                                        <p:strVal val="visible"/>
                                      </p:to>
                                    </p:set>
                                    <p:animEffect transition="in" filter="wipe(left)">
                                      <p:cBhvr>
                                        <p:cTn id="79" dur="500"/>
                                        <p:tgtEl>
                                          <p:spTgt spid="355"/>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57"/>
                                        </p:tgtEl>
                                        <p:attrNameLst>
                                          <p:attrName>style.visibility</p:attrName>
                                        </p:attrNameLst>
                                      </p:cBhvr>
                                      <p:to>
                                        <p:strVal val="visible"/>
                                      </p:to>
                                    </p:set>
                                    <p:animEffect transition="in" filter="wipe(left)">
                                      <p:cBhvr>
                                        <p:cTn id="83" dur="500"/>
                                        <p:tgtEl>
                                          <p:spTgt spid="357"/>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56"/>
                                        </p:tgtEl>
                                        <p:attrNameLst>
                                          <p:attrName>style.visibility</p:attrName>
                                        </p:attrNameLst>
                                      </p:cBhvr>
                                      <p:to>
                                        <p:strVal val="visible"/>
                                      </p:to>
                                    </p:set>
                                    <p:animEffect transition="in" filter="wipe(left)">
                                      <p:cBhvr>
                                        <p:cTn id="87" dur="500"/>
                                        <p:tgtEl>
                                          <p:spTgt spid="356"/>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59"/>
                                        </p:tgtEl>
                                        <p:attrNameLst>
                                          <p:attrName>style.visibility</p:attrName>
                                        </p:attrNameLst>
                                      </p:cBhvr>
                                      <p:to>
                                        <p:strVal val="visible"/>
                                      </p:to>
                                    </p:set>
                                    <p:animEffect transition="in" filter="wipe(left)">
                                      <p:cBhvr>
                                        <p:cTn id="91" dur="500"/>
                                        <p:tgtEl>
                                          <p:spTgt spid="359"/>
                                        </p:tgtEl>
                                      </p:cBhvr>
                                    </p:animEffect>
                                  </p:childTnLst>
                                </p:cTn>
                              </p:par>
                            </p:childTnLst>
                          </p:cTn>
                        </p:par>
                        <p:par>
                          <p:cTn id="92" fill="hold">
                            <p:stCondLst>
                              <p:cond delay="11000"/>
                            </p:stCondLst>
                            <p:childTnLst>
                              <p:par>
                                <p:cTn id="93" presetID="22" presetClass="entr" presetSubtype="8" fill="hold" grpId="0" nodeType="afterEffect">
                                  <p:stCondLst>
                                    <p:cond delay="0"/>
                                  </p:stCondLst>
                                  <p:childTnLst>
                                    <p:set>
                                      <p:cBhvr>
                                        <p:cTn id="94" dur="1" fill="hold">
                                          <p:stCondLst>
                                            <p:cond delay="0"/>
                                          </p:stCondLst>
                                        </p:cTn>
                                        <p:tgtEl>
                                          <p:spTgt spid="358"/>
                                        </p:tgtEl>
                                        <p:attrNameLst>
                                          <p:attrName>style.visibility</p:attrName>
                                        </p:attrNameLst>
                                      </p:cBhvr>
                                      <p:to>
                                        <p:strVal val="visible"/>
                                      </p:to>
                                    </p:set>
                                    <p:animEffect transition="in" filter="wipe(left)">
                                      <p:cBhvr>
                                        <p:cTn id="95" dur="500"/>
                                        <p:tgtEl>
                                          <p:spTgt spid="358"/>
                                        </p:tgtEl>
                                      </p:cBhvr>
                                    </p:animEffect>
                                  </p:childTnLst>
                                </p:cTn>
                              </p:par>
                            </p:childTnLst>
                          </p:cTn>
                        </p:par>
                        <p:par>
                          <p:cTn id="96" fill="hold">
                            <p:stCondLst>
                              <p:cond delay="11500"/>
                            </p:stCondLst>
                            <p:childTnLst>
                              <p:par>
                                <p:cTn id="97" presetID="22" presetClass="entr" presetSubtype="8" fill="hold" nodeType="afterEffect">
                                  <p:stCondLst>
                                    <p:cond delay="0"/>
                                  </p:stCondLst>
                                  <p:childTnLst>
                                    <p:set>
                                      <p:cBhvr>
                                        <p:cTn id="98" dur="1" fill="hold">
                                          <p:stCondLst>
                                            <p:cond delay="0"/>
                                          </p:stCondLst>
                                        </p:cTn>
                                        <p:tgtEl>
                                          <p:spTgt spid="360"/>
                                        </p:tgtEl>
                                        <p:attrNameLst>
                                          <p:attrName>style.visibility</p:attrName>
                                        </p:attrNameLst>
                                      </p:cBhvr>
                                      <p:to>
                                        <p:strVal val="visible"/>
                                      </p:to>
                                    </p:set>
                                    <p:animEffect transition="in" filter="wipe(left)">
                                      <p:cBhvr>
                                        <p:cTn id="99" dur="500"/>
                                        <p:tgtEl>
                                          <p:spTgt spid="360"/>
                                        </p:tgtEl>
                                      </p:cBhvr>
                                    </p:animEffect>
                                  </p:childTnLst>
                                </p:cTn>
                              </p:par>
                            </p:childTnLst>
                          </p:cTn>
                        </p:par>
                        <p:par>
                          <p:cTn id="100" fill="hold">
                            <p:stCondLst>
                              <p:cond delay="12000"/>
                            </p:stCondLst>
                            <p:childTnLst>
                              <p:par>
                                <p:cTn id="101" presetID="22" presetClass="entr" presetSubtype="8" fill="hold" grpId="0" nodeType="afterEffect">
                                  <p:stCondLst>
                                    <p:cond delay="0"/>
                                  </p:stCondLst>
                                  <p:childTnLst>
                                    <p:set>
                                      <p:cBhvr>
                                        <p:cTn id="102" dur="1" fill="hold">
                                          <p:stCondLst>
                                            <p:cond delay="0"/>
                                          </p:stCondLst>
                                        </p:cTn>
                                        <p:tgtEl>
                                          <p:spTgt spid="361"/>
                                        </p:tgtEl>
                                        <p:attrNameLst>
                                          <p:attrName>style.visibility</p:attrName>
                                        </p:attrNameLst>
                                      </p:cBhvr>
                                      <p:to>
                                        <p:strVal val="visible"/>
                                      </p:to>
                                    </p:set>
                                    <p:animEffect transition="in" filter="wipe(left)">
                                      <p:cBhvr>
                                        <p:cTn id="103" dur="500"/>
                                        <p:tgtEl>
                                          <p:spTgt spid="361"/>
                                        </p:tgtEl>
                                      </p:cBhvr>
                                    </p:animEffect>
                                  </p:childTnLst>
                                </p:cTn>
                              </p:par>
                            </p:childTnLst>
                          </p:cTn>
                        </p:par>
                        <p:par>
                          <p:cTn id="104" fill="hold">
                            <p:stCondLst>
                              <p:cond delay="12500"/>
                            </p:stCondLst>
                            <p:childTnLst>
                              <p:par>
                                <p:cTn id="105" presetID="22" presetClass="entr" presetSubtype="8" fill="hold" nodeType="afterEffect">
                                  <p:stCondLst>
                                    <p:cond delay="0"/>
                                  </p:stCondLst>
                                  <p:childTnLst>
                                    <p:set>
                                      <p:cBhvr>
                                        <p:cTn id="106" dur="1" fill="hold">
                                          <p:stCondLst>
                                            <p:cond delay="0"/>
                                          </p:stCondLst>
                                        </p:cTn>
                                        <p:tgtEl>
                                          <p:spTgt spid="363"/>
                                        </p:tgtEl>
                                        <p:attrNameLst>
                                          <p:attrName>style.visibility</p:attrName>
                                        </p:attrNameLst>
                                      </p:cBhvr>
                                      <p:to>
                                        <p:strVal val="visible"/>
                                      </p:to>
                                    </p:set>
                                    <p:animEffect transition="in" filter="wipe(left)">
                                      <p:cBhvr>
                                        <p:cTn id="107" dur="500"/>
                                        <p:tgtEl>
                                          <p:spTgt spid="363"/>
                                        </p:tgtEl>
                                      </p:cBhvr>
                                    </p:animEffect>
                                  </p:childTnLst>
                                </p:cTn>
                              </p:par>
                            </p:childTnLst>
                          </p:cTn>
                        </p:par>
                        <p:par>
                          <p:cTn id="108" fill="hold">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362"/>
                                        </p:tgtEl>
                                        <p:attrNameLst>
                                          <p:attrName>style.visibility</p:attrName>
                                        </p:attrNameLst>
                                      </p:cBhvr>
                                      <p:to>
                                        <p:strVal val="visible"/>
                                      </p:to>
                                    </p:set>
                                    <p:animEffect transition="in" filter="wipe(left)">
                                      <p:cBhvr>
                                        <p:cTn id="111" dur="500"/>
                                        <p:tgtEl>
                                          <p:spTgt spid="362"/>
                                        </p:tgtEl>
                                      </p:cBhvr>
                                    </p:animEffect>
                                  </p:childTnLst>
                                </p:cTn>
                              </p:par>
                            </p:childTnLst>
                          </p:cTn>
                        </p:par>
                        <p:par>
                          <p:cTn id="112" fill="hold">
                            <p:stCondLst>
                              <p:cond delay="13500"/>
                            </p:stCondLst>
                            <p:childTnLst>
                              <p:par>
                                <p:cTn id="113" presetID="22" presetClass="entr" presetSubtype="8" fill="hold" nodeType="afterEffect">
                                  <p:stCondLst>
                                    <p:cond delay="0"/>
                                  </p:stCondLst>
                                  <p:childTnLst>
                                    <p:set>
                                      <p:cBhvr>
                                        <p:cTn id="114" dur="1" fill="hold">
                                          <p:stCondLst>
                                            <p:cond delay="0"/>
                                          </p:stCondLst>
                                        </p:cTn>
                                        <p:tgtEl>
                                          <p:spTgt spid="365"/>
                                        </p:tgtEl>
                                        <p:attrNameLst>
                                          <p:attrName>style.visibility</p:attrName>
                                        </p:attrNameLst>
                                      </p:cBhvr>
                                      <p:to>
                                        <p:strVal val="visible"/>
                                      </p:to>
                                    </p:set>
                                    <p:animEffect transition="in" filter="wipe(left)">
                                      <p:cBhvr>
                                        <p:cTn id="115" dur="500"/>
                                        <p:tgtEl>
                                          <p:spTgt spid="365"/>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64"/>
                                        </p:tgtEl>
                                        <p:attrNameLst>
                                          <p:attrName>style.visibility</p:attrName>
                                        </p:attrNameLst>
                                      </p:cBhvr>
                                      <p:to>
                                        <p:strVal val="visible"/>
                                      </p:to>
                                    </p:set>
                                    <p:animEffect transition="in" filter="wipe(left)">
                                      <p:cBhvr>
                                        <p:cTn id="119" dur="500"/>
                                        <p:tgtEl>
                                          <p:spTgt spid="364"/>
                                        </p:tgtEl>
                                      </p:cBhvr>
                                    </p:animEffect>
                                  </p:childTnLst>
                                </p:cTn>
                              </p:par>
                            </p:childTnLst>
                          </p:cTn>
                        </p:par>
                        <p:par>
                          <p:cTn id="120" fill="hold">
                            <p:stCondLst>
                              <p:cond delay="14500"/>
                            </p:stCondLst>
                            <p:childTnLst>
                              <p:par>
                                <p:cTn id="121" presetID="22" presetClass="entr" presetSubtype="8" fill="hold" nodeType="afterEffect">
                                  <p:stCondLst>
                                    <p:cond delay="0"/>
                                  </p:stCondLst>
                                  <p:childTnLst>
                                    <p:set>
                                      <p:cBhvr>
                                        <p:cTn id="122" dur="1" fill="hold">
                                          <p:stCondLst>
                                            <p:cond delay="0"/>
                                          </p:stCondLst>
                                        </p:cTn>
                                        <p:tgtEl>
                                          <p:spTgt spid="367"/>
                                        </p:tgtEl>
                                        <p:attrNameLst>
                                          <p:attrName>style.visibility</p:attrName>
                                        </p:attrNameLst>
                                      </p:cBhvr>
                                      <p:to>
                                        <p:strVal val="visible"/>
                                      </p:to>
                                    </p:set>
                                    <p:animEffect transition="in" filter="wipe(left)">
                                      <p:cBhvr>
                                        <p:cTn id="123" dur="500"/>
                                        <p:tgtEl>
                                          <p:spTgt spid="367"/>
                                        </p:tgtEl>
                                      </p:cBhvr>
                                    </p:animEffect>
                                  </p:childTnLst>
                                </p:cTn>
                              </p:par>
                            </p:childTnLst>
                          </p:cTn>
                        </p:par>
                        <p:par>
                          <p:cTn id="124" fill="hold">
                            <p:stCondLst>
                              <p:cond delay="15000"/>
                            </p:stCondLst>
                            <p:childTnLst>
                              <p:par>
                                <p:cTn id="125" presetID="22" presetClass="entr" presetSubtype="8" fill="hold" nodeType="afterEffect">
                                  <p:stCondLst>
                                    <p:cond delay="0"/>
                                  </p:stCondLst>
                                  <p:childTnLst>
                                    <p:set>
                                      <p:cBhvr>
                                        <p:cTn id="126" dur="1" fill="hold">
                                          <p:stCondLst>
                                            <p:cond delay="0"/>
                                          </p:stCondLst>
                                        </p:cTn>
                                        <p:tgtEl>
                                          <p:spTgt spid="368"/>
                                        </p:tgtEl>
                                        <p:attrNameLst>
                                          <p:attrName>style.visibility</p:attrName>
                                        </p:attrNameLst>
                                      </p:cBhvr>
                                      <p:to>
                                        <p:strVal val="visible"/>
                                      </p:to>
                                    </p:set>
                                    <p:animEffect transition="in" filter="wipe(left)">
                                      <p:cBhvr>
                                        <p:cTn id="127" dur="500"/>
                                        <p:tgtEl>
                                          <p:spTgt spid="368"/>
                                        </p:tgtEl>
                                      </p:cBhvr>
                                    </p:animEffect>
                                  </p:childTnLst>
                                </p:cTn>
                              </p:par>
                            </p:childTnLst>
                          </p:cTn>
                        </p:par>
                        <p:par>
                          <p:cTn id="128" fill="hold">
                            <p:stCondLst>
                              <p:cond delay="15500"/>
                            </p:stCondLst>
                            <p:childTnLst>
                              <p:par>
                                <p:cTn id="129" presetID="22" presetClass="entr" presetSubtype="8" fill="hold" grpId="0" nodeType="afterEffect">
                                  <p:stCondLst>
                                    <p:cond delay="0"/>
                                  </p:stCondLst>
                                  <p:childTnLst>
                                    <p:set>
                                      <p:cBhvr>
                                        <p:cTn id="130" dur="1" fill="hold">
                                          <p:stCondLst>
                                            <p:cond delay="0"/>
                                          </p:stCondLst>
                                        </p:cTn>
                                        <p:tgtEl>
                                          <p:spTgt spid="370"/>
                                        </p:tgtEl>
                                        <p:attrNameLst>
                                          <p:attrName>style.visibility</p:attrName>
                                        </p:attrNameLst>
                                      </p:cBhvr>
                                      <p:to>
                                        <p:strVal val="visible"/>
                                      </p:to>
                                    </p:set>
                                    <p:animEffect transition="in" filter="wipe(left)">
                                      <p:cBhvr>
                                        <p:cTn id="131" dur="500"/>
                                        <p:tgtEl>
                                          <p:spTgt spid="370"/>
                                        </p:tgtEl>
                                      </p:cBhvr>
                                    </p:animEffect>
                                  </p:childTnLst>
                                </p:cTn>
                              </p:par>
                            </p:childTnLst>
                          </p:cTn>
                        </p:par>
                        <p:par>
                          <p:cTn id="132" fill="hold">
                            <p:stCondLst>
                              <p:cond delay="16000"/>
                            </p:stCondLst>
                            <p:childTnLst>
                              <p:par>
                                <p:cTn id="133" presetID="22" presetClass="entr" presetSubtype="8" fill="hold" nodeType="afterEffect">
                                  <p:stCondLst>
                                    <p:cond delay="0"/>
                                  </p:stCondLst>
                                  <p:childTnLst>
                                    <p:set>
                                      <p:cBhvr>
                                        <p:cTn id="134" dur="1" fill="hold">
                                          <p:stCondLst>
                                            <p:cond delay="0"/>
                                          </p:stCondLst>
                                        </p:cTn>
                                        <p:tgtEl>
                                          <p:spTgt spid="372"/>
                                        </p:tgtEl>
                                        <p:attrNameLst>
                                          <p:attrName>style.visibility</p:attrName>
                                        </p:attrNameLst>
                                      </p:cBhvr>
                                      <p:to>
                                        <p:strVal val="visible"/>
                                      </p:to>
                                    </p:set>
                                    <p:animEffect transition="in" filter="wipe(left)">
                                      <p:cBhvr>
                                        <p:cTn id="135" dur="500"/>
                                        <p:tgtEl>
                                          <p:spTgt spid="37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369"/>
                                        </p:tgtEl>
                                        <p:attrNameLst>
                                          <p:attrName>style.visibility</p:attrName>
                                        </p:attrNameLst>
                                      </p:cBhvr>
                                      <p:to>
                                        <p:strVal val="visible"/>
                                      </p:to>
                                    </p:set>
                                    <p:animEffect transition="in" filter="wipe(left)">
                                      <p:cBhvr>
                                        <p:cTn id="139" dur="500"/>
                                        <p:tgtEl>
                                          <p:spTgt spid="369"/>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373"/>
                                        </p:tgtEl>
                                        <p:attrNameLst>
                                          <p:attrName>style.visibility</p:attrName>
                                        </p:attrNameLst>
                                      </p:cBhvr>
                                      <p:to>
                                        <p:strVal val="visible"/>
                                      </p:to>
                                    </p:set>
                                    <p:animEffect transition="in" filter="wipe(left)">
                                      <p:cBhvr>
                                        <p:cTn id="143" dur="500"/>
                                        <p:tgtEl>
                                          <p:spTgt spid="373"/>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371"/>
                                        </p:tgtEl>
                                        <p:attrNameLst>
                                          <p:attrName>style.visibility</p:attrName>
                                        </p:attrNameLst>
                                      </p:cBhvr>
                                      <p:to>
                                        <p:strVal val="visible"/>
                                      </p:to>
                                    </p:set>
                                    <p:animEffect transition="in" filter="wipe(left)">
                                      <p:cBhvr>
                                        <p:cTn id="147" dur="500"/>
                                        <p:tgtEl>
                                          <p:spTgt spid="371"/>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375"/>
                                        </p:tgtEl>
                                        <p:attrNameLst>
                                          <p:attrName>style.visibility</p:attrName>
                                        </p:attrNameLst>
                                      </p:cBhvr>
                                      <p:to>
                                        <p:strVal val="visible"/>
                                      </p:to>
                                    </p:set>
                                    <p:animEffect transition="in" filter="wipe(left)">
                                      <p:cBhvr>
                                        <p:cTn id="151" dur="500"/>
                                        <p:tgtEl>
                                          <p:spTgt spid="375"/>
                                        </p:tgtEl>
                                      </p:cBhvr>
                                    </p:animEffect>
                                  </p:childTnLst>
                                </p:cTn>
                              </p:par>
                            </p:childTnLst>
                          </p:cTn>
                        </p:par>
                        <p:par>
                          <p:cTn id="152" fill="hold">
                            <p:stCondLst>
                              <p:cond delay="18500"/>
                            </p:stCondLst>
                            <p:childTnLst>
                              <p:par>
                                <p:cTn id="153" presetID="22" presetClass="entr" presetSubtype="8" fill="hold" grpId="0" nodeType="afterEffect">
                                  <p:stCondLst>
                                    <p:cond delay="0"/>
                                  </p:stCondLst>
                                  <p:childTnLst>
                                    <p:set>
                                      <p:cBhvr>
                                        <p:cTn id="154" dur="1" fill="hold">
                                          <p:stCondLst>
                                            <p:cond delay="0"/>
                                          </p:stCondLst>
                                        </p:cTn>
                                        <p:tgtEl>
                                          <p:spTgt spid="374"/>
                                        </p:tgtEl>
                                        <p:attrNameLst>
                                          <p:attrName>style.visibility</p:attrName>
                                        </p:attrNameLst>
                                      </p:cBhvr>
                                      <p:to>
                                        <p:strVal val="visible"/>
                                      </p:to>
                                    </p:set>
                                    <p:animEffect transition="in" filter="wipe(left)">
                                      <p:cBhvr>
                                        <p:cTn id="155" dur="500"/>
                                        <p:tgtEl>
                                          <p:spTgt spid="374"/>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377"/>
                                        </p:tgtEl>
                                        <p:attrNameLst>
                                          <p:attrName>style.visibility</p:attrName>
                                        </p:attrNameLst>
                                      </p:cBhvr>
                                      <p:to>
                                        <p:strVal val="visible"/>
                                      </p:to>
                                    </p:set>
                                    <p:animEffect transition="in" filter="wipe(left)">
                                      <p:cBhvr>
                                        <p:cTn id="159" dur="500"/>
                                        <p:tgtEl>
                                          <p:spTgt spid="377"/>
                                        </p:tgtEl>
                                      </p:cBhvr>
                                    </p:animEffect>
                                  </p:childTnLst>
                                </p:cTn>
                              </p:par>
                            </p:childTnLst>
                          </p:cTn>
                        </p:par>
                        <p:par>
                          <p:cTn id="160" fill="hold">
                            <p:stCondLst>
                              <p:cond delay="19500"/>
                            </p:stCondLst>
                            <p:childTnLst>
                              <p:par>
                                <p:cTn id="161" presetID="22" presetClass="entr" presetSubtype="8" fill="hold" grpId="0" nodeType="afterEffect">
                                  <p:stCondLst>
                                    <p:cond delay="0"/>
                                  </p:stCondLst>
                                  <p:childTnLst>
                                    <p:set>
                                      <p:cBhvr>
                                        <p:cTn id="162" dur="1" fill="hold">
                                          <p:stCondLst>
                                            <p:cond delay="0"/>
                                          </p:stCondLst>
                                        </p:cTn>
                                        <p:tgtEl>
                                          <p:spTgt spid="376"/>
                                        </p:tgtEl>
                                        <p:attrNameLst>
                                          <p:attrName>style.visibility</p:attrName>
                                        </p:attrNameLst>
                                      </p:cBhvr>
                                      <p:to>
                                        <p:strVal val="visible"/>
                                      </p:to>
                                    </p:set>
                                    <p:animEffect transition="in" filter="wipe(left)">
                                      <p:cBhvr>
                                        <p:cTn id="163" dur="500"/>
                                        <p:tgtEl>
                                          <p:spTgt spid="376"/>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378"/>
                                        </p:tgtEl>
                                        <p:attrNameLst>
                                          <p:attrName>style.visibility</p:attrName>
                                        </p:attrNameLst>
                                      </p:cBhvr>
                                      <p:to>
                                        <p:strVal val="visible"/>
                                      </p:to>
                                    </p:set>
                                    <p:animEffect transition="in" filter="wipe(left)">
                                      <p:cBhvr>
                                        <p:cTn id="167" dur="500"/>
                                        <p:tgtEl>
                                          <p:spTgt spid="378"/>
                                        </p:tgtEl>
                                      </p:cBhvr>
                                    </p:animEffect>
                                  </p:childTnLst>
                                </p:cTn>
                              </p:par>
                            </p:childTnLst>
                          </p:cTn>
                        </p:par>
                        <p:par>
                          <p:cTn id="168" fill="hold">
                            <p:stCondLst>
                              <p:cond delay="20500"/>
                            </p:stCondLst>
                            <p:childTnLst>
                              <p:par>
                                <p:cTn id="169" presetID="22" presetClass="entr" presetSubtype="8" fill="hold" grpId="0" nodeType="afterEffect">
                                  <p:stCondLst>
                                    <p:cond delay="0"/>
                                  </p:stCondLst>
                                  <p:childTnLst>
                                    <p:set>
                                      <p:cBhvr>
                                        <p:cTn id="170" dur="1" fill="hold">
                                          <p:stCondLst>
                                            <p:cond delay="0"/>
                                          </p:stCondLst>
                                        </p:cTn>
                                        <p:tgtEl>
                                          <p:spTgt spid="379"/>
                                        </p:tgtEl>
                                        <p:attrNameLst>
                                          <p:attrName>style.visibility</p:attrName>
                                        </p:attrNameLst>
                                      </p:cBhvr>
                                      <p:to>
                                        <p:strVal val="visible"/>
                                      </p:to>
                                    </p:set>
                                    <p:animEffect transition="in" filter="wipe(left)">
                                      <p:cBhvr>
                                        <p:cTn id="171" dur="500"/>
                                        <p:tgtEl>
                                          <p:spTgt spid="379"/>
                                        </p:tgtEl>
                                      </p:cBhvr>
                                    </p:animEffect>
                                  </p:childTnLst>
                                </p:cTn>
                              </p:par>
                            </p:childTnLst>
                          </p:cTn>
                        </p:par>
                        <p:par>
                          <p:cTn id="172" fill="hold">
                            <p:stCondLst>
                              <p:cond delay="21000"/>
                            </p:stCondLst>
                            <p:childTnLst>
                              <p:par>
                                <p:cTn id="173" presetID="22" presetClass="entr" presetSubtype="8" fill="hold" nodeType="afterEffect">
                                  <p:stCondLst>
                                    <p:cond delay="0"/>
                                  </p:stCondLst>
                                  <p:childTnLst>
                                    <p:set>
                                      <p:cBhvr>
                                        <p:cTn id="174" dur="1" fill="hold">
                                          <p:stCondLst>
                                            <p:cond delay="0"/>
                                          </p:stCondLst>
                                        </p:cTn>
                                        <p:tgtEl>
                                          <p:spTgt spid="381"/>
                                        </p:tgtEl>
                                        <p:attrNameLst>
                                          <p:attrName>style.visibility</p:attrName>
                                        </p:attrNameLst>
                                      </p:cBhvr>
                                      <p:to>
                                        <p:strVal val="visible"/>
                                      </p:to>
                                    </p:set>
                                    <p:animEffect transition="in" filter="wipe(left)">
                                      <p:cBhvr>
                                        <p:cTn id="175" dur="500"/>
                                        <p:tgtEl>
                                          <p:spTgt spid="381"/>
                                        </p:tgtEl>
                                      </p:cBhvr>
                                    </p:animEffect>
                                  </p:childTnLst>
                                </p:cTn>
                              </p:par>
                            </p:childTnLst>
                          </p:cTn>
                        </p:par>
                        <p:par>
                          <p:cTn id="176" fill="hold">
                            <p:stCondLst>
                              <p:cond delay="21500"/>
                            </p:stCondLst>
                            <p:childTnLst>
                              <p:par>
                                <p:cTn id="177" presetID="22" presetClass="entr" presetSubtype="8" fill="hold" grpId="0" nodeType="afterEffect">
                                  <p:stCondLst>
                                    <p:cond delay="0"/>
                                  </p:stCondLst>
                                  <p:childTnLst>
                                    <p:set>
                                      <p:cBhvr>
                                        <p:cTn id="178" dur="1" fill="hold">
                                          <p:stCondLst>
                                            <p:cond delay="0"/>
                                          </p:stCondLst>
                                        </p:cTn>
                                        <p:tgtEl>
                                          <p:spTgt spid="380"/>
                                        </p:tgtEl>
                                        <p:attrNameLst>
                                          <p:attrName>style.visibility</p:attrName>
                                        </p:attrNameLst>
                                      </p:cBhvr>
                                      <p:to>
                                        <p:strVal val="visible"/>
                                      </p:to>
                                    </p:set>
                                    <p:animEffect transition="in" filter="wipe(left)">
                                      <p:cBhvr>
                                        <p:cTn id="179" dur="500"/>
                                        <p:tgtEl>
                                          <p:spTgt spid="380"/>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383"/>
                                        </p:tgtEl>
                                        <p:attrNameLst>
                                          <p:attrName>style.visibility</p:attrName>
                                        </p:attrNameLst>
                                      </p:cBhvr>
                                      <p:to>
                                        <p:strVal val="visible"/>
                                      </p:to>
                                    </p:set>
                                    <p:animEffect transition="in" filter="wipe(left)">
                                      <p:cBhvr>
                                        <p:cTn id="183" dur="500"/>
                                        <p:tgtEl>
                                          <p:spTgt spid="383"/>
                                        </p:tgtEl>
                                      </p:cBhvr>
                                    </p:animEffect>
                                  </p:childTnLst>
                                </p:cTn>
                              </p:par>
                            </p:childTnLst>
                          </p:cTn>
                        </p:par>
                        <p:par>
                          <p:cTn id="184" fill="hold">
                            <p:stCondLst>
                              <p:cond delay="22500"/>
                            </p:stCondLst>
                            <p:childTnLst>
                              <p:par>
                                <p:cTn id="185" presetID="22" presetClass="entr" presetSubtype="8" fill="hold" grpId="0" nodeType="afterEffect">
                                  <p:stCondLst>
                                    <p:cond delay="0"/>
                                  </p:stCondLst>
                                  <p:childTnLst>
                                    <p:set>
                                      <p:cBhvr>
                                        <p:cTn id="186" dur="1" fill="hold">
                                          <p:stCondLst>
                                            <p:cond delay="0"/>
                                          </p:stCondLst>
                                        </p:cTn>
                                        <p:tgtEl>
                                          <p:spTgt spid="382"/>
                                        </p:tgtEl>
                                        <p:attrNameLst>
                                          <p:attrName>style.visibility</p:attrName>
                                        </p:attrNameLst>
                                      </p:cBhvr>
                                      <p:to>
                                        <p:strVal val="visible"/>
                                      </p:to>
                                    </p:set>
                                    <p:animEffect transition="in" filter="wipe(left)">
                                      <p:cBhvr>
                                        <p:cTn id="187" dur="500"/>
                                        <p:tgtEl>
                                          <p:spTgt spid="382"/>
                                        </p:tgtEl>
                                      </p:cBhvr>
                                    </p:animEffect>
                                  </p:childTnLst>
                                </p:cTn>
                              </p:par>
                            </p:childTnLst>
                          </p:cTn>
                        </p:par>
                        <p:par>
                          <p:cTn id="188" fill="hold">
                            <p:stCondLst>
                              <p:cond delay="23000"/>
                            </p:stCondLst>
                            <p:childTnLst>
                              <p:par>
                                <p:cTn id="189" presetID="22" presetClass="entr" presetSubtype="8" fill="hold" grpId="0" nodeType="afterEffect">
                                  <p:stCondLst>
                                    <p:cond delay="0"/>
                                  </p:stCondLst>
                                  <p:childTnLst>
                                    <p:set>
                                      <p:cBhvr>
                                        <p:cTn id="190" dur="1" fill="hold">
                                          <p:stCondLst>
                                            <p:cond delay="0"/>
                                          </p:stCondLst>
                                        </p:cTn>
                                        <p:tgtEl>
                                          <p:spTgt spid="384"/>
                                        </p:tgtEl>
                                        <p:attrNameLst>
                                          <p:attrName>style.visibility</p:attrName>
                                        </p:attrNameLst>
                                      </p:cBhvr>
                                      <p:to>
                                        <p:strVal val="visible"/>
                                      </p:to>
                                    </p:set>
                                    <p:animEffect transition="in" filter="wipe(left)">
                                      <p:cBhvr>
                                        <p:cTn id="191" dur="500"/>
                                        <p:tgtEl>
                                          <p:spTgt spid="384"/>
                                        </p:tgtEl>
                                      </p:cBhvr>
                                    </p:animEffect>
                                  </p:childTnLst>
                                </p:cTn>
                              </p:par>
                            </p:childTnLst>
                          </p:cTn>
                        </p:par>
                        <p:par>
                          <p:cTn id="192" fill="hold">
                            <p:stCondLst>
                              <p:cond delay="23500"/>
                            </p:stCondLst>
                            <p:childTnLst>
                              <p:par>
                                <p:cTn id="193" presetID="22" presetClass="entr" presetSubtype="8" fill="hold" nodeType="afterEffect">
                                  <p:stCondLst>
                                    <p:cond delay="0"/>
                                  </p:stCondLst>
                                  <p:childTnLst>
                                    <p:set>
                                      <p:cBhvr>
                                        <p:cTn id="194" dur="1" fill="hold">
                                          <p:stCondLst>
                                            <p:cond delay="0"/>
                                          </p:stCondLst>
                                        </p:cTn>
                                        <p:tgtEl>
                                          <p:spTgt spid="385"/>
                                        </p:tgtEl>
                                        <p:attrNameLst>
                                          <p:attrName>style.visibility</p:attrName>
                                        </p:attrNameLst>
                                      </p:cBhvr>
                                      <p:to>
                                        <p:strVal val="visible"/>
                                      </p:to>
                                    </p:set>
                                    <p:animEffect transition="in" filter="wipe(left)">
                                      <p:cBhvr>
                                        <p:cTn id="195" dur="500"/>
                                        <p:tgtEl>
                                          <p:spTgt spid="385"/>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386"/>
                                        </p:tgtEl>
                                        <p:attrNameLst>
                                          <p:attrName>style.visibility</p:attrName>
                                        </p:attrNameLst>
                                      </p:cBhvr>
                                      <p:to>
                                        <p:strVal val="visible"/>
                                      </p:to>
                                    </p:set>
                                    <p:animEffect transition="in" filter="wipe(left)">
                                      <p:cBhvr>
                                        <p:cTn id="199" dur="500"/>
                                        <p:tgtEl>
                                          <p:spTgt spid="386"/>
                                        </p:tgtEl>
                                      </p:cBhvr>
                                    </p:animEffect>
                                  </p:childTnLst>
                                </p:cTn>
                              </p:par>
                            </p:childTnLst>
                          </p:cTn>
                        </p:par>
                        <p:par>
                          <p:cTn id="200" fill="hold">
                            <p:stCondLst>
                              <p:cond delay="24500"/>
                            </p:stCondLst>
                            <p:childTnLst>
                              <p:par>
                                <p:cTn id="201" presetID="22" presetClass="entr" presetSubtype="8" fill="hold" grpId="0" nodeType="afterEffect">
                                  <p:stCondLst>
                                    <p:cond delay="0"/>
                                  </p:stCondLst>
                                  <p:childTnLst>
                                    <p:set>
                                      <p:cBhvr>
                                        <p:cTn id="202" dur="1" fill="hold">
                                          <p:stCondLst>
                                            <p:cond delay="0"/>
                                          </p:stCondLst>
                                        </p:cTn>
                                        <p:tgtEl>
                                          <p:spTgt spid="388"/>
                                        </p:tgtEl>
                                        <p:attrNameLst>
                                          <p:attrName>style.visibility</p:attrName>
                                        </p:attrNameLst>
                                      </p:cBhvr>
                                      <p:to>
                                        <p:strVal val="visible"/>
                                      </p:to>
                                    </p:set>
                                    <p:animEffect transition="in" filter="wipe(left)">
                                      <p:cBhvr>
                                        <p:cTn id="203" dur="500"/>
                                        <p:tgtEl>
                                          <p:spTgt spid="388"/>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390"/>
                                        </p:tgtEl>
                                        <p:attrNameLst>
                                          <p:attrName>style.visibility</p:attrName>
                                        </p:attrNameLst>
                                      </p:cBhvr>
                                      <p:to>
                                        <p:strVal val="visible"/>
                                      </p:to>
                                    </p:set>
                                    <p:animEffect transition="in" filter="wipe(left)">
                                      <p:cBhvr>
                                        <p:cTn id="207" dur="500"/>
                                        <p:tgtEl>
                                          <p:spTgt spid="390"/>
                                        </p:tgtEl>
                                      </p:cBhvr>
                                    </p:animEffect>
                                  </p:childTnLst>
                                </p:cTn>
                              </p:par>
                            </p:childTnLst>
                          </p:cTn>
                        </p:par>
                        <p:par>
                          <p:cTn id="208" fill="hold">
                            <p:stCondLst>
                              <p:cond delay="25500"/>
                            </p:stCondLst>
                            <p:childTnLst>
                              <p:par>
                                <p:cTn id="209" presetID="22" presetClass="entr" presetSubtype="8" fill="hold" grpId="0" nodeType="afterEffect">
                                  <p:stCondLst>
                                    <p:cond delay="0"/>
                                  </p:stCondLst>
                                  <p:childTnLst>
                                    <p:set>
                                      <p:cBhvr>
                                        <p:cTn id="210" dur="1" fill="hold">
                                          <p:stCondLst>
                                            <p:cond delay="0"/>
                                          </p:stCondLst>
                                        </p:cTn>
                                        <p:tgtEl>
                                          <p:spTgt spid="387"/>
                                        </p:tgtEl>
                                        <p:attrNameLst>
                                          <p:attrName>style.visibility</p:attrName>
                                        </p:attrNameLst>
                                      </p:cBhvr>
                                      <p:to>
                                        <p:strVal val="visible"/>
                                      </p:to>
                                    </p:set>
                                    <p:animEffect transition="in" filter="wipe(left)">
                                      <p:cBhvr>
                                        <p:cTn id="211" dur="500"/>
                                        <p:tgtEl>
                                          <p:spTgt spid="387"/>
                                        </p:tgtEl>
                                      </p:cBhvr>
                                    </p:animEffect>
                                  </p:childTnLst>
                                </p:cTn>
                              </p:par>
                            </p:childTnLst>
                          </p:cTn>
                        </p:par>
                        <p:par>
                          <p:cTn id="212" fill="hold">
                            <p:stCondLst>
                              <p:cond delay="26000"/>
                            </p:stCondLst>
                            <p:childTnLst>
                              <p:par>
                                <p:cTn id="213" presetID="22" presetClass="entr" presetSubtype="8" fill="hold" nodeType="afterEffect">
                                  <p:stCondLst>
                                    <p:cond delay="0"/>
                                  </p:stCondLst>
                                  <p:childTnLst>
                                    <p:set>
                                      <p:cBhvr>
                                        <p:cTn id="214" dur="1" fill="hold">
                                          <p:stCondLst>
                                            <p:cond delay="0"/>
                                          </p:stCondLst>
                                        </p:cTn>
                                        <p:tgtEl>
                                          <p:spTgt spid="391"/>
                                        </p:tgtEl>
                                        <p:attrNameLst>
                                          <p:attrName>style.visibility</p:attrName>
                                        </p:attrNameLst>
                                      </p:cBhvr>
                                      <p:to>
                                        <p:strVal val="visible"/>
                                      </p:to>
                                    </p:set>
                                    <p:animEffect transition="in" filter="wipe(left)">
                                      <p:cBhvr>
                                        <p:cTn id="215" dur="500"/>
                                        <p:tgtEl>
                                          <p:spTgt spid="391"/>
                                        </p:tgtEl>
                                      </p:cBhvr>
                                    </p:animEffect>
                                  </p:childTnLst>
                                </p:cTn>
                              </p:par>
                            </p:childTnLst>
                          </p:cTn>
                        </p:par>
                        <p:par>
                          <p:cTn id="216" fill="hold">
                            <p:stCondLst>
                              <p:cond delay="26500"/>
                            </p:stCondLst>
                            <p:childTnLst>
                              <p:par>
                                <p:cTn id="217" presetID="22" presetClass="entr" presetSubtype="8" fill="hold" grpId="0" nodeType="afterEffect">
                                  <p:stCondLst>
                                    <p:cond delay="0"/>
                                  </p:stCondLst>
                                  <p:childTnLst>
                                    <p:set>
                                      <p:cBhvr>
                                        <p:cTn id="218" dur="1" fill="hold">
                                          <p:stCondLst>
                                            <p:cond delay="0"/>
                                          </p:stCondLst>
                                        </p:cTn>
                                        <p:tgtEl>
                                          <p:spTgt spid="389"/>
                                        </p:tgtEl>
                                        <p:attrNameLst>
                                          <p:attrName>style.visibility</p:attrName>
                                        </p:attrNameLst>
                                      </p:cBhvr>
                                      <p:to>
                                        <p:strVal val="visible"/>
                                      </p:to>
                                    </p:set>
                                    <p:animEffect transition="in" filter="wipe(left)">
                                      <p:cBhvr>
                                        <p:cTn id="219" dur="500"/>
                                        <p:tgtEl>
                                          <p:spTgt spid="389"/>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393"/>
                                        </p:tgtEl>
                                        <p:attrNameLst>
                                          <p:attrName>style.visibility</p:attrName>
                                        </p:attrNameLst>
                                      </p:cBhvr>
                                      <p:to>
                                        <p:strVal val="visible"/>
                                      </p:to>
                                    </p:set>
                                    <p:animEffect transition="in" filter="wipe(left)">
                                      <p:cBhvr>
                                        <p:cTn id="223" dur="500"/>
                                        <p:tgtEl>
                                          <p:spTgt spid="393"/>
                                        </p:tgtEl>
                                      </p:cBhvr>
                                    </p:animEffect>
                                  </p:childTnLst>
                                </p:cTn>
                              </p:par>
                            </p:childTnLst>
                          </p:cTn>
                        </p:par>
                        <p:par>
                          <p:cTn id="224" fill="hold">
                            <p:stCondLst>
                              <p:cond delay="27500"/>
                            </p:stCondLst>
                            <p:childTnLst>
                              <p:par>
                                <p:cTn id="225" presetID="22" presetClass="entr" presetSubtype="8" fill="hold" grpId="0" nodeType="afterEffect">
                                  <p:stCondLst>
                                    <p:cond delay="0"/>
                                  </p:stCondLst>
                                  <p:childTnLst>
                                    <p:set>
                                      <p:cBhvr>
                                        <p:cTn id="226" dur="1" fill="hold">
                                          <p:stCondLst>
                                            <p:cond delay="0"/>
                                          </p:stCondLst>
                                        </p:cTn>
                                        <p:tgtEl>
                                          <p:spTgt spid="392"/>
                                        </p:tgtEl>
                                        <p:attrNameLst>
                                          <p:attrName>style.visibility</p:attrName>
                                        </p:attrNameLst>
                                      </p:cBhvr>
                                      <p:to>
                                        <p:strVal val="visible"/>
                                      </p:to>
                                    </p:set>
                                    <p:animEffect transition="in" filter="wipe(left)">
                                      <p:cBhvr>
                                        <p:cTn id="227" dur="500"/>
                                        <p:tgtEl>
                                          <p:spTgt spid="392"/>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395"/>
                                        </p:tgtEl>
                                        <p:attrNameLst>
                                          <p:attrName>style.visibility</p:attrName>
                                        </p:attrNameLst>
                                      </p:cBhvr>
                                      <p:to>
                                        <p:strVal val="visible"/>
                                      </p:to>
                                    </p:set>
                                    <p:animEffect transition="in" filter="wipe(left)">
                                      <p:cBhvr>
                                        <p:cTn id="231" dur="500"/>
                                        <p:tgtEl>
                                          <p:spTgt spid="395"/>
                                        </p:tgtEl>
                                      </p:cBhvr>
                                    </p:animEffect>
                                  </p:childTnLst>
                                </p:cTn>
                              </p:par>
                            </p:childTnLst>
                          </p:cTn>
                        </p:par>
                        <p:par>
                          <p:cTn id="232" fill="hold">
                            <p:stCondLst>
                              <p:cond delay="28500"/>
                            </p:stCondLst>
                            <p:childTnLst>
                              <p:par>
                                <p:cTn id="233" presetID="22" presetClass="entr" presetSubtype="8" fill="hold" grpId="0" nodeType="afterEffect">
                                  <p:stCondLst>
                                    <p:cond delay="0"/>
                                  </p:stCondLst>
                                  <p:childTnLst>
                                    <p:set>
                                      <p:cBhvr>
                                        <p:cTn id="234" dur="1" fill="hold">
                                          <p:stCondLst>
                                            <p:cond delay="0"/>
                                          </p:stCondLst>
                                        </p:cTn>
                                        <p:tgtEl>
                                          <p:spTgt spid="394"/>
                                        </p:tgtEl>
                                        <p:attrNameLst>
                                          <p:attrName>style.visibility</p:attrName>
                                        </p:attrNameLst>
                                      </p:cBhvr>
                                      <p:to>
                                        <p:strVal val="visible"/>
                                      </p:to>
                                    </p:set>
                                    <p:animEffect transition="in" filter="wipe(left)">
                                      <p:cBhvr>
                                        <p:cTn id="235" dur="500"/>
                                        <p:tgtEl>
                                          <p:spTgt spid="394"/>
                                        </p:tgtEl>
                                      </p:cBhvr>
                                    </p:animEffect>
                                  </p:childTnLst>
                                </p:cTn>
                              </p:par>
                            </p:childTnLst>
                          </p:cTn>
                        </p:par>
                        <p:par>
                          <p:cTn id="236" fill="hold">
                            <p:stCondLst>
                              <p:cond delay="29000"/>
                            </p:stCondLst>
                            <p:childTnLst>
                              <p:par>
                                <p:cTn id="237" presetID="22" presetClass="entr" presetSubtype="8" fill="hold" nodeType="afterEffect">
                                  <p:stCondLst>
                                    <p:cond delay="0"/>
                                  </p:stCondLst>
                                  <p:childTnLst>
                                    <p:set>
                                      <p:cBhvr>
                                        <p:cTn id="238" dur="1" fill="hold">
                                          <p:stCondLst>
                                            <p:cond delay="0"/>
                                          </p:stCondLst>
                                        </p:cTn>
                                        <p:tgtEl>
                                          <p:spTgt spid="396"/>
                                        </p:tgtEl>
                                        <p:attrNameLst>
                                          <p:attrName>style.visibility</p:attrName>
                                        </p:attrNameLst>
                                      </p:cBhvr>
                                      <p:to>
                                        <p:strVal val="visible"/>
                                      </p:to>
                                    </p:set>
                                    <p:animEffect transition="in" filter="wipe(left)">
                                      <p:cBhvr>
                                        <p:cTn id="239" dur="500"/>
                                        <p:tgtEl>
                                          <p:spTgt spid="396"/>
                                        </p:tgtEl>
                                      </p:cBhvr>
                                    </p:animEffect>
                                  </p:childTnLst>
                                </p:cTn>
                              </p:par>
                            </p:childTnLst>
                          </p:cTn>
                        </p:par>
                        <p:par>
                          <p:cTn id="240" fill="hold">
                            <p:stCondLst>
                              <p:cond delay="29500"/>
                            </p:stCondLst>
                            <p:childTnLst>
                              <p:par>
                                <p:cTn id="241" presetID="22" presetClass="entr" presetSubtype="8" fill="hold" grpId="0" nodeType="afterEffect">
                                  <p:stCondLst>
                                    <p:cond delay="0"/>
                                  </p:stCondLst>
                                  <p:childTnLst>
                                    <p:set>
                                      <p:cBhvr>
                                        <p:cTn id="242" dur="1" fill="hold">
                                          <p:stCondLst>
                                            <p:cond delay="0"/>
                                          </p:stCondLst>
                                        </p:cTn>
                                        <p:tgtEl>
                                          <p:spTgt spid="397"/>
                                        </p:tgtEl>
                                        <p:attrNameLst>
                                          <p:attrName>style.visibility</p:attrName>
                                        </p:attrNameLst>
                                      </p:cBhvr>
                                      <p:to>
                                        <p:strVal val="visible"/>
                                      </p:to>
                                    </p:set>
                                    <p:animEffect transition="in" filter="wipe(left)">
                                      <p:cBhvr>
                                        <p:cTn id="243" dur="500"/>
                                        <p:tgtEl>
                                          <p:spTgt spid="397"/>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399"/>
                                        </p:tgtEl>
                                        <p:attrNameLst>
                                          <p:attrName>style.visibility</p:attrName>
                                        </p:attrNameLst>
                                      </p:cBhvr>
                                      <p:to>
                                        <p:strVal val="visible"/>
                                      </p:to>
                                    </p:set>
                                    <p:animEffect transition="in" filter="wipe(left)">
                                      <p:cBhvr>
                                        <p:cTn id="247" dur="500"/>
                                        <p:tgtEl>
                                          <p:spTgt spid="399"/>
                                        </p:tgtEl>
                                      </p:cBhvr>
                                    </p:animEffect>
                                  </p:childTnLst>
                                </p:cTn>
                              </p:par>
                            </p:childTnLst>
                          </p:cTn>
                        </p:par>
                        <p:par>
                          <p:cTn id="248" fill="hold">
                            <p:stCondLst>
                              <p:cond delay="30500"/>
                            </p:stCondLst>
                            <p:childTnLst>
                              <p:par>
                                <p:cTn id="249" presetID="22" presetClass="entr" presetSubtype="8" fill="hold" nodeType="afterEffect">
                                  <p:stCondLst>
                                    <p:cond delay="0"/>
                                  </p:stCondLst>
                                  <p:childTnLst>
                                    <p:set>
                                      <p:cBhvr>
                                        <p:cTn id="250" dur="1" fill="hold">
                                          <p:stCondLst>
                                            <p:cond delay="0"/>
                                          </p:stCondLst>
                                        </p:cTn>
                                        <p:tgtEl>
                                          <p:spTgt spid="401"/>
                                        </p:tgtEl>
                                        <p:attrNameLst>
                                          <p:attrName>style.visibility</p:attrName>
                                        </p:attrNameLst>
                                      </p:cBhvr>
                                      <p:to>
                                        <p:strVal val="visible"/>
                                      </p:to>
                                    </p:set>
                                    <p:animEffect transition="in" filter="wipe(left)">
                                      <p:cBhvr>
                                        <p:cTn id="251" dur="500"/>
                                        <p:tgtEl>
                                          <p:spTgt spid="401"/>
                                        </p:tgtEl>
                                      </p:cBhvr>
                                    </p:animEffect>
                                  </p:childTnLst>
                                </p:cTn>
                              </p:par>
                            </p:childTnLst>
                          </p:cTn>
                        </p:par>
                        <p:par>
                          <p:cTn id="252" fill="hold">
                            <p:stCondLst>
                              <p:cond delay="31000"/>
                            </p:stCondLst>
                            <p:childTnLst>
                              <p:par>
                                <p:cTn id="253" presetID="22" presetClass="entr" presetSubtype="8" fill="hold" grpId="0" nodeType="afterEffect">
                                  <p:stCondLst>
                                    <p:cond delay="0"/>
                                  </p:stCondLst>
                                  <p:childTnLst>
                                    <p:set>
                                      <p:cBhvr>
                                        <p:cTn id="254" dur="1" fill="hold">
                                          <p:stCondLst>
                                            <p:cond delay="0"/>
                                          </p:stCondLst>
                                        </p:cTn>
                                        <p:tgtEl>
                                          <p:spTgt spid="402"/>
                                        </p:tgtEl>
                                        <p:attrNameLst>
                                          <p:attrName>style.visibility</p:attrName>
                                        </p:attrNameLst>
                                      </p:cBhvr>
                                      <p:to>
                                        <p:strVal val="visible"/>
                                      </p:to>
                                    </p:set>
                                    <p:animEffect transition="in" filter="wipe(left)">
                                      <p:cBhvr>
                                        <p:cTn id="255" dur="500"/>
                                        <p:tgtEl>
                                          <p:spTgt spid="402"/>
                                        </p:tgtEl>
                                      </p:cBhvr>
                                    </p:animEffect>
                                  </p:childTnLst>
                                </p:cTn>
                              </p:par>
                            </p:childTnLst>
                          </p:cTn>
                        </p:par>
                        <p:par>
                          <p:cTn id="256" fill="hold">
                            <p:stCondLst>
                              <p:cond delay="31500"/>
                            </p:stCondLst>
                            <p:childTnLst>
                              <p:par>
                                <p:cTn id="257" presetID="22" presetClass="entr" presetSubtype="8" fill="hold" nodeType="afterEffect">
                                  <p:stCondLst>
                                    <p:cond delay="0"/>
                                  </p:stCondLst>
                                  <p:childTnLst>
                                    <p:set>
                                      <p:cBhvr>
                                        <p:cTn id="258" dur="1" fill="hold">
                                          <p:stCondLst>
                                            <p:cond delay="0"/>
                                          </p:stCondLst>
                                        </p:cTn>
                                        <p:tgtEl>
                                          <p:spTgt spid="403"/>
                                        </p:tgtEl>
                                        <p:attrNameLst>
                                          <p:attrName>style.visibility</p:attrName>
                                        </p:attrNameLst>
                                      </p:cBhvr>
                                      <p:to>
                                        <p:strVal val="visible"/>
                                      </p:to>
                                    </p:set>
                                    <p:animEffect transition="in" filter="wipe(left)">
                                      <p:cBhvr>
                                        <p:cTn id="259" dur="500"/>
                                        <p:tgtEl>
                                          <p:spTgt spid="403"/>
                                        </p:tgtEl>
                                      </p:cBhvr>
                                    </p:animEffect>
                                  </p:childTnLst>
                                </p:cTn>
                              </p:par>
                            </p:childTnLst>
                          </p:cTn>
                        </p:par>
                        <p:par>
                          <p:cTn id="260" fill="hold">
                            <p:stCondLst>
                              <p:cond delay="32000"/>
                            </p:stCondLst>
                            <p:childTnLst>
                              <p:par>
                                <p:cTn id="261" presetID="22" presetClass="entr" presetSubtype="8" fill="hold" nodeType="afterEffect">
                                  <p:stCondLst>
                                    <p:cond delay="0"/>
                                  </p:stCondLst>
                                  <p:childTnLst>
                                    <p:set>
                                      <p:cBhvr>
                                        <p:cTn id="262" dur="1" fill="hold">
                                          <p:stCondLst>
                                            <p:cond delay="0"/>
                                          </p:stCondLst>
                                        </p:cTn>
                                        <p:tgtEl>
                                          <p:spTgt spid="404"/>
                                        </p:tgtEl>
                                        <p:attrNameLst>
                                          <p:attrName>style.visibility</p:attrName>
                                        </p:attrNameLst>
                                      </p:cBhvr>
                                      <p:to>
                                        <p:strVal val="visible"/>
                                      </p:to>
                                    </p:set>
                                    <p:animEffect transition="in" filter="wipe(left)">
                                      <p:cBhvr>
                                        <p:cTn id="263" dur="500"/>
                                        <p:tgtEl>
                                          <p:spTgt spid="404"/>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405"/>
                                        </p:tgtEl>
                                        <p:attrNameLst>
                                          <p:attrName>style.visibility</p:attrName>
                                        </p:attrNameLst>
                                      </p:cBhvr>
                                      <p:to>
                                        <p:strVal val="visible"/>
                                      </p:to>
                                    </p:set>
                                    <p:animEffect transition="in" filter="wipe(left)">
                                      <p:cBhvr>
                                        <p:cTn id="267" dur="500"/>
                                        <p:tgtEl>
                                          <p:spTgt spid="405"/>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406"/>
                                        </p:tgtEl>
                                        <p:attrNameLst>
                                          <p:attrName>style.visibility</p:attrName>
                                        </p:attrNameLst>
                                      </p:cBhvr>
                                      <p:to>
                                        <p:strVal val="visible"/>
                                      </p:to>
                                    </p:set>
                                    <p:animEffect transition="in" filter="wipe(left)">
                                      <p:cBhvr>
                                        <p:cTn id="271" dur="500"/>
                                        <p:tgtEl>
                                          <p:spTgt spid="406"/>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407"/>
                                        </p:tgtEl>
                                        <p:attrNameLst>
                                          <p:attrName>style.visibility</p:attrName>
                                        </p:attrNameLst>
                                      </p:cBhvr>
                                      <p:to>
                                        <p:strVal val="visible"/>
                                      </p:to>
                                    </p:set>
                                    <p:animEffect transition="in" filter="wipe(left)">
                                      <p:cBhvr>
                                        <p:cTn id="275" dur="500"/>
                                        <p:tgtEl>
                                          <p:spTgt spid="407"/>
                                        </p:tgtEl>
                                      </p:cBhvr>
                                    </p:animEffect>
                                  </p:childTnLst>
                                </p:cTn>
                              </p:par>
                            </p:childTnLst>
                          </p:cTn>
                        </p:par>
                        <p:par>
                          <p:cTn id="276" fill="hold">
                            <p:stCondLst>
                              <p:cond delay="34000"/>
                            </p:stCondLst>
                            <p:childTnLst>
                              <p:par>
                                <p:cTn id="277" presetID="22" presetClass="entr" presetSubtype="8" fill="hold" nodeType="afterEffect">
                                  <p:stCondLst>
                                    <p:cond delay="0"/>
                                  </p:stCondLst>
                                  <p:childTnLst>
                                    <p:set>
                                      <p:cBhvr>
                                        <p:cTn id="278" dur="1" fill="hold">
                                          <p:stCondLst>
                                            <p:cond delay="0"/>
                                          </p:stCondLst>
                                        </p:cTn>
                                        <p:tgtEl>
                                          <p:spTgt spid="408"/>
                                        </p:tgtEl>
                                        <p:attrNameLst>
                                          <p:attrName>style.visibility</p:attrName>
                                        </p:attrNameLst>
                                      </p:cBhvr>
                                      <p:to>
                                        <p:strVal val="visible"/>
                                      </p:to>
                                    </p:set>
                                    <p:animEffect transition="in" filter="wipe(left)">
                                      <p:cBhvr>
                                        <p:cTn id="279" dur="500"/>
                                        <p:tgtEl>
                                          <p:spTgt spid="408"/>
                                        </p:tgtEl>
                                      </p:cBhvr>
                                    </p:animEffect>
                                  </p:childTnLst>
                                </p:cTn>
                              </p:par>
                            </p:childTnLst>
                          </p:cTn>
                        </p:par>
                        <p:par>
                          <p:cTn id="280" fill="hold">
                            <p:stCondLst>
                              <p:cond delay="34500"/>
                            </p:stCondLst>
                            <p:childTnLst>
                              <p:par>
                                <p:cTn id="281" presetID="22" presetClass="entr" presetSubtype="8" fill="hold" grpId="0" nodeType="afterEffect">
                                  <p:stCondLst>
                                    <p:cond delay="0"/>
                                  </p:stCondLst>
                                  <p:childTnLst>
                                    <p:set>
                                      <p:cBhvr>
                                        <p:cTn id="282" dur="1" fill="hold">
                                          <p:stCondLst>
                                            <p:cond delay="0"/>
                                          </p:stCondLst>
                                        </p:cTn>
                                        <p:tgtEl>
                                          <p:spTgt spid="409"/>
                                        </p:tgtEl>
                                        <p:attrNameLst>
                                          <p:attrName>style.visibility</p:attrName>
                                        </p:attrNameLst>
                                      </p:cBhvr>
                                      <p:to>
                                        <p:strVal val="visible"/>
                                      </p:to>
                                    </p:set>
                                    <p:animEffect transition="in" filter="wipe(left)">
                                      <p:cBhvr>
                                        <p:cTn id="283" dur="500"/>
                                        <p:tgtEl>
                                          <p:spTgt spid="409"/>
                                        </p:tgtEl>
                                      </p:cBhvr>
                                    </p:animEffect>
                                  </p:childTnLst>
                                </p:cTn>
                              </p:par>
                            </p:childTnLst>
                          </p:cTn>
                        </p:par>
                        <p:par>
                          <p:cTn id="284" fill="hold">
                            <p:stCondLst>
                              <p:cond delay="35000"/>
                            </p:stCondLst>
                            <p:childTnLst>
                              <p:par>
                                <p:cTn id="285" presetID="22" presetClass="entr" presetSubtype="8" fill="hold" nodeType="afterEffect">
                                  <p:stCondLst>
                                    <p:cond delay="0"/>
                                  </p:stCondLst>
                                  <p:childTnLst>
                                    <p:set>
                                      <p:cBhvr>
                                        <p:cTn id="286" dur="1" fill="hold">
                                          <p:stCondLst>
                                            <p:cond delay="0"/>
                                          </p:stCondLst>
                                        </p:cTn>
                                        <p:tgtEl>
                                          <p:spTgt spid="410"/>
                                        </p:tgtEl>
                                        <p:attrNameLst>
                                          <p:attrName>style.visibility</p:attrName>
                                        </p:attrNameLst>
                                      </p:cBhvr>
                                      <p:to>
                                        <p:strVal val="visible"/>
                                      </p:to>
                                    </p:set>
                                    <p:animEffect transition="in" filter="wipe(left)">
                                      <p:cBhvr>
                                        <p:cTn id="287" dur="500"/>
                                        <p:tgtEl>
                                          <p:spTgt spid="410"/>
                                        </p:tgtEl>
                                      </p:cBhvr>
                                    </p:animEffect>
                                  </p:childTnLst>
                                </p:cTn>
                              </p:par>
                            </p:childTnLst>
                          </p:cTn>
                        </p:par>
                        <p:par>
                          <p:cTn id="288" fill="hold">
                            <p:stCondLst>
                              <p:cond delay="35500"/>
                            </p:stCondLst>
                            <p:childTnLst>
                              <p:par>
                                <p:cTn id="289" presetID="22" presetClass="entr" presetSubtype="8" fill="hold" nodeType="afterEffect">
                                  <p:stCondLst>
                                    <p:cond delay="0"/>
                                  </p:stCondLst>
                                  <p:childTnLst>
                                    <p:set>
                                      <p:cBhvr>
                                        <p:cTn id="290" dur="1" fill="hold">
                                          <p:stCondLst>
                                            <p:cond delay="0"/>
                                          </p:stCondLst>
                                        </p:cTn>
                                        <p:tgtEl>
                                          <p:spTgt spid="412"/>
                                        </p:tgtEl>
                                        <p:attrNameLst>
                                          <p:attrName>style.visibility</p:attrName>
                                        </p:attrNameLst>
                                      </p:cBhvr>
                                      <p:to>
                                        <p:strVal val="visible"/>
                                      </p:to>
                                    </p:set>
                                    <p:animEffect transition="in" filter="wipe(left)">
                                      <p:cBhvr>
                                        <p:cTn id="291" dur="500"/>
                                        <p:tgtEl>
                                          <p:spTgt spid="412"/>
                                        </p:tgtEl>
                                      </p:cBhvr>
                                    </p:animEffect>
                                  </p:childTnLst>
                                </p:cTn>
                              </p:par>
                            </p:childTnLst>
                          </p:cTn>
                        </p:par>
                        <p:par>
                          <p:cTn id="292" fill="hold">
                            <p:stCondLst>
                              <p:cond delay="36000"/>
                            </p:stCondLst>
                            <p:childTnLst>
                              <p:par>
                                <p:cTn id="293" presetID="22" presetClass="entr" presetSubtype="8" fill="hold" grpId="0" nodeType="afterEffect">
                                  <p:stCondLst>
                                    <p:cond delay="0"/>
                                  </p:stCondLst>
                                  <p:childTnLst>
                                    <p:set>
                                      <p:cBhvr>
                                        <p:cTn id="294" dur="1" fill="hold">
                                          <p:stCondLst>
                                            <p:cond delay="0"/>
                                          </p:stCondLst>
                                        </p:cTn>
                                        <p:tgtEl>
                                          <p:spTgt spid="413"/>
                                        </p:tgtEl>
                                        <p:attrNameLst>
                                          <p:attrName>style.visibility</p:attrName>
                                        </p:attrNameLst>
                                      </p:cBhvr>
                                      <p:to>
                                        <p:strVal val="visible"/>
                                      </p:to>
                                    </p:set>
                                    <p:animEffect transition="in" filter="wipe(left)">
                                      <p:cBhvr>
                                        <p:cTn id="295" dur="500"/>
                                        <p:tgtEl>
                                          <p:spTgt spid="413"/>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415"/>
                                        </p:tgtEl>
                                        <p:attrNameLst>
                                          <p:attrName>style.visibility</p:attrName>
                                        </p:attrNameLst>
                                      </p:cBhvr>
                                      <p:to>
                                        <p:strVal val="visible"/>
                                      </p:to>
                                    </p:set>
                                    <p:animEffect transition="in" filter="wipe(left)">
                                      <p:cBhvr>
                                        <p:cTn id="299" dur="500"/>
                                        <p:tgtEl>
                                          <p:spTgt spid="415"/>
                                        </p:tgtEl>
                                      </p:cBhvr>
                                    </p:animEffect>
                                  </p:childTnLst>
                                </p:cTn>
                              </p:par>
                            </p:childTnLst>
                          </p:cTn>
                        </p:par>
                        <p:par>
                          <p:cTn id="300" fill="hold">
                            <p:stCondLst>
                              <p:cond delay="37000"/>
                            </p:stCondLst>
                            <p:childTnLst>
                              <p:par>
                                <p:cTn id="301" presetID="22" presetClass="entr" presetSubtype="8" fill="hold" grpId="0" nodeType="afterEffect">
                                  <p:stCondLst>
                                    <p:cond delay="0"/>
                                  </p:stCondLst>
                                  <p:childTnLst>
                                    <p:set>
                                      <p:cBhvr>
                                        <p:cTn id="302" dur="1" fill="hold">
                                          <p:stCondLst>
                                            <p:cond delay="0"/>
                                          </p:stCondLst>
                                        </p:cTn>
                                        <p:tgtEl>
                                          <p:spTgt spid="416"/>
                                        </p:tgtEl>
                                        <p:attrNameLst>
                                          <p:attrName>style.visibility</p:attrName>
                                        </p:attrNameLst>
                                      </p:cBhvr>
                                      <p:to>
                                        <p:strVal val="visible"/>
                                      </p:to>
                                    </p:set>
                                    <p:animEffect transition="in" filter="wipe(left)">
                                      <p:cBhvr>
                                        <p:cTn id="303" dur="500"/>
                                        <p:tgtEl>
                                          <p:spTgt spid="416"/>
                                        </p:tgtEl>
                                      </p:cBhvr>
                                    </p:animEffect>
                                  </p:childTnLst>
                                </p:cTn>
                              </p:par>
                            </p:childTnLst>
                          </p:cTn>
                        </p:par>
                        <p:par>
                          <p:cTn id="304" fill="hold">
                            <p:stCondLst>
                              <p:cond delay="37500"/>
                            </p:stCondLst>
                            <p:childTnLst>
                              <p:par>
                                <p:cTn id="305" presetID="22" presetClass="entr" presetSubtype="8" fill="hold" grpId="0" nodeType="afterEffect">
                                  <p:stCondLst>
                                    <p:cond delay="0"/>
                                  </p:stCondLst>
                                  <p:childTnLst>
                                    <p:set>
                                      <p:cBhvr>
                                        <p:cTn id="306" dur="1" fill="hold">
                                          <p:stCondLst>
                                            <p:cond delay="0"/>
                                          </p:stCondLst>
                                        </p:cTn>
                                        <p:tgtEl>
                                          <p:spTgt spid="423"/>
                                        </p:tgtEl>
                                        <p:attrNameLst>
                                          <p:attrName>style.visibility</p:attrName>
                                        </p:attrNameLst>
                                      </p:cBhvr>
                                      <p:to>
                                        <p:strVal val="visible"/>
                                      </p:to>
                                    </p:set>
                                    <p:animEffect transition="in" filter="wipe(left)">
                                      <p:cBhvr>
                                        <p:cTn id="307" dur="500"/>
                                        <p:tgtEl>
                                          <p:spTgt spid="423"/>
                                        </p:tgtEl>
                                      </p:cBhvr>
                                    </p:animEffect>
                                  </p:childTnLst>
                                </p:cTn>
                              </p:par>
                            </p:childTnLst>
                          </p:cTn>
                        </p:par>
                        <p:par>
                          <p:cTn id="308" fill="hold">
                            <p:stCondLst>
                              <p:cond delay="38000"/>
                            </p:stCondLst>
                            <p:childTnLst>
                              <p:par>
                                <p:cTn id="309" presetID="22" presetClass="entr" presetSubtype="8" fill="hold" nodeType="afterEffect">
                                  <p:stCondLst>
                                    <p:cond delay="0"/>
                                  </p:stCondLst>
                                  <p:childTnLst>
                                    <p:set>
                                      <p:cBhvr>
                                        <p:cTn id="310" dur="1" fill="hold">
                                          <p:stCondLst>
                                            <p:cond delay="0"/>
                                          </p:stCondLst>
                                        </p:cTn>
                                        <p:tgtEl>
                                          <p:spTgt spid="424"/>
                                        </p:tgtEl>
                                        <p:attrNameLst>
                                          <p:attrName>style.visibility</p:attrName>
                                        </p:attrNameLst>
                                      </p:cBhvr>
                                      <p:to>
                                        <p:strVal val="visible"/>
                                      </p:to>
                                    </p:set>
                                    <p:animEffect transition="in" filter="wipe(left)">
                                      <p:cBhvr>
                                        <p:cTn id="311" dur="500"/>
                                        <p:tgtEl>
                                          <p:spTgt spid="424"/>
                                        </p:tgtEl>
                                      </p:cBhvr>
                                    </p:animEffect>
                                  </p:childTnLst>
                                </p:cTn>
                              </p:par>
                            </p:childTnLst>
                          </p:cTn>
                        </p:par>
                        <p:par>
                          <p:cTn id="312" fill="hold">
                            <p:stCondLst>
                              <p:cond delay="38500"/>
                            </p:stCondLst>
                            <p:childTnLst>
                              <p:par>
                                <p:cTn id="313" presetID="22" presetClass="entr" presetSubtype="8" fill="hold" nodeType="afterEffect">
                                  <p:stCondLst>
                                    <p:cond delay="0"/>
                                  </p:stCondLst>
                                  <p:childTnLst>
                                    <p:set>
                                      <p:cBhvr>
                                        <p:cTn id="314" dur="1" fill="hold">
                                          <p:stCondLst>
                                            <p:cond delay="0"/>
                                          </p:stCondLst>
                                        </p:cTn>
                                        <p:tgtEl>
                                          <p:spTgt spid="475"/>
                                        </p:tgtEl>
                                        <p:attrNameLst>
                                          <p:attrName>style.visibility</p:attrName>
                                        </p:attrNameLst>
                                      </p:cBhvr>
                                      <p:to>
                                        <p:strVal val="visible"/>
                                      </p:to>
                                    </p:set>
                                    <p:animEffect transition="in" filter="wipe(left)">
                                      <p:cBhvr>
                                        <p:cTn id="315" dur="500"/>
                                        <p:tgtEl>
                                          <p:spTgt spid="475"/>
                                        </p:tgtEl>
                                      </p:cBhvr>
                                    </p:animEffect>
                                  </p:childTnLst>
                                </p:cTn>
                              </p:par>
                            </p:childTnLst>
                          </p:cTn>
                        </p:par>
                        <p:par>
                          <p:cTn id="316" fill="hold">
                            <p:stCondLst>
                              <p:cond delay="39000"/>
                            </p:stCondLst>
                            <p:childTnLst>
                              <p:par>
                                <p:cTn id="317" presetID="22" presetClass="entr" presetSubtype="8" fill="hold" grpId="0" nodeType="afterEffect">
                                  <p:stCondLst>
                                    <p:cond delay="0"/>
                                  </p:stCondLst>
                                  <p:childTnLst>
                                    <p:set>
                                      <p:cBhvr>
                                        <p:cTn id="318" dur="1" fill="hold">
                                          <p:stCondLst>
                                            <p:cond delay="0"/>
                                          </p:stCondLst>
                                        </p:cTn>
                                        <p:tgtEl>
                                          <p:spTgt spid="505"/>
                                        </p:tgtEl>
                                        <p:attrNameLst>
                                          <p:attrName>style.visibility</p:attrName>
                                        </p:attrNameLst>
                                      </p:cBhvr>
                                      <p:to>
                                        <p:strVal val="visible"/>
                                      </p:to>
                                    </p:set>
                                    <p:animEffect transition="in" filter="wipe(left)">
                                      <p:cBhvr>
                                        <p:cTn id="319" dur="500"/>
                                        <p:tgtEl>
                                          <p:spTgt spid="505"/>
                                        </p:tgtEl>
                                      </p:cBhvr>
                                    </p:animEffect>
                                  </p:childTnLst>
                                </p:cTn>
                              </p:par>
                            </p:childTnLst>
                          </p:cTn>
                        </p:par>
                        <p:par>
                          <p:cTn id="320" fill="hold">
                            <p:stCondLst>
                              <p:cond delay="39500"/>
                            </p:stCondLst>
                            <p:childTnLst>
                              <p:par>
                                <p:cTn id="321" presetID="22" presetClass="entr" presetSubtype="8" fill="hold" nodeType="afterEffect">
                                  <p:stCondLst>
                                    <p:cond delay="0"/>
                                  </p:stCondLst>
                                  <p:childTnLst>
                                    <p:set>
                                      <p:cBhvr>
                                        <p:cTn id="322" dur="1" fill="hold">
                                          <p:stCondLst>
                                            <p:cond delay="0"/>
                                          </p:stCondLst>
                                        </p:cTn>
                                        <p:tgtEl>
                                          <p:spTgt spid="506"/>
                                        </p:tgtEl>
                                        <p:attrNameLst>
                                          <p:attrName>style.visibility</p:attrName>
                                        </p:attrNameLst>
                                      </p:cBhvr>
                                      <p:to>
                                        <p:strVal val="visible"/>
                                      </p:to>
                                    </p:set>
                                    <p:animEffect transition="in" filter="wipe(left)">
                                      <p:cBhvr>
                                        <p:cTn id="323" dur="500"/>
                                        <p:tgtEl>
                                          <p:spTgt spid="506"/>
                                        </p:tgtEl>
                                      </p:cBhvr>
                                    </p:animEffect>
                                  </p:childTnLst>
                                </p:cTn>
                              </p:par>
                            </p:childTnLst>
                          </p:cTn>
                        </p:par>
                        <p:par>
                          <p:cTn id="324" fill="hold">
                            <p:stCondLst>
                              <p:cond delay="40000"/>
                            </p:stCondLst>
                            <p:childTnLst>
                              <p:par>
                                <p:cTn id="325" presetID="22" presetClass="entr" presetSubtype="8" fill="hold" grpId="0" nodeType="afterEffect">
                                  <p:stCondLst>
                                    <p:cond delay="0"/>
                                  </p:stCondLst>
                                  <p:childTnLst>
                                    <p:set>
                                      <p:cBhvr>
                                        <p:cTn id="326" dur="1" fill="hold">
                                          <p:stCondLst>
                                            <p:cond delay="0"/>
                                          </p:stCondLst>
                                        </p:cTn>
                                        <p:tgtEl>
                                          <p:spTgt spid="509"/>
                                        </p:tgtEl>
                                        <p:attrNameLst>
                                          <p:attrName>style.visibility</p:attrName>
                                        </p:attrNameLst>
                                      </p:cBhvr>
                                      <p:to>
                                        <p:strVal val="visible"/>
                                      </p:to>
                                    </p:set>
                                    <p:animEffect transition="in" filter="wipe(left)">
                                      <p:cBhvr>
                                        <p:cTn id="327" dur="500"/>
                                        <p:tgtEl>
                                          <p:spTgt spid="509"/>
                                        </p:tgtEl>
                                      </p:cBhvr>
                                    </p:animEffect>
                                  </p:childTnLst>
                                </p:cTn>
                              </p:par>
                            </p:childTnLst>
                          </p:cTn>
                        </p:par>
                        <p:par>
                          <p:cTn id="328" fill="hold">
                            <p:stCondLst>
                              <p:cond delay="40500"/>
                            </p:stCondLst>
                            <p:childTnLst>
                              <p:par>
                                <p:cTn id="329" presetID="22" presetClass="entr" presetSubtype="8" fill="hold" nodeType="afterEffect">
                                  <p:stCondLst>
                                    <p:cond delay="0"/>
                                  </p:stCondLst>
                                  <p:childTnLst>
                                    <p:set>
                                      <p:cBhvr>
                                        <p:cTn id="330" dur="1" fill="hold">
                                          <p:stCondLst>
                                            <p:cond delay="0"/>
                                          </p:stCondLst>
                                        </p:cTn>
                                        <p:tgtEl>
                                          <p:spTgt spid="510"/>
                                        </p:tgtEl>
                                        <p:attrNameLst>
                                          <p:attrName>style.visibility</p:attrName>
                                        </p:attrNameLst>
                                      </p:cBhvr>
                                      <p:to>
                                        <p:strVal val="visible"/>
                                      </p:to>
                                    </p:set>
                                    <p:animEffect transition="in" filter="wipe(left)">
                                      <p:cBhvr>
                                        <p:cTn id="331" dur="500"/>
                                        <p:tgtEl>
                                          <p:spTgt spid="510"/>
                                        </p:tgtEl>
                                      </p:cBhvr>
                                    </p:animEffect>
                                  </p:childTnLst>
                                </p:cTn>
                              </p:par>
                            </p:childTnLst>
                          </p:cTn>
                        </p:par>
                        <p:par>
                          <p:cTn id="332" fill="hold">
                            <p:stCondLst>
                              <p:cond delay="41000"/>
                            </p:stCondLst>
                            <p:childTnLst>
                              <p:par>
                                <p:cTn id="333" presetID="22" presetClass="entr" presetSubtype="8" fill="hold" grpId="0" nodeType="afterEffect">
                                  <p:stCondLst>
                                    <p:cond delay="0"/>
                                  </p:stCondLst>
                                  <p:childTnLst>
                                    <p:set>
                                      <p:cBhvr>
                                        <p:cTn id="334" dur="1" fill="hold">
                                          <p:stCondLst>
                                            <p:cond delay="0"/>
                                          </p:stCondLst>
                                        </p:cTn>
                                        <p:tgtEl>
                                          <p:spTgt spid="513"/>
                                        </p:tgtEl>
                                        <p:attrNameLst>
                                          <p:attrName>style.visibility</p:attrName>
                                        </p:attrNameLst>
                                      </p:cBhvr>
                                      <p:to>
                                        <p:strVal val="visible"/>
                                      </p:to>
                                    </p:set>
                                    <p:animEffect transition="in" filter="wipe(left)">
                                      <p:cBhvr>
                                        <p:cTn id="335" dur="500"/>
                                        <p:tgtEl>
                                          <p:spTgt spid="513"/>
                                        </p:tgtEl>
                                      </p:cBhvr>
                                    </p:animEffect>
                                  </p:childTnLst>
                                </p:cTn>
                              </p:par>
                            </p:childTnLst>
                          </p:cTn>
                        </p:par>
                        <p:par>
                          <p:cTn id="336" fill="hold">
                            <p:stCondLst>
                              <p:cond delay="41500"/>
                            </p:stCondLst>
                            <p:childTnLst>
                              <p:par>
                                <p:cTn id="337" presetID="22" presetClass="entr" presetSubtype="8" fill="hold" nodeType="afterEffect">
                                  <p:stCondLst>
                                    <p:cond delay="0"/>
                                  </p:stCondLst>
                                  <p:childTnLst>
                                    <p:set>
                                      <p:cBhvr>
                                        <p:cTn id="338" dur="1" fill="hold">
                                          <p:stCondLst>
                                            <p:cond delay="0"/>
                                          </p:stCondLst>
                                        </p:cTn>
                                        <p:tgtEl>
                                          <p:spTgt spid="514"/>
                                        </p:tgtEl>
                                        <p:attrNameLst>
                                          <p:attrName>style.visibility</p:attrName>
                                        </p:attrNameLst>
                                      </p:cBhvr>
                                      <p:to>
                                        <p:strVal val="visible"/>
                                      </p:to>
                                    </p:set>
                                    <p:animEffect transition="in" filter="wipe(left)">
                                      <p:cBhvr>
                                        <p:cTn id="339" dur="500"/>
                                        <p:tgtEl>
                                          <p:spTgt spid="514"/>
                                        </p:tgtEl>
                                      </p:cBhvr>
                                    </p:animEffect>
                                  </p:childTnLst>
                                </p:cTn>
                              </p:par>
                            </p:childTnLst>
                          </p:cTn>
                        </p:par>
                        <p:par>
                          <p:cTn id="340" fill="hold">
                            <p:stCondLst>
                              <p:cond delay="42000"/>
                            </p:stCondLst>
                            <p:childTnLst>
                              <p:par>
                                <p:cTn id="341" presetID="22" presetClass="entr" presetSubtype="8" fill="hold" grpId="0" nodeType="afterEffect">
                                  <p:stCondLst>
                                    <p:cond delay="0"/>
                                  </p:stCondLst>
                                  <p:childTnLst>
                                    <p:set>
                                      <p:cBhvr>
                                        <p:cTn id="342" dur="1" fill="hold">
                                          <p:stCondLst>
                                            <p:cond delay="0"/>
                                          </p:stCondLst>
                                        </p:cTn>
                                        <p:tgtEl>
                                          <p:spTgt spid="516"/>
                                        </p:tgtEl>
                                        <p:attrNameLst>
                                          <p:attrName>style.visibility</p:attrName>
                                        </p:attrNameLst>
                                      </p:cBhvr>
                                      <p:to>
                                        <p:strVal val="visible"/>
                                      </p:to>
                                    </p:set>
                                    <p:animEffect transition="in" filter="wipe(left)">
                                      <p:cBhvr>
                                        <p:cTn id="343" dur="500"/>
                                        <p:tgtEl>
                                          <p:spTgt spid="516"/>
                                        </p:tgtEl>
                                      </p:cBhvr>
                                    </p:animEffect>
                                  </p:childTnLst>
                                </p:cTn>
                              </p:par>
                            </p:childTnLst>
                          </p:cTn>
                        </p:par>
                        <p:par>
                          <p:cTn id="344" fill="hold">
                            <p:stCondLst>
                              <p:cond delay="42500"/>
                            </p:stCondLst>
                            <p:childTnLst>
                              <p:par>
                                <p:cTn id="345" presetID="22" presetClass="entr" presetSubtype="8" fill="hold" nodeType="afterEffect">
                                  <p:stCondLst>
                                    <p:cond delay="0"/>
                                  </p:stCondLst>
                                  <p:childTnLst>
                                    <p:set>
                                      <p:cBhvr>
                                        <p:cTn id="346" dur="1" fill="hold">
                                          <p:stCondLst>
                                            <p:cond delay="0"/>
                                          </p:stCondLst>
                                        </p:cTn>
                                        <p:tgtEl>
                                          <p:spTgt spid="517"/>
                                        </p:tgtEl>
                                        <p:attrNameLst>
                                          <p:attrName>style.visibility</p:attrName>
                                        </p:attrNameLst>
                                      </p:cBhvr>
                                      <p:to>
                                        <p:strVal val="visible"/>
                                      </p:to>
                                    </p:set>
                                    <p:animEffect transition="in" filter="wipe(left)">
                                      <p:cBhvr>
                                        <p:cTn id="347" dur="500"/>
                                        <p:tgtEl>
                                          <p:spTgt spid="517"/>
                                        </p:tgtEl>
                                      </p:cBhvr>
                                    </p:animEffect>
                                  </p:childTnLst>
                                </p:cTn>
                              </p:par>
                            </p:childTnLst>
                          </p:cTn>
                        </p:par>
                        <p:par>
                          <p:cTn id="348" fill="hold">
                            <p:stCondLst>
                              <p:cond delay="43000"/>
                            </p:stCondLst>
                            <p:childTnLst>
                              <p:par>
                                <p:cTn id="349" presetID="22" presetClass="entr" presetSubtype="8" fill="hold" grpId="0" nodeType="afterEffect">
                                  <p:stCondLst>
                                    <p:cond delay="0"/>
                                  </p:stCondLst>
                                  <p:childTnLst>
                                    <p:set>
                                      <p:cBhvr>
                                        <p:cTn id="350" dur="1" fill="hold">
                                          <p:stCondLst>
                                            <p:cond delay="0"/>
                                          </p:stCondLst>
                                        </p:cTn>
                                        <p:tgtEl>
                                          <p:spTgt spid="520"/>
                                        </p:tgtEl>
                                        <p:attrNameLst>
                                          <p:attrName>style.visibility</p:attrName>
                                        </p:attrNameLst>
                                      </p:cBhvr>
                                      <p:to>
                                        <p:strVal val="visible"/>
                                      </p:to>
                                    </p:set>
                                    <p:animEffect transition="in" filter="wipe(left)">
                                      <p:cBhvr>
                                        <p:cTn id="351" dur="500"/>
                                        <p:tgtEl>
                                          <p:spTgt spid="520"/>
                                        </p:tgtEl>
                                      </p:cBhvr>
                                    </p:animEffect>
                                  </p:childTnLst>
                                </p:cTn>
                              </p:par>
                            </p:childTnLst>
                          </p:cTn>
                        </p:par>
                        <p:par>
                          <p:cTn id="352" fill="hold">
                            <p:stCondLst>
                              <p:cond delay="43500"/>
                            </p:stCondLst>
                            <p:childTnLst>
                              <p:par>
                                <p:cTn id="353" presetID="22" presetClass="entr" presetSubtype="8" fill="hold" nodeType="afterEffect">
                                  <p:stCondLst>
                                    <p:cond delay="0"/>
                                  </p:stCondLst>
                                  <p:childTnLst>
                                    <p:set>
                                      <p:cBhvr>
                                        <p:cTn id="354" dur="1" fill="hold">
                                          <p:stCondLst>
                                            <p:cond delay="0"/>
                                          </p:stCondLst>
                                        </p:cTn>
                                        <p:tgtEl>
                                          <p:spTgt spid="521"/>
                                        </p:tgtEl>
                                        <p:attrNameLst>
                                          <p:attrName>style.visibility</p:attrName>
                                        </p:attrNameLst>
                                      </p:cBhvr>
                                      <p:to>
                                        <p:strVal val="visible"/>
                                      </p:to>
                                    </p:set>
                                    <p:animEffect transition="in" filter="wipe(left)">
                                      <p:cBhvr>
                                        <p:cTn id="355" dur="500"/>
                                        <p:tgtEl>
                                          <p:spTgt spid="521"/>
                                        </p:tgtEl>
                                      </p:cBhvr>
                                    </p:animEffect>
                                  </p:childTnLst>
                                </p:cTn>
                              </p:par>
                            </p:childTnLst>
                          </p:cTn>
                        </p:par>
                        <p:par>
                          <p:cTn id="356" fill="hold">
                            <p:stCondLst>
                              <p:cond delay="44000"/>
                            </p:stCondLst>
                            <p:childTnLst>
                              <p:par>
                                <p:cTn id="357" presetID="22" presetClass="entr" presetSubtype="8" fill="hold" grpId="0" nodeType="afterEffect">
                                  <p:stCondLst>
                                    <p:cond delay="0"/>
                                  </p:stCondLst>
                                  <p:childTnLst>
                                    <p:set>
                                      <p:cBhvr>
                                        <p:cTn id="358" dur="1" fill="hold">
                                          <p:stCondLst>
                                            <p:cond delay="0"/>
                                          </p:stCondLst>
                                        </p:cTn>
                                        <p:tgtEl>
                                          <p:spTgt spid="523"/>
                                        </p:tgtEl>
                                        <p:attrNameLst>
                                          <p:attrName>style.visibility</p:attrName>
                                        </p:attrNameLst>
                                      </p:cBhvr>
                                      <p:to>
                                        <p:strVal val="visible"/>
                                      </p:to>
                                    </p:set>
                                    <p:animEffect transition="in" filter="wipe(left)">
                                      <p:cBhvr>
                                        <p:cTn id="359" dur="500"/>
                                        <p:tgtEl>
                                          <p:spTgt spid="523"/>
                                        </p:tgtEl>
                                      </p:cBhvr>
                                    </p:animEffect>
                                  </p:childTnLst>
                                </p:cTn>
                              </p:par>
                            </p:childTnLst>
                          </p:cTn>
                        </p:par>
                        <p:par>
                          <p:cTn id="360" fill="hold">
                            <p:stCondLst>
                              <p:cond delay="44500"/>
                            </p:stCondLst>
                            <p:childTnLst>
                              <p:par>
                                <p:cTn id="361" presetID="22" presetClass="entr" presetSubtype="8" fill="hold" nodeType="afterEffect">
                                  <p:stCondLst>
                                    <p:cond delay="0"/>
                                  </p:stCondLst>
                                  <p:childTnLst>
                                    <p:set>
                                      <p:cBhvr>
                                        <p:cTn id="362" dur="1" fill="hold">
                                          <p:stCondLst>
                                            <p:cond delay="0"/>
                                          </p:stCondLst>
                                        </p:cTn>
                                        <p:tgtEl>
                                          <p:spTgt spid="524"/>
                                        </p:tgtEl>
                                        <p:attrNameLst>
                                          <p:attrName>style.visibility</p:attrName>
                                        </p:attrNameLst>
                                      </p:cBhvr>
                                      <p:to>
                                        <p:strVal val="visible"/>
                                      </p:to>
                                    </p:set>
                                    <p:animEffect transition="in" filter="wipe(left)">
                                      <p:cBhvr>
                                        <p:cTn id="363" dur="500"/>
                                        <p:tgtEl>
                                          <p:spTgt spid="524"/>
                                        </p:tgtEl>
                                      </p:cBhvr>
                                    </p:animEffect>
                                  </p:childTnLst>
                                </p:cTn>
                              </p:par>
                            </p:childTnLst>
                          </p:cTn>
                        </p:par>
                        <p:par>
                          <p:cTn id="364" fill="hold">
                            <p:stCondLst>
                              <p:cond delay="45000"/>
                            </p:stCondLst>
                            <p:childTnLst>
                              <p:par>
                                <p:cTn id="365" presetID="22" presetClass="entr" presetSubtype="8" fill="hold" grpId="0" nodeType="afterEffect">
                                  <p:stCondLst>
                                    <p:cond delay="0"/>
                                  </p:stCondLst>
                                  <p:childTnLst>
                                    <p:set>
                                      <p:cBhvr>
                                        <p:cTn id="366" dur="1" fill="hold">
                                          <p:stCondLst>
                                            <p:cond delay="0"/>
                                          </p:stCondLst>
                                        </p:cTn>
                                        <p:tgtEl>
                                          <p:spTgt spid="526"/>
                                        </p:tgtEl>
                                        <p:attrNameLst>
                                          <p:attrName>style.visibility</p:attrName>
                                        </p:attrNameLst>
                                      </p:cBhvr>
                                      <p:to>
                                        <p:strVal val="visible"/>
                                      </p:to>
                                    </p:set>
                                    <p:animEffect transition="in" filter="wipe(left)">
                                      <p:cBhvr>
                                        <p:cTn id="367" dur="500"/>
                                        <p:tgtEl>
                                          <p:spTgt spid="526"/>
                                        </p:tgtEl>
                                      </p:cBhvr>
                                    </p:animEffect>
                                  </p:childTnLst>
                                </p:cTn>
                              </p:par>
                            </p:childTnLst>
                          </p:cTn>
                        </p:par>
                        <p:par>
                          <p:cTn id="368" fill="hold">
                            <p:stCondLst>
                              <p:cond delay="45500"/>
                            </p:stCondLst>
                            <p:childTnLst>
                              <p:par>
                                <p:cTn id="369" presetID="22" presetClass="entr" presetSubtype="8" fill="hold" nodeType="afterEffect">
                                  <p:stCondLst>
                                    <p:cond delay="0"/>
                                  </p:stCondLst>
                                  <p:childTnLst>
                                    <p:set>
                                      <p:cBhvr>
                                        <p:cTn id="370" dur="1" fill="hold">
                                          <p:stCondLst>
                                            <p:cond delay="0"/>
                                          </p:stCondLst>
                                        </p:cTn>
                                        <p:tgtEl>
                                          <p:spTgt spid="527"/>
                                        </p:tgtEl>
                                        <p:attrNameLst>
                                          <p:attrName>style.visibility</p:attrName>
                                        </p:attrNameLst>
                                      </p:cBhvr>
                                      <p:to>
                                        <p:strVal val="visible"/>
                                      </p:to>
                                    </p:set>
                                    <p:animEffect transition="in" filter="wipe(left)">
                                      <p:cBhvr>
                                        <p:cTn id="371" dur="500"/>
                                        <p:tgtEl>
                                          <p:spTgt spid="527"/>
                                        </p:tgtEl>
                                      </p:cBhvr>
                                    </p:animEffect>
                                  </p:childTnLst>
                                </p:cTn>
                              </p:par>
                            </p:childTnLst>
                          </p:cTn>
                        </p:par>
                        <p:par>
                          <p:cTn id="372" fill="hold">
                            <p:stCondLst>
                              <p:cond delay="46000"/>
                            </p:stCondLst>
                            <p:childTnLst>
                              <p:par>
                                <p:cTn id="373" presetID="22" presetClass="entr" presetSubtype="8" fill="hold" grpId="0" nodeType="afterEffect">
                                  <p:stCondLst>
                                    <p:cond delay="0"/>
                                  </p:stCondLst>
                                  <p:childTnLst>
                                    <p:set>
                                      <p:cBhvr>
                                        <p:cTn id="374" dur="1" fill="hold">
                                          <p:stCondLst>
                                            <p:cond delay="0"/>
                                          </p:stCondLst>
                                        </p:cTn>
                                        <p:tgtEl>
                                          <p:spTgt spid="529"/>
                                        </p:tgtEl>
                                        <p:attrNameLst>
                                          <p:attrName>style.visibility</p:attrName>
                                        </p:attrNameLst>
                                      </p:cBhvr>
                                      <p:to>
                                        <p:strVal val="visible"/>
                                      </p:to>
                                    </p:set>
                                    <p:animEffect transition="in" filter="wipe(left)">
                                      <p:cBhvr>
                                        <p:cTn id="375" dur="500"/>
                                        <p:tgtEl>
                                          <p:spTgt spid="529"/>
                                        </p:tgtEl>
                                      </p:cBhvr>
                                    </p:animEffect>
                                  </p:childTnLst>
                                </p:cTn>
                              </p:par>
                            </p:childTnLst>
                          </p:cTn>
                        </p:par>
                        <p:par>
                          <p:cTn id="376" fill="hold">
                            <p:stCondLst>
                              <p:cond delay="46500"/>
                            </p:stCondLst>
                            <p:childTnLst>
                              <p:par>
                                <p:cTn id="377" presetID="22" presetClass="entr" presetSubtype="8" fill="hold" nodeType="afterEffect">
                                  <p:stCondLst>
                                    <p:cond delay="0"/>
                                  </p:stCondLst>
                                  <p:childTnLst>
                                    <p:set>
                                      <p:cBhvr>
                                        <p:cTn id="378" dur="1" fill="hold">
                                          <p:stCondLst>
                                            <p:cond delay="0"/>
                                          </p:stCondLst>
                                        </p:cTn>
                                        <p:tgtEl>
                                          <p:spTgt spid="530"/>
                                        </p:tgtEl>
                                        <p:attrNameLst>
                                          <p:attrName>style.visibility</p:attrName>
                                        </p:attrNameLst>
                                      </p:cBhvr>
                                      <p:to>
                                        <p:strVal val="visible"/>
                                      </p:to>
                                    </p:set>
                                    <p:animEffect transition="in" filter="wipe(left)">
                                      <p:cBhvr>
                                        <p:cTn id="379" dur="500"/>
                                        <p:tgtEl>
                                          <p:spTgt spid="530"/>
                                        </p:tgtEl>
                                      </p:cBhvr>
                                    </p:animEffect>
                                  </p:childTnLst>
                                </p:cTn>
                              </p:par>
                            </p:childTnLst>
                          </p:cTn>
                        </p:par>
                        <p:par>
                          <p:cTn id="380" fill="hold">
                            <p:stCondLst>
                              <p:cond delay="47000"/>
                            </p:stCondLst>
                            <p:childTnLst>
                              <p:par>
                                <p:cTn id="381" presetID="22" presetClass="entr" presetSubtype="8" fill="hold" grpId="0" nodeType="afterEffect">
                                  <p:stCondLst>
                                    <p:cond delay="0"/>
                                  </p:stCondLst>
                                  <p:childTnLst>
                                    <p:set>
                                      <p:cBhvr>
                                        <p:cTn id="382" dur="1" fill="hold">
                                          <p:stCondLst>
                                            <p:cond delay="0"/>
                                          </p:stCondLst>
                                        </p:cTn>
                                        <p:tgtEl>
                                          <p:spTgt spid="539"/>
                                        </p:tgtEl>
                                        <p:attrNameLst>
                                          <p:attrName>style.visibility</p:attrName>
                                        </p:attrNameLst>
                                      </p:cBhvr>
                                      <p:to>
                                        <p:strVal val="visible"/>
                                      </p:to>
                                    </p:set>
                                    <p:animEffect transition="in" filter="wipe(left)">
                                      <p:cBhvr>
                                        <p:cTn id="383" dur="500"/>
                                        <p:tgtEl>
                                          <p:spTgt spid="539"/>
                                        </p:tgtEl>
                                      </p:cBhvr>
                                    </p:animEffect>
                                  </p:childTnLst>
                                </p:cTn>
                              </p:par>
                            </p:childTnLst>
                          </p:cTn>
                        </p:par>
                        <p:par>
                          <p:cTn id="384" fill="hold">
                            <p:stCondLst>
                              <p:cond delay="47500"/>
                            </p:stCondLst>
                            <p:childTnLst>
                              <p:par>
                                <p:cTn id="385" presetID="22" presetClass="entr" presetSubtype="8" fill="hold" nodeType="afterEffect">
                                  <p:stCondLst>
                                    <p:cond delay="0"/>
                                  </p:stCondLst>
                                  <p:childTnLst>
                                    <p:set>
                                      <p:cBhvr>
                                        <p:cTn id="386" dur="1" fill="hold">
                                          <p:stCondLst>
                                            <p:cond delay="0"/>
                                          </p:stCondLst>
                                        </p:cTn>
                                        <p:tgtEl>
                                          <p:spTgt spid="541"/>
                                        </p:tgtEl>
                                        <p:attrNameLst>
                                          <p:attrName>style.visibility</p:attrName>
                                        </p:attrNameLst>
                                      </p:cBhvr>
                                      <p:to>
                                        <p:strVal val="visible"/>
                                      </p:to>
                                    </p:set>
                                    <p:animEffect transition="in" filter="wipe(left)">
                                      <p:cBhvr>
                                        <p:cTn id="387" dur="500"/>
                                        <p:tgtEl>
                                          <p:spTgt spid="541"/>
                                        </p:tgtEl>
                                      </p:cBhvr>
                                    </p:animEffect>
                                  </p:childTnLst>
                                </p:cTn>
                              </p:par>
                            </p:childTnLst>
                          </p:cTn>
                        </p:par>
                        <p:par>
                          <p:cTn id="388" fill="hold">
                            <p:stCondLst>
                              <p:cond delay="48000"/>
                            </p:stCondLst>
                            <p:childTnLst>
                              <p:par>
                                <p:cTn id="389" presetID="22" presetClass="entr" presetSubtype="8" fill="hold" grpId="0" nodeType="afterEffect">
                                  <p:stCondLst>
                                    <p:cond delay="0"/>
                                  </p:stCondLst>
                                  <p:childTnLst>
                                    <p:set>
                                      <p:cBhvr>
                                        <p:cTn id="390" dur="1" fill="hold">
                                          <p:stCondLst>
                                            <p:cond delay="0"/>
                                          </p:stCondLst>
                                        </p:cTn>
                                        <p:tgtEl>
                                          <p:spTgt spid="540"/>
                                        </p:tgtEl>
                                        <p:attrNameLst>
                                          <p:attrName>style.visibility</p:attrName>
                                        </p:attrNameLst>
                                      </p:cBhvr>
                                      <p:to>
                                        <p:strVal val="visible"/>
                                      </p:to>
                                    </p:set>
                                    <p:animEffect transition="in" filter="wipe(left)">
                                      <p:cBhvr>
                                        <p:cTn id="391" dur="500"/>
                                        <p:tgtEl>
                                          <p:spTgt spid="540"/>
                                        </p:tgtEl>
                                      </p:cBhvr>
                                    </p:animEffect>
                                  </p:childTnLst>
                                </p:cTn>
                              </p:par>
                            </p:childTnLst>
                          </p:cTn>
                        </p:par>
                        <p:par>
                          <p:cTn id="392" fill="hold">
                            <p:stCondLst>
                              <p:cond delay="48500"/>
                            </p:stCondLst>
                            <p:childTnLst>
                              <p:par>
                                <p:cTn id="393" presetID="22" presetClass="entr" presetSubtype="8" fill="hold" grpId="0" nodeType="afterEffect">
                                  <p:stCondLst>
                                    <p:cond delay="0"/>
                                  </p:stCondLst>
                                  <p:childTnLst>
                                    <p:set>
                                      <p:cBhvr>
                                        <p:cTn id="394" dur="1" fill="hold">
                                          <p:stCondLst>
                                            <p:cond delay="0"/>
                                          </p:stCondLst>
                                        </p:cTn>
                                        <p:tgtEl>
                                          <p:spTgt spid="542"/>
                                        </p:tgtEl>
                                        <p:attrNameLst>
                                          <p:attrName>style.visibility</p:attrName>
                                        </p:attrNameLst>
                                      </p:cBhvr>
                                      <p:to>
                                        <p:strVal val="visible"/>
                                      </p:to>
                                    </p:set>
                                    <p:animEffect transition="in" filter="wipe(left)">
                                      <p:cBhvr>
                                        <p:cTn id="395" dur="500"/>
                                        <p:tgtEl>
                                          <p:spTgt spid="542"/>
                                        </p:tgtEl>
                                      </p:cBhvr>
                                    </p:animEffect>
                                  </p:childTnLst>
                                </p:cTn>
                              </p:par>
                            </p:childTnLst>
                          </p:cTn>
                        </p:par>
                        <p:par>
                          <p:cTn id="396" fill="hold">
                            <p:stCondLst>
                              <p:cond delay="49000"/>
                            </p:stCondLst>
                            <p:childTnLst>
                              <p:par>
                                <p:cTn id="397" presetID="22" presetClass="entr" presetSubtype="8" fill="hold" nodeType="afterEffect">
                                  <p:stCondLst>
                                    <p:cond delay="0"/>
                                  </p:stCondLst>
                                  <p:childTnLst>
                                    <p:set>
                                      <p:cBhvr>
                                        <p:cTn id="398" dur="1" fill="hold">
                                          <p:stCondLst>
                                            <p:cond delay="0"/>
                                          </p:stCondLst>
                                        </p:cTn>
                                        <p:tgtEl>
                                          <p:spTgt spid="543"/>
                                        </p:tgtEl>
                                        <p:attrNameLst>
                                          <p:attrName>style.visibility</p:attrName>
                                        </p:attrNameLst>
                                      </p:cBhvr>
                                      <p:to>
                                        <p:strVal val="visible"/>
                                      </p:to>
                                    </p:set>
                                    <p:animEffect transition="in" filter="wipe(left)">
                                      <p:cBhvr>
                                        <p:cTn id="399" dur="500"/>
                                        <p:tgtEl>
                                          <p:spTgt spid="543"/>
                                        </p:tgtEl>
                                      </p:cBhvr>
                                    </p:animEffect>
                                  </p:childTnLst>
                                </p:cTn>
                              </p:par>
                            </p:childTnLst>
                          </p:cTn>
                        </p:par>
                        <p:par>
                          <p:cTn id="400" fill="hold">
                            <p:stCondLst>
                              <p:cond delay="49500"/>
                            </p:stCondLst>
                            <p:childTnLst>
                              <p:par>
                                <p:cTn id="401" presetID="22" presetClass="entr" presetSubtype="8" fill="hold" grpId="0" nodeType="afterEffect">
                                  <p:stCondLst>
                                    <p:cond delay="0"/>
                                  </p:stCondLst>
                                  <p:childTnLst>
                                    <p:set>
                                      <p:cBhvr>
                                        <p:cTn id="402" dur="1" fill="hold">
                                          <p:stCondLst>
                                            <p:cond delay="0"/>
                                          </p:stCondLst>
                                        </p:cTn>
                                        <p:tgtEl>
                                          <p:spTgt spid="544"/>
                                        </p:tgtEl>
                                        <p:attrNameLst>
                                          <p:attrName>style.visibility</p:attrName>
                                        </p:attrNameLst>
                                      </p:cBhvr>
                                      <p:to>
                                        <p:strVal val="visible"/>
                                      </p:to>
                                    </p:set>
                                    <p:animEffect transition="in" filter="wipe(left)">
                                      <p:cBhvr>
                                        <p:cTn id="403" dur="500"/>
                                        <p:tgtEl>
                                          <p:spTgt spid="544"/>
                                        </p:tgtEl>
                                      </p:cBhvr>
                                    </p:animEffect>
                                  </p:childTnLst>
                                </p:cTn>
                              </p:par>
                            </p:childTnLst>
                          </p:cTn>
                        </p:par>
                        <p:par>
                          <p:cTn id="404" fill="hold">
                            <p:stCondLst>
                              <p:cond delay="50000"/>
                            </p:stCondLst>
                            <p:childTnLst>
                              <p:par>
                                <p:cTn id="405" presetID="22" presetClass="entr" presetSubtype="8" fill="hold" nodeType="afterEffect">
                                  <p:stCondLst>
                                    <p:cond delay="0"/>
                                  </p:stCondLst>
                                  <p:childTnLst>
                                    <p:set>
                                      <p:cBhvr>
                                        <p:cTn id="406" dur="1" fill="hold">
                                          <p:stCondLst>
                                            <p:cond delay="0"/>
                                          </p:stCondLst>
                                        </p:cTn>
                                        <p:tgtEl>
                                          <p:spTgt spid="545"/>
                                        </p:tgtEl>
                                        <p:attrNameLst>
                                          <p:attrName>style.visibility</p:attrName>
                                        </p:attrNameLst>
                                      </p:cBhvr>
                                      <p:to>
                                        <p:strVal val="visible"/>
                                      </p:to>
                                    </p:set>
                                    <p:animEffect transition="in" filter="wipe(left)">
                                      <p:cBhvr>
                                        <p:cTn id="407" dur="500"/>
                                        <p:tgtEl>
                                          <p:spTgt spid="545"/>
                                        </p:tgtEl>
                                      </p:cBhvr>
                                    </p:animEffect>
                                  </p:childTnLst>
                                </p:cTn>
                              </p:par>
                            </p:childTnLst>
                          </p:cTn>
                        </p:par>
                        <p:par>
                          <p:cTn id="408" fill="hold">
                            <p:stCondLst>
                              <p:cond delay="50500"/>
                            </p:stCondLst>
                            <p:childTnLst>
                              <p:par>
                                <p:cTn id="409" presetID="22" presetClass="entr" presetSubtype="8" fill="hold" grpId="0" nodeType="afterEffect">
                                  <p:stCondLst>
                                    <p:cond delay="0"/>
                                  </p:stCondLst>
                                  <p:childTnLst>
                                    <p:set>
                                      <p:cBhvr>
                                        <p:cTn id="410" dur="1" fill="hold">
                                          <p:stCondLst>
                                            <p:cond delay="0"/>
                                          </p:stCondLst>
                                        </p:cTn>
                                        <p:tgtEl>
                                          <p:spTgt spid="546"/>
                                        </p:tgtEl>
                                        <p:attrNameLst>
                                          <p:attrName>style.visibility</p:attrName>
                                        </p:attrNameLst>
                                      </p:cBhvr>
                                      <p:to>
                                        <p:strVal val="visible"/>
                                      </p:to>
                                    </p:set>
                                    <p:animEffect transition="in" filter="wipe(left)">
                                      <p:cBhvr>
                                        <p:cTn id="411" dur="500"/>
                                        <p:tgtEl>
                                          <p:spTgt spid="546"/>
                                        </p:tgtEl>
                                      </p:cBhvr>
                                    </p:animEffect>
                                  </p:childTnLst>
                                </p:cTn>
                              </p:par>
                            </p:childTnLst>
                          </p:cTn>
                        </p:par>
                        <p:par>
                          <p:cTn id="412" fill="hold">
                            <p:stCondLst>
                              <p:cond delay="51000"/>
                            </p:stCondLst>
                            <p:childTnLst>
                              <p:par>
                                <p:cTn id="413" presetID="22" presetClass="entr" presetSubtype="8" fill="hold" nodeType="afterEffect">
                                  <p:stCondLst>
                                    <p:cond delay="0"/>
                                  </p:stCondLst>
                                  <p:childTnLst>
                                    <p:set>
                                      <p:cBhvr>
                                        <p:cTn id="414" dur="1" fill="hold">
                                          <p:stCondLst>
                                            <p:cond delay="0"/>
                                          </p:stCondLst>
                                        </p:cTn>
                                        <p:tgtEl>
                                          <p:spTgt spid="547"/>
                                        </p:tgtEl>
                                        <p:attrNameLst>
                                          <p:attrName>style.visibility</p:attrName>
                                        </p:attrNameLst>
                                      </p:cBhvr>
                                      <p:to>
                                        <p:strVal val="visible"/>
                                      </p:to>
                                    </p:set>
                                    <p:animEffect transition="in" filter="wipe(left)">
                                      <p:cBhvr>
                                        <p:cTn id="415" dur="500"/>
                                        <p:tgtEl>
                                          <p:spTgt spid="547"/>
                                        </p:tgtEl>
                                      </p:cBhvr>
                                    </p:animEffect>
                                  </p:childTnLst>
                                </p:cTn>
                              </p:par>
                            </p:childTnLst>
                          </p:cTn>
                        </p:par>
                        <p:par>
                          <p:cTn id="416" fill="hold">
                            <p:stCondLst>
                              <p:cond delay="51500"/>
                            </p:stCondLst>
                            <p:childTnLst>
                              <p:par>
                                <p:cTn id="417" presetID="22" presetClass="entr" presetSubtype="8" fill="hold" grpId="0" nodeType="afterEffect">
                                  <p:stCondLst>
                                    <p:cond delay="0"/>
                                  </p:stCondLst>
                                  <p:childTnLst>
                                    <p:set>
                                      <p:cBhvr>
                                        <p:cTn id="418" dur="1" fill="hold">
                                          <p:stCondLst>
                                            <p:cond delay="0"/>
                                          </p:stCondLst>
                                        </p:cTn>
                                        <p:tgtEl>
                                          <p:spTgt spid="548"/>
                                        </p:tgtEl>
                                        <p:attrNameLst>
                                          <p:attrName>style.visibility</p:attrName>
                                        </p:attrNameLst>
                                      </p:cBhvr>
                                      <p:to>
                                        <p:strVal val="visible"/>
                                      </p:to>
                                    </p:set>
                                    <p:animEffect transition="in" filter="wipe(left)">
                                      <p:cBhvr>
                                        <p:cTn id="419" dur="500"/>
                                        <p:tgtEl>
                                          <p:spTgt spid="548"/>
                                        </p:tgtEl>
                                      </p:cBhvr>
                                    </p:animEffect>
                                  </p:childTnLst>
                                </p:cTn>
                              </p:par>
                            </p:childTnLst>
                          </p:cTn>
                        </p:par>
                        <p:par>
                          <p:cTn id="420" fill="hold">
                            <p:stCondLst>
                              <p:cond delay="52000"/>
                            </p:stCondLst>
                            <p:childTnLst>
                              <p:par>
                                <p:cTn id="421" presetID="22" presetClass="entr" presetSubtype="8" fill="hold" nodeType="afterEffect">
                                  <p:stCondLst>
                                    <p:cond delay="0"/>
                                  </p:stCondLst>
                                  <p:childTnLst>
                                    <p:set>
                                      <p:cBhvr>
                                        <p:cTn id="422" dur="1" fill="hold">
                                          <p:stCondLst>
                                            <p:cond delay="0"/>
                                          </p:stCondLst>
                                        </p:cTn>
                                        <p:tgtEl>
                                          <p:spTgt spid="549"/>
                                        </p:tgtEl>
                                        <p:attrNameLst>
                                          <p:attrName>style.visibility</p:attrName>
                                        </p:attrNameLst>
                                      </p:cBhvr>
                                      <p:to>
                                        <p:strVal val="visible"/>
                                      </p:to>
                                    </p:set>
                                    <p:animEffect transition="in" filter="wipe(left)">
                                      <p:cBhvr>
                                        <p:cTn id="423" dur="500"/>
                                        <p:tgtEl>
                                          <p:spTgt spid="549"/>
                                        </p:tgtEl>
                                      </p:cBhvr>
                                    </p:animEffect>
                                  </p:childTnLst>
                                </p:cTn>
                              </p:par>
                            </p:childTnLst>
                          </p:cTn>
                        </p:par>
                        <p:par>
                          <p:cTn id="424" fill="hold">
                            <p:stCondLst>
                              <p:cond delay="52500"/>
                            </p:stCondLst>
                            <p:childTnLst>
                              <p:par>
                                <p:cTn id="425" presetID="22" presetClass="entr" presetSubtype="8" fill="hold" grpId="0" nodeType="afterEffect">
                                  <p:stCondLst>
                                    <p:cond delay="0"/>
                                  </p:stCondLst>
                                  <p:childTnLst>
                                    <p:set>
                                      <p:cBhvr>
                                        <p:cTn id="426" dur="1" fill="hold">
                                          <p:stCondLst>
                                            <p:cond delay="0"/>
                                          </p:stCondLst>
                                        </p:cTn>
                                        <p:tgtEl>
                                          <p:spTgt spid="550"/>
                                        </p:tgtEl>
                                        <p:attrNameLst>
                                          <p:attrName>style.visibility</p:attrName>
                                        </p:attrNameLst>
                                      </p:cBhvr>
                                      <p:to>
                                        <p:strVal val="visible"/>
                                      </p:to>
                                    </p:set>
                                    <p:animEffect transition="in" filter="wipe(left)">
                                      <p:cBhvr>
                                        <p:cTn id="427" dur="500"/>
                                        <p:tgtEl>
                                          <p:spTgt spid="550"/>
                                        </p:tgtEl>
                                      </p:cBhvr>
                                    </p:animEffect>
                                  </p:childTnLst>
                                </p:cTn>
                              </p:par>
                            </p:childTnLst>
                          </p:cTn>
                        </p:par>
                        <p:par>
                          <p:cTn id="428" fill="hold">
                            <p:stCondLst>
                              <p:cond delay="53000"/>
                            </p:stCondLst>
                            <p:childTnLst>
                              <p:par>
                                <p:cTn id="429" presetID="22" presetClass="entr" presetSubtype="8" fill="hold" nodeType="afterEffect">
                                  <p:stCondLst>
                                    <p:cond delay="0"/>
                                  </p:stCondLst>
                                  <p:childTnLst>
                                    <p:set>
                                      <p:cBhvr>
                                        <p:cTn id="430" dur="1" fill="hold">
                                          <p:stCondLst>
                                            <p:cond delay="0"/>
                                          </p:stCondLst>
                                        </p:cTn>
                                        <p:tgtEl>
                                          <p:spTgt spid="551"/>
                                        </p:tgtEl>
                                        <p:attrNameLst>
                                          <p:attrName>style.visibility</p:attrName>
                                        </p:attrNameLst>
                                      </p:cBhvr>
                                      <p:to>
                                        <p:strVal val="visible"/>
                                      </p:to>
                                    </p:set>
                                    <p:animEffect transition="in" filter="wipe(left)">
                                      <p:cBhvr>
                                        <p:cTn id="431" dur="500"/>
                                        <p:tgtEl>
                                          <p:spTgt spid="551"/>
                                        </p:tgtEl>
                                      </p:cBhvr>
                                    </p:animEffect>
                                  </p:childTnLst>
                                </p:cTn>
                              </p:par>
                            </p:childTnLst>
                          </p:cTn>
                        </p:par>
                        <p:par>
                          <p:cTn id="432" fill="hold">
                            <p:stCondLst>
                              <p:cond delay="53500"/>
                            </p:stCondLst>
                            <p:childTnLst>
                              <p:par>
                                <p:cTn id="433" presetID="22" presetClass="entr" presetSubtype="8" fill="hold" grpId="0" nodeType="afterEffect">
                                  <p:stCondLst>
                                    <p:cond delay="0"/>
                                  </p:stCondLst>
                                  <p:childTnLst>
                                    <p:set>
                                      <p:cBhvr>
                                        <p:cTn id="434" dur="1" fill="hold">
                                          <p:stCondLst>
                                            <p:cond delay="0"/>
                                          </p:stCondLst>
                                        </p:cTn>
                                        <p:tgtEl>
                                          <p:spTgt spid="552"/>
                                        </p:tgtEl>
                                        <p:attrNameLst>
                                          <p:attrName>style.visibility</p:attrName>
                                        </p:attrNameLst>
                                      </p:cBhvr>
                                      <p:to>
                                        <p:strVal val="visible"/>
                                      </p:to>
                                    </p:set>
                                    <p:animEffect transition="in" filter="wipe(left)">
                                      <p:cBhvr>
                                        <p:cTn id="435" dur="500"/>
                                        <p:tgtEl>
                                          <p:spTgt spid="552"/>
                                        </p:tgtEl>
                                      </p:cBhvr>
                                    </p:animEffect>
                                  </p:childTnLst>
                                </p:cTn>
                              </p:par>
                            </p:childTnLst>
                          </p:cTn>
                        </p:par>
                        <p:par>
                          <p:cTn id="436" fill="hold">
                            <p:stCondLst>
                              <p:cond delay="54000"/>
                            </p:stCondLst>
                            <p:childTnLst>
                              <p:par>
                                <p:cTn id="437" presetID="22" presetClass="entr" presetSubtype="8" fill="hold" nodeType="afterEffect">
                                  <p:stCondLst>
                                    <p:cond delay="0"/>
                                  </p:stCondLst>
                                  <p:childTnLst>
                                    <p:set>
                                      <p:cBhvr>
                                        <p:cTn id="438" dur="1" fill="hold">
                                          <p:stCondLst>
                                            <p:cond delay="0"/>
                                          </p:stCondLst>
                                        </p:cTn>
                                        <p:tgtEl>
                                          <p:spTgt spid="553"/>
                                        </p:tgtEl>
                                        <p:attrNameLst>
                                          <p:attrName>style.visibility</p:attrName>
                                        </p:attrNameLst>
                                      </p:cBhvr>
                                      <p:to>
                                        <p:strVal val="visible"/>
                                      </p:to>
                                    </p:set>
                                    <p:animEffect transition="in" filter="wipe(left)">
                                      <p:cBhvr>
                                        <p:cTn id="439" dur="500"/>
                                        <p:tgtEl>
                                          <p:spTgt spid="553"/>
                                        </p:tgtEl>
                                      </p:cBhvr>
                                    </p:animEffect>
                                  </p:childTnLst>
                                </p:cTn>
                              </p:par>
                            </p:childTnLst>
                          </p:cTn>
                        </p:par>
                        <p:par>
                          <p:cTn id="440" fill="hold">
                            <p:stCondLst>
                              <p:cond delay="54500"/>
                            </p:stCondLst>
                            <p:childTnLst>
                              <p:par>
                                <p:cTn id="441" presetID="22" presetClass="entr" presetSubtype="8" fill="hold" grpId="0" nodeType="afterEffect">
                                  <p:stCondLst>
                                    <p:cond delay="0"/>
                                  </p:stCondLst>
                                  <p:childTnLst>
                                    <p:set>
                                      <p:cBhvr>
                                        <p:cTn id="442" dur="1" fill="hold">
                                          <p:stCondLst>
                                            <p:cond delay="0"/>
                                          </p:stCondLst>
                                        </p:cTn>
                                        <p:tgtEl>
                                          <p:spTgt spid="554"/>
                                        </p:tgtEl>
                                        <p:attrNameLst>
                                          <p:attrName>style.visibility</p:attrName>
                                        </p:attrNameLst>
                                      </p:cBhvr>
                                      <p:to>
                                        <p:strVal val="visible"/>
                                      </p:to>
                                    </p:set>
                                    <p:animEffect transition="in" filter="wipe(left)">
                                      <p:cBhvr>
                                        <p:cTn id="443" dur="500"/>
                                        <p:tgtEl>
                                          <p:spTgt spid="554"/>
                                        </p:tgtEl>
                                      </p:cBhvr>
                                    </p:animEffect>
                                  </p:childTnLst>
                                </p:cTn>
                              </p:par>
                            </p:childTnLst>
                          </p:cTn>
                        </p:par>
                        <p:par>
                          <p:cTn id="444" fill="hold">
                            <p:stCondLst>
                              <p:cond delay="55000"/>
                            </p:stCondLst>
                            <p:childTnLst>
                              <p:par>
                                <p:cTn id="445" presetID="22" presetClass="entr" presetSubtype="8" fill="hold" nodeType="afterEffect">
                                  <p:stCondLst>
                                    <p:cond delay="0"/>
                                  </p:stCondLst>
                                  <p:childTnLst>
                                    <p:set>
                                      <p:cBhvr>
                                        <p:cTn id="446" dur="1" fill="hold">
                                          <p:stCondLst>
                                            <p:cond delay="0"/>
                                          </p:stCondLst>
                                        </p:cTn>
                                        <p:tgtEl>
                                          <p:spTgt spid="555"/>
                                        </p:tgtEl>
                                        <p:attrNameLst>
                                          <p:attrName>style.visibility</p:attrName>
                                        </p:attrNameLst>
                                      </p:cBhvr>
                                      <p:to>
                                        <p:strVal val="visible"/>
                                      </p:to>
                                    </p:set>
                                    <p:animEffect transition="in" filter="wipe(left)">
                                      <p:cBhvr>
                                        <p:cTn id="447" dur="500"/>
                                        <p:tgtEl>
                                          <p:spTgt spid="555"/>
                                        </p:tgtEl>
                                      </p:cBhvr>
                                    </p:animEffect>
                                  </p:childTnLst>
                                </p:cTn>
                              </p:par>
                            </p:childTnLst>
                          </p:cTn>
                        </p:par>
                        <p:par>
                          <p:cTn id="448" fill="hold">
                            <p:stCondLst>
                              <p:cond delay="55500"/>
                            </p:stCondLst>
                            <p:childTnLst>
                              <p:par>
                                <p:cTn id="449" presetID="22" presetClass="entr" presetSubtype="8" fill="hold" grpId="0" nodeType="afterEffect">
                                  <p:stCondLst>
                                    <p:cond delay="0"/>
                                  </p:stCondLst>
                                  <p:childTnLst>
                                    <p:set>
                                      <p:cBhvr>
                                        <p:cTn id="450" dur="1" fill="hold">
                                          <p:stCondLst>
                                            <p:cond delay="0"/>
                                          </p:stCondLst>
                                        </p:cTn>
                                        <p:tgtEl>
                                          <p:spTgt spid="556"/>
                                        </p:tgtEl>
                                        <p:attrNameLst>
                                          <p:attrName>style.visibility</p:attrName>
                                        </p:attrNameLst>
                                      </p:cBhvr>
                                      <p:to>
                                        <p:strVal val="visible"/>
                                      </p:to>
                                    </p:set>
                                    <p:animEffect transition="in" filter="wipe(left)">
                                      <p:cBhvr>
                                        <p:cTn id="451" dur="500"/>
                                        <p:tgtEl>
                                          <p:spTgt spid="556"/>
                                        </p:tgtEl>
                                      </p:cBhvr>
                                    </p:animEffect>
                                  </p:childTnLst>
                                </p:cTn>
                              </p:par>
                            </p:childTnLst>
                          </p:cTn>
                        </p:par>
                        <p:par>
                          <p:cTn id="452" fill="hold">
                            <p:stCondLst>
                              <p:cond delay="56000"/>
                            </p:stCondLst>
                            <p:childTnLst>
                              <p:par>
                                <p:cTn id="453" presetID="22" presetClass="entr" presetSubtype="8" fill="hold" nodeType="afterEffect">
                                  <p:stCondLst>
                                    <p:cond delay="0"/>
                                  </p:stCondLst>
                                  <p:childTnLst>
                                    <p:set>
                                      <p:cBhvr>
                                        <p:cTn id="454" dur="1" fill="hold">
                                          <p:stCondLst>
                                            <p:cond delay="0"/>
                                          </p:stCondLst>
                                        </p:cTn>
                                        <p:tgtEl>
                                          <p:spTgt spid="557"/>
                                        </p:tgtEl>
                                        <p:attrNameLst>
                                          <p:attrName>style.visibility</p:attrName>
                                        </p:attrNameLst>
                                      </p:cBhvr>
                                      <p:to>
                                        <p:strVal val="visible"/>
                                      </p:to>
                                    </p:set>
                                    <p:animEffect transition="in" filter="wipe(left)">
                                      <p:cBhvr>
                                        <p:cTn id="455" dur="500"/>
                                        <p:tgtEl>
                                          <p:spTgt spid="557"/>
                                        </p:tgtEl>
                                      </p:cBhvr>
                                    </p:animEffect>
                                  </p:childTnLst>
                                </p:cTn>
                              </p:par>
                            </p:childTnLst>
                          </p:cTn>
                        </p:par>
                        <p:par>
                          <p:cTn id="456" fill="hold">
                            <p:stCondLst>
                              <p:cond delay="56500"/>
                            </p:stCondLst>
                            <p:childTnLst>
                              <p:par>
                                <p:cTn id="457" presetID="22" presetClass="entr" presetSubtype="8" fill="hold" nodeType="afterEffect">
                                  <p:stCondLst>
                                    <p:cond delay="0"/>
                                  </p:stCondLst>
                                  <p:childTnLst>
                                    <p:set>
                                      <p:cBhvr>
                                        <p:cTn id="458" dur="1" fill="hold">
                                          <p:stCondLst>
                                            <p:cond delay="0"/>
                                          </p:stCondLst>
                                        </p:cTn>
                                        <p:tgtEl>
                                          <p:spTgt spid="562"/>
                                        </p:tgtEl>
                                        <p:attrNameLst>
                                          <p:attrName>style.visibility</p:attrName>
                                        </p:attrNameLst>
                                      </p:cBhvr>
                                      <p:to>
                                        <p:strVal val="visible"/>
                                      </p:to>
                                    </p:set>
                                    <p:animEffect transition="in" filter="wipe(left)">
                                      <p:cBhvr>
                                        <p:cTn id="459" dur="500"/>
                                        <p:tgtEl>
                                          <p:spTgt spid="562"/>
                                        </p:tgtEl>
                                      </p:cBhvr>
                                    </p:animEffect>
                                  </p:childTnLst>
                                </p:cTn>
                              </p:par>
                            </p:childTnLst>
                          </p:cTn>
                        </p:par>
                        <p:par>
                          <p:cTn id="460" fill="hold">
                            <p:stCondLst>
                              <p:cond delay="57000"/>
                            </p:stCondLst>
                            <p:childTnLst>
                              <p:par>
                                <p:cTn id="461" presetID="22" presetClass="entr" presetSubtype="8" fill="hold" grpId="0" nodeType="afterEffect">
                                  <p:stCondLst>
                                    <p:cond delay="0"/>
                                  </p:stCondLst>
                                  <p:childTnLst>
                                    <p:set>
                                      <p:cBhvr>
                                        <p:cTn id="462" dur="1" fill="hold">
                                          <p:stCondLst>
                                            <p:cond delay="0"/>
                                          </p:stCondLst>
                                        </p:cTn>
                                        <p:tgtEl>
                                          <p:spTgt spid="561"/>
                                        </p:tgtEl>
                                        <p:attrNameLst>
                                          <p:attrName>style.visibility</p:attrName>
                                        </p:attrNameLst>
                                      </p:cBhvr>
                                      <p:to>
                                        <p:strVal val="visible"/>
                                      </p:to>
                                    </p:set>
                                    <p:animEffect transition="in" filter="wipe(left)">
                                      <p:cBhvr>
                                        <p:cTn id="463" dur="500"/>
                                        <p:tgtEl>
                                          <p:spTgt spid="561"/>
                                        </p:tgtEl>
                                      </p:cBhvr>
                                    </p:animEffect>
                                  </p:childTnLst>
                                </p:cTn>
                              </p:par>
                            </p:childTnLst>
                          </p:cTn>
                        </p:par>
                        <p:par>
                          <p:cTn id="464" fill="hold">
                            <p:stCondLst>
                              <p:cond delay="57500"/>
                            </p:stCondLst>
                            <p:childTnLst>
                              <p:par>
                                <p:cTn id="465" presetID="22" presetClass="entr" presetSubtype="8" fill="hold" grpId="0" nodeType="afterEffect">
                                  <p:stCondLst>
                                    <p:cond delay="0"/>
                                  </p:stCondLst>
                                  <p:childTnLst>
                                    <p:set>
                                      <p:cBhvr>
                                        <p:cTn id="466" dur="1" fill="hold">
                                          <p:stCondLst>
                                            <p:cond delay="0"/>
                                          </p:stCondLst>
                                        </p:cTn>
                                        <p:tgtEl>
                                          <p:spTgt spid="566"/>
                                        </p:tgtEl>
                                        <p:attrNameLst>
                                          <p:attrName>style.visibility</p:attrName>
                                        </p:attrNameLst>
                                      </p:cBhvr>
                                      <p:to>
                                        <p:strVal val="visible"/>
                                      </p:to>
                                    </p:set>
                                    <p:animEffect transition="in" filter="wipe(left)">
                                      <p:cBhvr>
                                        <p:cTn id="467" dur="500"/>
                                        <p:tgtEl>
                                          <p:spTgt spid="566"/>
                                        </p:tgtEl>
                                      </p:cBhvr>
                                    </p:animEffect>
                                  </p:childTnLst>
                                </p:cTn>
                              </p:par>
                            </p:childTnLst>
                          </p:cTn>
                        </p:par>
                        <p:par>
                          <p:cTn id="468" fill="hold">
                            <p:stCondLst>
                              <p:cond delay="58000"/>
                            </p:stCondLst>
                            <p:childTnLst>
                              <p:par>
                                <p:cTn id="469" presetID="22" presetClass="entr" presetSubtype="8" fill="hold" nodeType="afterEffect">
                                  <p:stCondLst>
                                    <p:cond delay="0"/>
                                  </p:stCondLst>
                                  <p:childTnLst>
                                    <p:set>
                                      <p:cBhvr>
                                        <p:cTn id="470" dur="1" fill="hold">
                                          <p:stCondLst>
                                            <p:cond delay="0"/>
                                          </p:stCondLst>
                                        </p:cTn>
                                        <p:tgtEl>
                                          <p:spTgt spid="569"/>
                                        </p:tgtEl>
                                        <p:attrNameLst>
                                          <p:attrName>style.visibility</p:attrName>
                                        </p:attrNameLst>
                                      </p:cBhvr>
                                      <p:to>
                                        <p:strVal val="visible"/>
                                      </p:to>
                                    </p:set>
                                    <p:animEffect transition="in" filter="wipe(left)">
                                      <p:cBhvr>
                                        <p:cTn id="471" dur="500"/>
                                        <p:tgtEl>
                                          <p:spTgt spid="569"/>
                                        </p:tgtEl>
                                      </p:cBhvr>
                                    </p:animEffect>
                                  </p:childTnLst>
                                </p:cTn>
                              </p:par>
                            </p:childTnLst>
                          </p:cTn>
                        </p:par>
                        <p:par>
                          <p:cTn id="472" fill="hold">
                            <p:stCondLst>
                              <p:cond delay="58500"/>
                            </p:stCondLst>
                            <p:childTnLst>
                              <p:par>
                                <p:cTn id="473" presetID="22" presetClass="entr" presetSubtype="8" fill="hold" grpId="0" nodeType="afterEffect">
                                  <p:stCondLst>
                                    <p:cond delay="0"/>
                                  </p:stCondLst>
                                  <p:childTnLst>
                                    <p:set>
                                      <p:cBhvr>
                                        <p:cTn id="474" dur="1" fill="hold">
                                          <p:stCondLst>
                                            <p:cond delay="0"/>
                                          </p:stCondLst>
                                        </p:cTn>
                                        <p:tgtEl>
                                          <p:spTgt spid="568"/>
                                        </p:tgtEl>
                                        <p:attrNameLst>
                                          <p:attrName>style.visibility</p:attrName>
                                        </p:attrNameLst>
                                      </p:cBhvr>
                                      <p:to>
                                        <p:strVal val="visible"/>
                                      </p:to>
                                    </p:set>
                                    <p:animEffect transition="in" filter="wipe(left)">
                                      <p:cBhvr>
                                        <p:cTn id="475" dur="500"/>
                                        <p:tgtEl>
                                          <p:spTgt spid="568"/>
                                        </p:tgtEl>
                                      </p:cBhvr>
                                    </p:animEffect>
                                  </p:childTnLst>
                                </p:cTn>
                              </p:par>
                            </p:childTnLst>
                          </p:cTn>
                        </p:par>
                        <p:par>
                          <p:cTn id="476" fill="hold">
                            <p:stCondLst>
                              <p:cond delay="59000"/>
                            </p:stCondLst>
                            <p:childTnLst>
                              <p:par>
                                <p:cTn id="477" presetID="22" presetClass="entr" presetSubtype="8" fill="hold" nodeType="afterEffect">
                                  <p:stCondLst>
                                    <p:cond delay="0"/>
                                  </p:stCondLst>
                                  <p:childTnLst>
                                    <p:set>
                                      <p:cBhvr>
                                        <p:cTn id="478" dur="1" fill="hold">
                                          <p:stCondLst>
                                            <p:cond delay="0"/>
                                          </p:stCondLst>
                                        </p:cTn>
                                        <p:tgtEl>
                                          <p:spTgt spid="571"/>
                                        </p:tgtEl>
                                        <p:attrNameLst>
                                          <p:attrName>style.visibility</p:attrName>
                                        </p:attrNameLst>
                                      </p:cBhvr>
                                      <p:to>
                                        <p:strVal val="visible"/>
                                      </p:to>
                                    </p:set>
                                    <p:animEffect transition="in" filter="wipe(left)">
                                      <p:cBhvr>
                                        <p:cTn id="479" dur="500"/>
                                        <p:tgtEl>
                                          <p:spTgt spid="571"/>
                                        </p:tgtEl>
                                      </p:cBhvr>
                                    </p:animEffect>
                                  </p:childTnLst>
                                </p:cTn>
                              </p:par>
                            </p:childTnLst>
                          </p:cTn>
                        </p:par>
                        <p:par>
                          <p:cTn id="480" fill="hold">
                            <p:stCondLst>
                              <p:cond delay="59500"/>
                            </p:stCondLst>
                            <p:childTnLst>
                              <p:par>
                                <p:cTn id="481" presetID="22" presetClass="entr" presetSubtype="8" fill="hold" grpId="0" nodeType="afterEffect">
                                  <p:stCondLst>
                                    <p:cond delay="0"/>
                                  </p:stCondLst>
                                  <p:childTnLst>
                                    <p:set>
                                      <p:cBhvr>
                                        <p:cTn id="482" dur="1" fill="hold">
                                          <p:stCondLst>
                                            <p:cond delay="0"/>
                                          </p:stCondLst>
                                        </p:cTn>
                                        <p:tgtEl>
                                          <p:spTgt spid="570"/>
                                        </p:tgtEl>
                                        <p:attrNameLst>
                                          <p:attrName>style.visibility</p:attrName>
                                        </p:attrNameLst>
                                      </p:cBhvr>
                                      <p:to>
                                        <p:strVal val="visible"/>
                                      </p:to>
                                    </p:set>
                                    <p:animEffect transition="in" filter="wipe(left)">
                                      <p:cBhvr>
                                        <p:cTn id="483" dur="500"/>
                                        <p:tgtEl>
                                          <p:spTgt spid="570"/>
                                        </p:tgtEl>
                                      </p:cBhvr>
                                    </p:animEffect>
                                  </p:childTnLst>
                                </p:cTn>
                              </p:par>
                            </p:childTnLst>
                          </p:cTn>
                        </p:par>
                        <p:par>
                          <p:cTn id="484" fill="hold">
                            <p:stCondLst>
                              <p:cond delay="60000"/>
                            </p:stCondLst>
                            <p:childTnLst>
                              <p:par>
                                <p:cTn id="485" presetID="22" presetClass="entr" presetSubtype="8" fill="hold" nodeType="afterEffect">
                                  <p:stCondLst>
                                    <p:cond delay="0"/>
                                  </p:stCondLst>
                                  <p:childTnLst>
                                    <p:set>
                                      <p:cBhvr>
                                        <p:cTn id="486" dur="1" fill="hold">
                                          <p:stCondLst>
                                            <p:cond delay="0"/>
                                          </p:stCondLst>
                                        </p:cTn>
                                        <p:tgtEl>
                                          <p:spTgt spid="572"/>
                                        </p:tgtEl>
                                        <p:attrNameLst>
                                          <p:attrName>style.visibility</p:attrName>
                                        </p:attrNameLst>
                                      </p:cBhvr>
                                      <p:to>
                                        <p:strVal val="visible"/>
                                      </p:to>
                                    </p:set>
                                    <p:animEffect transition="in" filter="wipe(left)">
                                      <p:cBhvr>
                                        <p:cTn id="487" dur="500"/>
                                        <p:tgtEl>
                                          <p:spTgt spid="572"/>
                                        </p:tgtEl>
                                      </p:cBhvr>
                                    </p:animEffect>
                                  </p:childTnLst>
                                </p:cTn>
                              </p:par>
                            </p:childTnLst>
                          </p:cTn>
                        </p:par>
                        <p:par>
                          <p:cTn id="488" fill="hold">
                            <p:stCondLst>
                              <p:cond delay="60500"/>
                            </p:stCondLst>
                            <p:childTnLst>
                              <p:par>
                                <p:cTn id="489" presetID="22" presetClass="entr" presetSubtype="8" fill="hold" grpId="0" nodeType="afterEffect">
                                  <p:stCondLst>
                                    <p:cond delay="0"/>
                                  </p:stCondLst>
                                  <p:childTnLst>
                                    <p:set>
                                      <p:cBhvr>
                                        <p:cTn id="490" dur="1" fill="hold">
                                          <p:stCondLst>
                                            <p:cond delay="0"/>
                                          </p:stCondLst>
                                        </p:cTn>
                                        <p:tgtEl>
                                          <p:spTgt spid="573"/>
                                        </p:tgtEl>
                                        <p:attrNameLst>
                                          <p:attrName>style.visibility</p:attrName>
                                        </p:attrNameLst>
                                      </p:cBhvr>
                                      <p:to>
                                        <p:strVal val="visible"/>
                                      </p:to>
                                    </p:set>
                                    <p:animEffect transition="in" filter="wipe(left)">
                                      <p:cBhvr>
                                        <p:cTn id="491" dur="500"/>
                                        <p:tgtEl>
                                          <p:spTgt spid="573"/>
                                        </p:tgtEl>
                                      </p:cBhvr>
                                    </p:animEffect>
                                  </p:childTnLst>
                                </p:cTn>
                              </p:par>
                            </p:childTnLst>
                          </p:cTn>
                        </p:par>
                        <p:par>
                          <p:cTn id="492" fill="hold">
                            <p:stCondLst>
                              <p:cond delay="61000"/>
                            </p:stCondLst>
                            <p:childTnLst>
                              <p:par>
                                <p:cTn id="493" presetID="22" presetClass="entr" presetSubtype="8" fill="hold" nodeType="afterEffect">
                                  <p:stCondLst>
                                    <p:cond delay="0"/>
                                  </p:stCondLst>
                                  <p:childTnLst>
                                    <p:set>
                                      <p:cBhvr>
                                        <p:cTn id="494" dur="1" fill="hold">
                                          <p:stCondLst>
                                            <p:cond delay="0"/>
                                          </p:stCondLst>
                                        </p:cTn>
                                        <p:tgtEl>
                                          <p:spTgt spid="575"/>
                                        </p:tgtEl>
                                        <p:attrNameLst>
                                          <p:attrName>style.visibility</p:attrName>
                                        </p:attrNameLst>
                                      </p:cBhvr>
                                      <p:to>
                                        <p:strVal val="visible"/>
                                      </p:to>
                                    </p:set>
                                    <p:animEffect transition="in" filter="wipe(left)">
                                      <p:cBhvr>
                                        <p:cTn id="495" dur="500"/>
                                        <p:tgtEl>
                                          <p:spTgt spid="575"/>
                                        </p:tgtEl>
                                      </p:cBhvr>
                                    </p:animEffect>
                                  </p:childTnLst>
                                </p:cTn>
                              </p:par>
                            </p:childTnLst>
                          </p:cTn>
                        </p:par>
                        <p:par>
                          <p:cTn id="496" fill="hold">
                            <p:stCondLst>
                              <p:cond delay="61500"/>
                            </p:stCondLst>
                            <p:childTnLst>
                              <p:par>
                                <p:cTn id="497" presetID="22" presetClass="entr" presetSubtype="8" fill="hold" grpId="0" nodeType="afterEffect">
                                  <p:stCondLst>
                                    <p:cond delay="0"/>
                                  </p:stCondLst>
                                  <p:childTnLst>
                                    <p:set>
                                      <p:cBhvr>
                                        <p:cTn id="498" dur="1" fill="hold">
                                          <p:stCondLst>
                                            <p:cond delay="0"/>
                                          </p:stCondLst>
                                        </p:cTn>
                                        <p:tgtEl>
                                          <p:spTgt spid="574"/>
                                        </p:tgtEl>
                                        <p:attrNameLst>
                                          <p:attrName>style.visibility</p:attrName>
                                        </p:attrNameLst>
                                      </p:cBhvr>
                                      <p:to>
                                        <p:strVal val="visible"/>
                                      </p:to>
                                    </p:set>
                                    <p:animEffect transition="in" filter="wipe(left)">
                                      <p:cBhvr>
                                        <p:cTn id="499" dur="500"/>
                                        <p:tgtEl>
                                          <p:spTgt spid="574"/>
                                        </p:tgtEl>
                                      </p:cBhvr>
                                    </p:animEffect>
                                  </p:childTnLst>
                                </p:cTn>
                              </p:par>
                            </p:childTnLst>
                          </p:cTn>
                        </p:par>
                        <p:par>
                          <p:cTn id="500" fill="hold">
                            <p:stCondLst>
                              <p:cond delay="62000"/>
                            </p:stCondLst>
                            <p:childTnLst>
                              <p:par>
                                <p:cTn id="501" presetID="22" presetClass="entr" presetSubtype="8" fill="hold" nodeType="afterEffect">
                                  <p:stCondLst>
                                    <p:cond delay="0"/>
                                  </p:stCondLst>
                                  <p:childTnLst>
                                    <p:set>
                                      <p:cBhvr>
                                        <p:cTn id="502" dur="1" fill="hold">
                                          <p:stCondLst>
                                            <p:cond delay="0"/>
                                          </p:stCondLst>
                                        </p:cTn>
                                        <p:tgtEl>
                                          <p:spTgt spid="577"/>
                                        </p:tgtEl>
                                        <p:attrNameLst>
                                          <p:attrName>style.visibility</p:attrName>
                                        </p:attrNameLst>
                                      </p:cBhvr>
                                      <p:to>
                                        <p:strVal val="visible"/>
                                      </p:to>
                                    </p:set>
                                    <p:animEffect transition="in" filter="wipe(left)">
                                      <p:cBhvr>
                                        <p:cTn id="503" dur="500"/>
                                        <p:tgtEl>
                                          <p:spTgt spid="577"/>
                                        </p:tgtEl>
                                      </p:cBhvr>
                                    </p:animEffect>
                                  </p:childTnLst>
                                </p:cTn>
                              </p:par>
                            </p:childTnLst>
                          </p:cTn>
                        </p:par>
                        <p:par>
                          <p:cTn id="504" fill="hold">
                            <p:stCondLst>
                              <p:cond delay="62500"/>
                            </p:stCondLst>
                            <p:childTnLst>
                              <p:par>
                                <p:cTn id="505" presetID="22" presetClass="entr" presetSubtype="8" fill="hold" grpId="0" nodeType="afterEffect">
                                  <p:stCondLst>
                                    <p:cond delay="0"/>
                                  </p:stCondLst>
                                  <p:childTnLst>
                                    <p:set>
                                      <p:cBhvr>
                                        <p:cTn id="506" dur="1" fill="hold">
                                          <p:stCondLst>
                                            <p:cond delay="0"/>
                                          </p:stCondLst>
                                        </p:cTn>
                                        <p:tgtEl>
                                          <p:spTgt spid="576"/>
                                        </p:tgtEl>
                                        <p:attrNameLst>
                                          <p:attrName>style.visibility</p:attrName>
                                        </p:attrNameLst>
                                      </p:cBhvr>
                                      <p:to>
                                        <p:strVal val="visible"/>
                                      </p:to>
                                    </p:set>
                                    <p:animEffect transition="in" filter="wipe(left)">
                                      <p:cBhvr>
                                        <p:cTn id="507" dur="500"/>
                                        <p:tgtEl>
                                          <p:spTgt spid="576"/>
                                        </p:tgtEl>
                                      </p:cBhvr>
                                    </p:animEffect>
                                  </p:childTnLst>
                                </p:cTn>
                              </p:par>
                            </p:childTnLst>
                          </p:cTn>
                        </p:par>
                        <p:par>
                          <p:cTn id="508" fill="hold">
                            <p:stCondLst>
                              <p:cond delay="63000"/>
                            </p:stCondLst>
                            <p:childTnLst>
                              <p:par>
                                <p:cTn id="509" presetID="22" presetClass="entr" presetSubtype="8" fill="hold" nodeType="afterEffect">
                                  <p:stCondLst>
                                    <p:cond delay="0"/>
                                  </p:stCondLst>
                                  <p:childTnLst>
                                    <p:set>
                                      <p:cBhvr>
                                        <p:cTn id="510" dur="1" fill="hold">
                                          <p:stCondLst>
                                            <p:cond delay="0"/>
                                          </p:stCondLst>
                                        </p:cTn>
                                        <p:tgtEl>
                                          <p:spTgt spid="578"/>
                                        </p:tgtEl>
                                        <p:attrNameLst>
                                          <p:attrName>style.visibility</p:attrName>
                                        </p:attrNameLst>
                                      </p:cBhvr>
                                      <p:to>
                                        <p:strVal val="visible"/>
                                      </p:to>
                                    </p:set>
                                    <p:animEffect transition="in" filter="wipe(left)">
                                      <p:cBhvr>
                                        <p:cTn id="511" dur="500"/>
                                        <p:tgtEl>
                                          <p:spTgt spid="578"/>
                                        </p:tgtEl>
                                      </p:cBhvr>
                                    </p:animEffect>
                                  </p:childTnLst>
                                </p:cTn>
                              </p:par>
                            </p:childTnLst>
                          </p:cTn>
                        </p:par>
                        <p:par>
                          <p:cTn id="512" fill="hold">
                            <p:stCondLst>
                              <p:cond delay="63500"/>
                            </p:stCondLst>
                            <p:childTnLst>
                              <p:par>
                                <p:cTn id="513" presetID="22" presetClass="entr" presetSubtype="8" fill="hold" nodeType="afterEffect">
                                  <p:stCondLst>
                                    <p:cond delay="0"/>
                                  </p:stCondLst>
                                  <p:childTnLst>
                                    <p:set>
                                      <p:cBhvr>
                                        <p:cTn id="514" dur="1" fill="hold">
                                          <p:stCondLst>
                                            <p:cond delay="0"/>
                                          </p:stCondLst>
                                        </p:cTn>
                                        <p:tgtEl>
                                          <p:spTgt spid="579"/>
                                        </p:tgtEl>
                                        <p:attrNameLst>
                                          <p:attrName>style.visibility</p:attrName>
                                        </p:attrNameLst>
                                      </p:cBhvr>
                                      <p:to>
                                        <p:strVal val="visible"/>
                                      </p:to>
                                    </p:set>
                                    <p:animEffect transition="in" filter="wipe(left)">
                                      <p:cBhvr>
                                        <p:cTn id="515" dur="500"/>
                                        <p:tgtEl>
                                          <p:spTgt spid="579"/>
                                        </p:tgtEl>
                                      </p:cBhvr>
                                    </p:animEffect>
                                  </p:childTnLst>
                                </p:cTn>
                              </p:par>
                            </p:childTnLst>
                          </p:cTn>
                        </p:par>
                        <p:par>
                          <p:cTn id="516" fill="hold">
                            <p:stCondLst>
                              <p:cond delay="64000"/>
                            </p:stCondLst>
                            <p:childTnLst>
                              <p:par>
                                <p:cTn id="517" presetID="22" presetClass="entr" presetSubtype="8" fill="hold" grpId="0" nodeType="afterEffect">
                                  <p:stCondLst>
                                    <p:cond delay="0"/>
                                  </p:stCondLst>
                                  <p:childTnLst>
                                    <p:set>
                                      <p:cBhvr>
                                        <p:cTn id="518" dur="1" fill="hold">
                                          <p:stCondLst>
                                            <p:cond delay="0"/>
                                          </p:stCondLst>
                                        </p:cTn>
                                        <p:tgtEl>
                                          <p:spTgt spid="580"/>
                                        </p:tgtEl>
                                        <p:attrNameLst>
                                          <p:attrName>style.visibility</p:attrName>
                                        </p:attrNameLst>
                                      </p:cBhvr>
                                      <p:to>
                                        <p:strVal val="visible"/>
                                      </p:to>
                                    </p:set>
                                    <p:animEffect transition="in" filter="wipe(left)">
                                      <p:cBhvr>
                                        <p:cTn id="519" dur="500"/>
                                        <p:tgtEl>
                                          <p:spTgt spid="580"/>
                                        </p:tgtEl>
                                      </p:cBhvr>
                                    </p:animEffect>
                                  </p:childTnLst>
                                </p:cTn>
                              </p:par>
                            </p:childTnLst>
                          </p:cTn>
                        </p:par>
                        <p:par>
                          <p:cTn id="520" fill="hold">
                            <p:stCondLst>
                              <p:cond delay="64500"/>
                            </p:stCondLst>
                            <p:childTnLst>
                              <p:par>
                                <p:cTn id="521" presetID="22" presetClass="entr" presetSubtype="8" fill="hold" grpId="0" nodeType="afterEffect">
                                  <p:stCondLst>
                                    <p:cond delay="0"/>
                                  </p:stCondLst>
                                  <p:childTnLst>
                                    <p:set>
                                      <p:cBhvr>
                                        <p:cTn id="522" dur="1" fill="hold">
                                          <p:stCondLst>
                                            <p:cond delay="0"/>
                                          </p:stCondLst>
                                        </p:cTn>
                                        <p:tgtEl>
                                          <p:spTgt spid="581"/>
                                        </p:tgtEl>
                                        <p:attrNameLst>
                                          <p:attrName>style.visibility</p:attrName>
                                        </p:attrNameLst>
                                      </p:cBhvr>
                                      <p:to>
                                        <p:strVal val="visible"/>
                                      </p:to>
                                    </p:set>
                                    <p:animEffect transition="in" filter="wipe(left)">
                                      <p:cBhvr>
                                        <p:cTn id="523" dur="500"/>
                                        <p:tgtEl>
                                          <p:spTgt spid="581"/>
                                        </p:tgtEl>
                                      </p:cBhvr>
                                    </p:animEffect>
                                  </p:childTnLst>
                                </p:cTn>
                              </p:par>
                            </p:childTnLst>
                          </p:cTn>
                        </p:par>
                        <p:par>
                          <p:cTn id="524" fill="hold">
                            <p:stCondLst>
                              <p:cond delay="65000"/>
                            </p:stCondLst>
                            <p:childTnLst>
                              <p:par>
                                <p:cTn id="525" presetID="22" presetClass="entr" presetSubtype="8" fill="hold" grpId="0" nodeType="afterEffect">
                                  <p:stCondLst>
                                    <p:cond delay="0"/>
                                  </p:stCondLst>
                                  <p:childTnLst>
                                    <p:set>
                                      <p:cBhvr>
                                        <p:cTn id="526" dur="1" fill="hold">
                                          <p:stCondLst>
                                            <p:cond delay="0"/>
                                          </p:stCondLst>
                                        </p:cTn>
                                        <p:tgtEl>
                                          <p:spTgt spid="582"/>
                                        </p:tgtEl>
                                        <p:attrNameLst>
                                          <p:attrName>style.visibility</p:attrName>
                                        </p:attrNameLst>
                                      </p:cBhvr>
                                      <p:to>
                                        <p:strVal val="visible"/>
                                      </p:to>
                                    </p:set>
                                    <p:animEffect transition="in" filter="wipe(left)">
                                      <p:cBhvr>
                                        <p:cTn id="527" dur="500"/>
                                        <p:tgtEl>
                                          <p:spTgt spid="582"/>
                                        </p:tgtEl>
                                      </p:cBhvr>
                                    </p:animEffect>
                                  </p:childTnLst>
                                </p:cTn>
                              </p:par>
                            </p:childTnLst>
                          </p:cTn>
                        </p:par>
                        <p:par>
                          <p:cTn id="528" fill="hold">
                            <p:stCondLst>
                              <p:cond delay="65500"/>
                            </p:stCondLst>
                            <p:childTnLst>
                              <p:par>
                                <p:cTn id="529" presetID="22" presetClass="entr" presetSubtype="8" fill="hold" nodeType="afterEffect">
                                  <p:stCondLst>
                                    <p:cond delay="0"/>
                                  </p:stCondLst>
                                  <p:childTnLst>
                                    <p:set>
                                      <p:cBhvr>
                                        <p:cTn id="530" dur="1" fill="hold">
                                          <p:stCondLst>
                                            <p:cond delay="0"/>
                                          </p:stCondLst>
                                        </p:cTn>
                                        <p:tgtEl>
                                          <p:spTgt spid="584"/>
                                        </p:tgtEl>
                                        <p:attrNameLst>
                                          <p:attrName>style.visibility</p:attrName>
                                        </p:attrNameLst>
                                      </p:cBhvr>
                                      <p:to>
                                        <p:strVal val="visible"/>
                                      </p:to>
                                    </p:set>
                                    <p:animEffect transition="in" filter="wipe(left)">
                                      <p:cBhvr>
                                        <p:cTn id="531" dur="500"/>
                                        <p:tgtEl>
                                          <p:spTgt spid="584"/>
                                        </p:tgtEl>
                                      </p:cBhvr>
                                    </p:animEffect>
                                  </p:childTnLst>
                                </p:cTn>
                              </p:par>
                            </p:childTnLst>
                          </p:cTn>
                        </p:par>
                        <p:par>
                          <p:cTn id="532" fill="hold">
                            <p:stCondLst>
                              <p:cond delay="66000"/>
                            </p:stCondLst>
                            <p:childTnLst>
                              <p:par>
                                <p:cTn id="533" presetID="22" presetClass="entr" presetSubtype="8" fill="hold" grpId="0" nodeType="afterEffect">
                                  <p:stCondLst>
                                    <p:cond delay="0"/>
                                  </p:stCondLst>
                                  <p:childTnLst>
                                    <p:set>
                                      <p:cBhvr>
                                        <p:cTn id="534" dur="1" fill="hold">
                                          <p:stCondLst>
                                            <p:cond delay="0"/>
                                          </p:stCondLst>
                                        </p:cTn>
                                        <p:tgtEl>
                                          <p:spTgt spid="583"/>
                                        </p:tgtEl>
                                        <p:attrNameLst>
                                          <p:attrName>style.visibility</p:attrName>
                                        </p:attrNameLst>
                                      </p:cBhvr>
                                      <p:to>
                                        <p:strVal val="visible"/>
                                      </p:to>
                                    </p:set>
                                    <p:animEffect transition="in" filter="wipe(left)">
                                      <p:cBhvr>
                                        <p:cTn id="535" dur="500"/>
                                        <p:tgtEl>
                                          <p:spTgt spid="583"/>
                                        </p:tgtEl>
                                      </p:cBhvr>
                                    </p:animEffect>
                                  </p:childTnLst>
                                </p:cTn>
                              </p:par>
                            </p:childTnLst>
                          </p:cTn>
                        </p:par>
                        <p:par>
                          <p:cTn id="536" fill="hold">
                            <p:stCondLst>
                              <p:cond delay="66500"/>
                            </p:stCondLst>
                            <p:childTnLst>
                              <p:par>
                                <p:cTn id="537" presetID="22" presetClass="entr" presetSubtype="8" fill="hold" nodeType="afterEffect">
                                  <p:stCondLst>
                                    <p:cond delay="0"/>
                                  </p:stCondLst>
                                  <p:childTnLst>
                                    <p:set>
                                      <p:cBhvr>
                                        <p:cTn id="538" dur="1" fill="hold">
                                          <p:stCondLst>
                                            <p:cond delay="0"/>
                                          </p:stCondLst>
                                        </p:cTn>
                                        <p:tgtEl>
                                          <p:spTgt spid="586"/>
                                        </p:tgtEl>
                                        <p:attrNameLst>
                                          <p:attrName>style.visibility</p:attrName>
                                        </p:attrNameLst>
                                      </p:cBhvr>
                                      <p:to>
                                        <p:strVal val="visible"/>
                                      </p:to>
                                    </p:set>
                                    <p:animEffect transition="in" filter="wipe(left)">
                                      <p:cBhvr>
                                        <p:cTn id="539" dur="500"/>
                                        <p:tgtEl>
                                          <p:spTgt spid="586"/>
                                        </p:tgtEl>
                                      </p:cBhvr>
                                    </p:animEffect>
                                  </p:childTnLst>
                                </p:cTn>
                              </p:par>
                            </p:childTnLst>
                          </p:cTn>
                        </p:par>
                        <p:par>
                          <p:cTn id="540" fill="hold">
                            <p:stCondLst>
                              <p:cond delay="67000"/>
                            </p:stCondLst>
                            <p:childTnLst>
                              <p:par>
                                <p:cTn id="541" presetID="22" presetClass="entr" presetSubtype="8" fill="hold" grpId="0" nodeType="afterEffect">
                                  <p:stCondLst>
                                    <p:cond delay="0"/>
                                  </p:stCondLst>
                                  <p:childTnLst>
                                    <p:set>
                                      <p:cBhvr>
                                        <p:cTn id="542" dur="1" fill="hold">
                                          <p:stCondLst>
                                            <p:cond delay="0"/>
                                          </p:stCondLst>
                                        </p:cTn>
                                        <p:tgtEl>
                                          <p:spTgt spid="585"/>
                                        </p:tgtEl>
                                        <p:attrNameLst>
                                          <p:attrName>style.visibility</p:attrName>
                                        </p:attrNameLst>
                                      </p:cBhvr>
                                      <p:to>
                                        <p:strVal val="visible"/>
                                      </p:to>
                                    </p:set>
                                    <p:animEffect transition="in" filter="wipe(left)">
                                      <p:cBhvr>
                                        <p:cTn id="543" dur="500"/>
                                        <p:tgtEl>
                                          <p:spTgt spid="585"/>
                                        </p:tgtEl>
                                      </p:cBhvr>
                                    </p:animEffect>
                                  </p:childTnLst>
                                </p:cTn>
                              </p:par>
                            </p:childTnLst>
                          </p:cTn>
                        </p:par>
                        <p:par>
                          <p:cTn id="544" fill="hold">
                            <p:stCondLst>
                              <p:cond delay="67500"/>
                            </p:stCondLst>
                            <p:childTnLst>
                              <p:par>
                                <p:cTn id="545" presetID="22" presetClass="entr" presetSubtype="8" fill="hold" nodeType="afterEffect">
                                  <p:stCondLst>
                                    <p:cond delay="0"/>
                                  </p:stCondLst>
                                  <p:childTnLst>
                                    <p:set>
                                      <p:cBhvr>
                                        <p:cTn id="546" dur="1" fill="hold">
                                          <p:stCondLst>
                                            <p:cond delay="0"/>
                                          </p:stCondLst>
                                        </p:cTn>
                                        <p:tgtEl>
                                          <p:spTgt spid="565"/>
                                        </p:tgtEl>
                                        <p:attrNameLst>
                                          <p:attrName>style.visibility</p:attrName>
                                        </p:attrNameLst>
                                      </p:cBhvr>
                                      <p:to>
                                        <p:strVal val="visible"/>
                                      </p:to>
                                    </p:set>
                                    <p:animEffect transition="in" filter="wipe(left)">
                                      <p:cBhvr>
                                        <p:cTn id="547" dur="500"/>
                                        <p:tgtEl>
                                          <p:spTgt spid="565"/>
                                        </p:tgtEl>
                                      </p:cBhvr>
                                    </p:animEffect>
                                  </p:childTnLst>
                                </p:cTn>
                              </p:par>
                            </p:childTnLst>
                          </p:cTn>
                        </p:par>
                        <p:par>
                          <p:cTn id="548" fill="hold">
                            <p:stCondLst>
                              <p:cond delay="68000"/>
                            </p:stCondLst>
                            <p:childTnLst>
                              <p:par>
                                <p:cTn id="549" presetID="22" presetClass="entr" presetSubtype="8" fill="hold" grpId="0" nodeType="afterEffect">
                                  <p:stCondLst>
                                    <p:cond delay="0"/>
                                  </p:stCondLst>
                                  <p:childTnLst>
                                    <p:set>
                                      <p:cBhvr>
                                        <p:cTn id="550" dur="1" fill="hold">
                                          <p:stCondLst>
                                            <p:cond delay="0"/>
                                          </p:stCondLst>
                                        </p:cTn>
                                        <p:tgtEl>
                                          <p:spTgt spid="587"/>
                                        </p:tgtEl>
                                        <p:attrNameLst>
                                          <p:attrName>style.visibility</p:attrName>
                                        </p:attrNameLst>
                                      </p:cBhvr>
                                      <p:to>
                                        <p:strVal val="visible"/>
                                      </p:to>
                                    </p:set>
                                    <p:animEffect transition="in" filter="wipe(left)">
                                      <p:cBhvr>
                                        <p:cTn id="551" dur="500"/>
                                        <p:tgtEl>
                                          <p:spTgt spid="587"/>
                                        </p:tgtEl>
                                      </p:cBhvr>
                                    </p:animEffect>
                                  </p:childTnLst>
                                </p:cTn>
                              </p:par>
                            </p:childTnLst>
                          </p:cTn>
                        </p:par>
                        <p:par>
                          <p:cTn id="552" fill="hold">
                            <p:stCondLst>
                              <p:cond delay="68500"/>
                            </p:stCondLst>
                            <p:childTnLst>
                              <p:par>
                                <p:cTn id="553" presetID="22" presetClass="entr" presetSubtype="8" fill="hold" nodeType="afterEffect">
                                  <p:stCondLst>
                                    <p:cond delay="0"/>
                                  </p:stCondLst>
                                  <p:childTnLst>
                                    <p:set>
                                      <p:cBhvr>
                                        <p:cTn id="554" dur="1" fill="hold">
                                          <p:stCondLst>
                                            <p:cond delay="0"/>
                                          </p:stCondLst>
                                        </p:cTn>
                                        <p:tgtEl>
                                          <p:spTgt spid="588"/>
                                        </p:tgtEl>
                                        <p:attrNameLst>
                                          <p:attrName>style.visibility</p:attrName>
                                        </p:attrNameLst>
                                      </p:cBhvr>
                                      <p:to>
                                        <p:strVal val="visible"/>
                                      </p:to>
                                    </p:set>
                                    <p:animEffect transition="in" filter="wipe(left)">
                                      <p:cBhvr>
                                        <p:cTn id="555" dur="500"/>
                                        <p:tgtEl>
                                          <p:spTgt spid="588"/>
                                        </p:tgtEl>
                                      </p:cBhvr>
                                    </p:animEffect>
                                  </p:childTnLst>
                                </p:cTn>
                              </p:par>
                            </p:childTnLst>
                          </p:cTn>
                        </p:par>
                        <p:par>
                          <p:cTn id="556" fill="hold">
                            <p:stCondLst>
                              <p:cond delay="69000"/>
                            </p:stCondLst>
                            <p:childTnLst>
                              <p:par>
                                <p:cTn id="557" presetID="22" presetClass="entr" presetSubtype="8" fill="hold" grpId="0" nodeType="afterEffect">
                                  <p:stCondLst>
                                    <p:cond delay="0"/>
                                  </p:stCondLst>
                                  <p:childTnLst>
                                    <p:set>
                                      <p:cBhvr>
                                        <p:cTn id="558" dur="1" fill="hold">
                                          <p:stCondLst>
                                            <p:cond delay="0"/>
                                          </p:stCondLst>
                                        </p:cTn>
                                        <p:tgtEl>
                                          <p:spTgt spid="589"/>
                                        </p:tgtEl>
                                        <p:attrNameLst>
                                          <p:attrName>style.visibility</p:attrName>
                                        </p:attrNameLst>
                                      </p:cBhvr>
                                      <p:to>
                                        <p:strVal val="visible"/>
                                      </p:to>
                                    </p:set>
                                    <p:animEffect transition="in" filter="wipe(left)">
                                      <p:cBhvr>
                                        <p:cTn id="559" dur="500"/>
                                        <p:tgtEl>
                                          <p:spTgt spid="589"/>
                                        </p:tgtEl>
                                      </p:cBhvr>
                                    </p:animEffect>
                                  </p:childTnLst>
                                </p:cTn>
                              </p:par>
                            </p:childTnLst>
                          </p:cTn>
                        </p:par>
                        <p:par>
                          <p:cTn id="560" fill="hold">
                            <p:stCondLst>
                              <p:cond delay="69500"/>
                            </p:stCondLst>
                            <p:childTnLst>
                              <p:par>
                                <p:cTn id="561" presetID="22" presetClass="entr" presetSubtype="8" fill="hold" nodeType="afterEffect">
                                  <p:stCondLst>
                                    <p:cond delay="0"/>
                                  </p:stCondLst>
                                  <p:childTnLst>
                                    <p:set>
                                      <p:cBhvr>
                                        <p:cTn id="562" dur="1" fill="hold">
                                          <p:stCondLst>
                                            <p:cond delay="0"/>
                                          </p:stCondLst>
                                        </p:cTn>
                                        <p:tgtEl>
                                          <p:spTgt spid="590"/>
                                        </p:tgtEl>
                                        <p:attrNameLst>
                                          <p:attrName>style.visibility</p:attrName>
                                        </p:attrNameLst>
                                      </p:cBhvr>
                                      <p:to>
                                        <p:strVal val="visible"/>
                                      </p:to>
                                    </p:set>
                                    <p:animEffect transition="in" filter="wipe(left)">
                                      <p:cBhvr>
                                        <p:cTn id="563" dur="500"/>
                                        <p:tgtEl>
                                          <p:spTgt spid="590"/>
                                        </p:tgtEl>
                                      </p:cBhvr>
                                    </p:animEffect>
                                  </p:childTnLst>
                                </p:cTn>
                              </p:par>
                            </p:childTnLst>
                          </p:cTn>
                        </p:par>
                        <p:par>
                          <p:cTn id="564" fill="hold">
                            <p:stCondLst>
                              <p:cond delay="70000"/>
                            </p:stCondLst>
                            <p:childTnLst>
                              <p:par>
                                <p:cTn id="565" presetID="22" presetClass="entr" presetSubtype="8" fill="hold" nodeType="afterEffect">
                                  <p:stCondLst>
                                    <p:cond delay="0"/>
                                  </p:stCondLst>
                                  <p:childTnLst>
                                    <p:set>
                                      <p:cBhvr>
                                        <p:cTn id="566" dur="1" fill="hold">
                                          <p:stCondLst>
                                            <p:cond delay="0"/>
                                          </p:stCondLst>
                                        </p:cTn>
                                        <p:tgtEl>
                                          <p:spTgt spid="591"/>
                                        </p:tgtEl>
                                        <p:attrNameLst>
                                          <p:attrName>style.visibility</p:attrName>
                                        </p:attrNameLst>
                                      </p:cBhvr>
                                      <p:to>
                                        <p:strVal val="visible"/>
                                      </p:to>
                                    </p:set>
                                    <p:animEffect transition="in" filter="wipe(left)">
                                      <p:cBhvr>
                                        <p:cTn id="567" dur="500"/>
                                        <p:tgtEl>
                                          <p:spTgt spid="591"/>
                                        </p:tgtEl>
                                      </p:cBhvr>
                                    </p:animEffect>
                                  </p:childTnLst>
                                </p:cTn>
                              </p:par>
                            </p:childTnLst>
                          </p:cTn>
                        </p:par>
                        <p:par>
                          <p:cTn id="568" fill="hold">
                            <p:stCondLst>
                              <p:cond delay="70500"/>
                            </p:stCondLst>
                            <p:childTnLst>
                              <p:par>
                                <p:cTn id="569" presetID="22" presetClass="entr" presetSubtype="8" fill="hold" grpId="0" nodeType="afterEffect">
                                  <p:stCondLst>
                                    <p:cond delay="0"/>
                                  </p:stCondLst>
                                  <p:childTnLst>
                                    <p:set>
                                      <p:cBhvr>
                                        <p:cTn id="570" dur="1" fill="hold">
                                          <p:stCondLst>
                                            <p:cond delay="0"/>
                                          </p:stCondLst>
                                        </p:cTn>
                                        <p:tgtEl>
                                          <p:spTgt spid="592"/>
                                        </p:tgtEl>
                                        <p:attrNameLst>
                                          <p:attrName>style.visibility</p:attrName>
                                        </p:attrNameLst>
                                      </p:cBhvr>
                                      <p:to>
                                        <p:strVal val="visible"/>
                                      </p:to>
                                    </p:set>
                                    <p:animEffect transition="in" filter="wipe(left)">
                                      <p:cBhvr>
                                        <p:cTn id="571" dur="500"/>
                                        <p:tgtEl>
                                          <p:spTgt spid="592"/>
                                        </p:tgtEl>
                                      </p:cBhvr>
                                    </p:animEffect>
                                  </p:childTnLst>
                                </p:cTn>
                              </p:par>
                            </p:childTnLst>
                          </p:cTn>
                        </p:par>
                        <p:par>
                          <p:cTn id="572" fill="hold">
                            <p:stCondLst>
                              <p:cond delay="71000"/>
                            </p:stCondLst>
                            <p:childTnLst>
                              <p:par>
                                <p:cTn id="573" presetID="22" presetClass="entr" presetSubtype="8" fill="hold" nodeType="afterEffect">
                                  <p:stCondLst>
                                    <p:cond delay="0"/>
                                  </p:stCondLst>
                                  <p:childTnLst>
                                    <p:set>
                                      <p:cBhvr>
                                        <p:cTn id="574" dur="1" fill="hold">
                                          <p:stCondLst>
                                            <p:cond delay="0"/>
                                          </p:stCondLst>
                                        </p:cTn>
                                        <p:tgtEl>
                                          <p:spTgt spid="593"/>
                                        </p:tgtEl>
                                        <p:attrNameLst>
                                          <p:attrName>style.visibility</p:attrName>
                                        </p:attrNameLst>
                                      </p:cBhvr>
                                      <p:to>
                                        <p:strVal val="visible"/>
                                      </p:to>
                                    </p:set>
                                    <p:animEffect transition="in" filter="wipe(left)">
                                      <p:cBhvr>
                                        <p:cTn id="575" dur="500"/>
                                        <p:tgtEl>
                                          <p:spTgt spid="593"/>
                                        </p:tgtEl>
                                      </p:cBhvr>
                                    </p:animEffect>
                                  </p:childTnLst>
                                </p:cTn>
                              </p:par>
                            </p:childTnLst>
                          </p:cTn>
                        </p:par>
                        <p:par>
                          <p:cTn id="576" fill="hold">
                            <p:stCondLst>
                              <p:cond delay="71500"/>
                            </p:stCondLst>
                            <p:childTnLst>
                              <p:par>
                                <p:cTn id="577" presetID="22" presetClass="entr" presetSubtype="8" fill="hold" nodeType="afterEffect">
                                  <p:stCondLst>
                                    <p:cond delay="0"/>
                                  </p:stCondLst>
                                  <p:childTnLst>
                                    <p:set>
                                      <p:cBhvr>
                                        <p:cTn id="578" dur="1" fill="hold">
                                          <p:stCondLst>
                                            <p:cond delay="0"/>
                                          </p:stCondLst>
                                        </p:cTn>
                                        <p:tgtEl>
                                          <p:spTgt spid="594"/>
                                        </p:tgtEl>
                                        <p:attrNameLst>
                                          <p:attrName>style.visibility</p:attrName>
                                        </p:attrNameLst>
                                      </p:cBhvr>
                                      <p:to>
                                        <p:strVal val="visible"/>
                                      </p:to>
                                    </p:set>
                                    <p:animEffect transition="in" filter="wipe(left)">
                                      <p:cBhvr>
                                        <p:cTn id="579" dur="500"/>
                                        <p:tgtEl>
                                          <p:spTgt spid="594"/>
                                        </p:tgtEl>
                                      </p:cBhvr>
                                    </p:animEffect>
                                  </p:childTnLst>
                                </p:cTn>
                              </p:par>
                            </p:childTnLst>
                          </p:cTn>
                        </p:par>
                        <p:par>
                          <p:cTn id="580" fill="hold">
                            <p:stCondLst>
                              <p:cond delay="72000"/>
                            </p:stCondLst>
                            <p:childTnLst>
                              <p:par>
                                <p:cTn id="581" presetID="22" presetClass="entr" presetSubtype="8" fill="hold" grpId="0" nodeType="afterEffect">
                                  <p:stCondLst>
                                    <p:cond delay="0"/>
                                  </p:stCondLst>
                                  <p:childTnLst>
                                    <p:set>
                                      <p:cBhvr>
                                        <p:cTn id="582" dur="1" fill="hold">
                                          <p:stCondLst>
                                            <p:cond delay="0"/>
                                          </p:stCondLst>
                                        </p:cTn>
                                        <p:tgtEl>
                                          <p:spTgt spid="596"/>
                                        </p:tgtEl>
                                        <p:attrNameLst>
                                          <p:attrName>style.visibility</p:attrName>
                                        </p:attrNameLst>
                                      </p:cBhvr>
                                      <p:to>
                                        <p:strVal val="visible"/>
                                      </p:to>
                                    </p:set>
                                    <p:animEffect transition="in" filter="wipe(left)">
                                      <p:cBhvr>
                                        <p:cTn id="583" dur="500"/>
                                        <p:tgtEl>
                                          <p:spTgt spid="596"/>
                                        </p:tgtEl>
                                      </p:cBhvr>
                                    </p:animEffect>
                                  </p:childTnLst>
                                </p:cTn>
                              </p:par>
                            </p:childTnLst>
                          </p:cTn>
                        </p:par>
                        <p:par>
                          <p:cTn id="584" fill="hold">
                            <p:stCondLst>
                              <p:cond delay="72500"/>
                            </p:stCondLst>
                            <p:childTnLst>
                              <p:par>
                                <p:cTn id="585" presetID="22" presetClass="entr" presetSubtype="8" fill="hold" nodeType="afterEffect">
                                  <p:stCondLst>
                                    <p:cond delay="0"/>
                                  </p:stCondLst>
                                  <p:childTnLst>
                                    <p:set>
                                      <p:cBhvr>
                                        <p:cTn id="586" dur="1" fill="hold">
                                          <p:stCondLst>
                                            <p:cond delay="0"/>
                                          </p:stCondLst>
                                        </p:cTn>
                                        <p:tgtEl>
                                          <p:spTgt spid="597"/>
                                        </p:tgtEl>
                                        <p:attrNameLst>
                                          <p:attrName>style.visibility</p:attrName>
                                        </p:attrNameLst>
                                      </p:cBhvr>
                                      <p:to>
                                        <p:strVal val="visible"/>
                                      </p:to>
                                    </p:set>
                                    <p:animEffect transition="in" filter="wipe(left)">
                                      <p:cBhvr>
                                        <p:cTn id="587" dur="500"/>
                                        <p:tgtEl>
                                          <p:spTgt spid="597"/>
                                        </p:tgtEl>
                                      </p:cBhvr>
                                    </p:animEffect>
                                  </p:childTnLst>
                                </p:cTn>
                              </p:par>
                            </p:childTnLst>
                          </p:cTn>
                        </p:par>
                        <p:par>
                          <p:cTn id="588" fill="hold">
                            <p:stCondLst>
                              <p:cond delay="73000"/>
                            </p:stCondLst>
                            <p:childTnLst>
                              <p:par>
                                <p:cTn id="589" presetID="22" presetClass="entr" presetSubtype="8" fill="hold" grpId="0" nodeType="afterEffect">
                                  <p:stCondLst>
                                    <p:cond delay="0"/>
                                  </p:stCondLst>
                                  <p:childTnLst>
                                    <p:set>
                                      <p:cBhvr>
                                        <p:cTn id="590" dur="1" fill="hold">
                                          <p:stCondLst>
                                            <p:cond delay="0"/>
                                          </p:stCondLst>
                                        </p:cTn>
                                        <p:tgtEl>
                                          <p:spTgt spid="598"/>
                                        </p:tgtEl>
                                        <p:attrNameLst>
                                          <p:attrName>style.visibility</p:attrName>
                                        </p:attrNameLst>
                                      </p:cBhvr>
                                      <p:to>
                                        <p:strVal val="visible"/>
                                      </p:to>
                                    </p:set>
                                    <p:animEffect transition="in" filter="wipe(left)">
                                      <p:cBhvr>
                                        <p:cTn id="591" dur="500"/>
                                        <p:tgtEl>
                                          <p:spTgt spid="598"/>
                                        </p:tgtEl>
                                      </p:cBhvr>
                                    </p:animEffect>
                                  </p:childTnLst>
                                </p:cTn>
                              </p:par>
                            </p:childTnLst>
                          </p:cTn>
                        </p:par>
                        <p:par>
                          <p:cTn id="592" fill="hold">
                            <p:stCondLst>
                              <p:cond delay="73500"/>
                            </p:stCondLst>
                            <p:childTnLst>
                              <p:par>
                                <p:cTn id="593" presetID="22" presetClass="entr" presetSubtype="8" fill="hold" nodeType="afterEffect">
                                  <p:stCondLst>
                                    <p:cond delay="0"/>
                                  </p:stCondLst>
                                  <p:childTnLst>
                                    <p:set>
                                      <p:cBhvr>
                                        <p:cTn id="594" dur="1" fill="hold">
                                          <p:stCondLst>
                                            <p:cond delay="0"/>
                                          </p:stCondLst>
                                        </p:cTn>
                                        <p:tgtEl>
                                          <p:spTgt spid="599"/>
                                        </p:tgtEl>
                                        <p:attrNameLst>
                                          <p:attrName>style.visibility</p:attrName>
                                        </p:attrNameLst>
                                      </p:cBhvr>
                                      <p:to>
                                        <p:strVal val="visible"/>
                                      </p:to>
                                    </p:set>
                                    <p:animEffect transition="in" filter="wipe(left)">
                                      <p:cBhvr>
                                        <p:cTn id="595" dur="500"/>
                                        <p:tgtEl>
                                          <p:spTgt spid="599"/>
                                        </p:tgtEl>
                                      </p:cBhvr>
                                    </p:animEffect>
                                  </p:childTnLst>
                                </p:cTn>
                              </p:par>
                            </p:childTnLst>
                          </p:cTn>
                        </p:par>
                        <p:par>
                          <p:cTn id="596" fill="hold">
                            <p:stCondLst>
                              <p:cond delay="74000"/>
                            </p:stCondLst>
                            <p:childTnLst>
                              <p:par>
                                <p:cTn id="597" presetID="22" presetClass="entr" presetSubtype="8" fill="hold" grpId="0" nodeType="afterEffect">
                                  <p:stCondLst>
                                    <p:cond delay="0"/>
                                  </p:stCondLst>
                                  <p:childTnLst>
                                    <p:set>
                                      <p:cBhvr>
                                        <p:cTn id="598" dur="1" fill="hold">
                                          <p:stCondLst>
                                            <p:cond delay="0"/>
                                          </p:stCondLst>
                                        </p:cTn>
                                        <p:tgtEl>
                                          <p:spTgt spid="600"/>
                                        </p:tgtEl>
                                        <p:attrNameLst>
                                          <p:attrName>style.visibility</p:attrName>
                                        </p:attrNameLst>
                                      </p:cBhvr>
                                      <p:to>
                                        <p:strVal val="visible"/>
                                      </p:to>
                                    </p:set>
                                    <p:animEffect transition="in" filter="wipe(left)">
                                      <p:cBhvr>
                                        <p:cTn id="599" dur="500"/>
                                        <p:tgtEl>
                                          <p:spTgt spid="600"/>
                                        </p:tgtEl>
                                      </p:cBhvr>
                                    </p:animEffect>
                                  </p:childTnLst>
                                </p:cTn>
                              </p:par>
                            </p:childTnLst>
                          </p:cTn>
                        </p:par>
                        <p:par>
                          <p:cTn id="600" fill="hold">
                            <p:stCondLst>
                              <p:cond delay="74500"/>
                            </p:stCondLst>
                            <p:childTnLst>
                              <p:par>
                                <p:cTn id="601" presetID="22" presetClass="entr" presetSubtype="8" fill="hold" nodeType="afterEffect">
                                  <p:stCondLst>
                                    <p:cond delay="0"/>
                                  </p:stCondLst>
                                  <p:childTnLst>
                                    <p:set>
                                      <p:cBhvr>
                                        <p:cTn id="602" dur="1" fill="hold">
                                          <p:stCondLst>
                                            <p:cond delay="0"/>
                                          </p:stCondLst>
                                        </p:cTn>
                                        <p:tgtEl>
                                          <p:spTgt spid="601"/>
                                        </p:tgtEl>
                                        <p:attrNameLst>
                                          <p:attrName>style.visibility</p:attrName>
                                        </p:attrNameLst>
                                      </p:cBhvr>
                                      <p:to>
                                        <p:strVal val="visible"/>
                                      </p:to>
                                    </p:set>
                                    <p:animEffect transition="in" filter="wipe(left)">
                                      <p:cBhvr>
                                        <p:cTn id="603" dur="500"/>
                                        <p:tgtEl>
                                          <p:spTgt spid="601"/>
                                        </p:tgtEl>
                                      </p:cBhvr>
                                    </p:animEffect>
                                  </p:childTnLst>
                                </p:cTn>
                              </p:par>
                            </p:childTnLst>
                          </p:cTn>
                        </p:par>
                        <p:par>
                          <p:cTn id="604" fill="hold">
                            <p:stCondLst>
                              <p:cond delay="75000"/>
                            </p:stCondLst>
                            <p:childTnLst>
                              <p:par>
                                <p:cTn id="605" presetID="22" presetClass="entr" presetSubtype="8" fill="hold" grpId="0" nodeType="afterEffect">
                                  <p:stCondLst>
                                    <p:cond delay="0"/>
                                  </p:stCondLst>
                                  <p:childTnLst>
                                    <p:set>
                                      <p:cBhvr>
                                        <p:cTn id="606" dur="1" fill="hold">
                                          <p:stCondLst>
                                            <p:cond delay="0"/>
                                          </p:stCondLst>
                                        </p:cTn>
                                        <p:tgtEl>
                                          <p:spTgt spid="602"/>
                                        </p:tgtEl>
                                        <p:attrNameLst>
                                          <p:attrName>style.visibility</p:attrName>
                                        </p:attrNameLst>
                                      </p:cBhvr>
                                      <p:to>
                                        <p:strVal val="visible"/>
                                      </p:to>
                                    </p:set>
                                    <p:animEffect transition="in" filter="wipe(left)">
                                      <p:cBhvr>
                                        <p:cTn id="607" dur="500"/>
                                        <p:tgtEl>
                                          <p:spTgt spid="602"/>
                                        </p:tgtEl>
                                      </p:cBhvr>
                                    </p:animEffect>
                                  </p:childTnLst>
                                </p:cTn>
                              </p:par>
                            </p:childTnLst>
                          </p:cTn>
                        </p:par>
                        <p:par>
                          <p:cTn id="608" fill="hold">
                            <p:stCondLst>
                              <p:cond delay="75500"/>
                            </p:stCondLst>
                            <p:childTnLst>
                              <p:par>
                                <p:cTn id="609" presetID="22" presetClass="entr" presetSubtype="8" fill="hold" nodeType="afterEffect">
                                  <p:stCondLst>
                                    <p:cond delay="0"/>
                                  </p:stCondLst>
                                  <p:childTnLst>
                                    <p:set>
                                      <p:cBhvr>
                                        <p:cTn id="610" dur="1" fill="hold">
                                          <p:stCondLst>
                                            <p:cond delay="0"/>
                                          </p:stCondLst>
                                        </p:cTn>
                                        <p:tgtEl>
                                          <p:spTgt spid="603"/>
                                        </p:tgtEl>
                                        <p:attrNameLst>
                                          <p:attrName>style.visibility</p:attrName>
                                        </p:attrNameLst>
                                      </p:cBhvr>
                                      <p:to>
                                        <p:strVal val="visible"/>
                                      </p:to>
                                    </p:set>
                                    <p:animEffect transition="in" filter="wipe(left)">
                                      <p:cBhvr>
                                        <p:cTn id="611" dur="500"/>
                                        <p:tgtEl>
                                          <p:spTgt spid="603"/>
                                        </p:tgtEl>
                                      </p:cBhvr>
                                    </p:animEffect>
                                  </p:childTnLst>
                                </p:cTn>
                              </p:par>
                            </p:childTnLst>
                          </p:cTn>
                        </p:par>
                        <p:par>
                          <p:cTn id="612" fill="hold">
                            <p:stCondLst>
                              <p:cond delay="76000"/>
                            </p:stCondLst>
                            <p:childTnLst>
                              <p:par>
                                <p:cTn id="613" presetID="22" presetClass="entr" presetSubtype="8" fill="hold" grpId="0" nodeType="afterEffect">
                                  <p:stCondLst>
                                    <p:cond delay="0"/>
                                  </p:stCondLst>
                                  <p:childTnLst>
                                    <p:set>
                                      <p:cBhvr>
                                        <p:cTn id="614" dur="1" fill="hold">
                                          <p:stCondLst>
                                            <p:cond delay="0"/>
                                          </p:stCondLst>
                                        </p:cTn>
                                        <p:tgtEl>
                                          <p:spTgt spid="604"/>
                                        </p:tgtEl>
                                        <p:attrNameLst>
                                          <p:attrName>style.visibility</p:attrName>
                                        </p:attrNameLst>
                                      </p:cBhvr>
                                      <p:to>
                                        <p:strVal val="visible"/>
                                      </p:to>
                                    </p:set>
                                    <p:animEffect transition="in" filter="wipe(left)">
                                      <p:cBhvr>
                                        <p:cTn id="615" dur="500"/>
                                        <p:tgtEl>
                                          <p:spTgt spid="604"/>
                                        </p:tgtEl>
                                      </p:cBhvr>
                                    </p:animEffect>
                                  </p:childTnLst>
                                </p:cTn>
                              </p:par>
                            </p:childTnLst>
                          </p:cTn>
                        </p:par>
                        <p:par>
                          <p:cTn id="616" fill="hold">
                            <p:stCondLst>
                              <p:cond delay="76500"/>
                            </p:stCondLst>
                            <p:childTnLst>
                              <p:par>
                                <p:cTn id="617" presetID="22" presetClass="entr" presetSubtype="8" fill="hold" nodeType="afterEffect">
                                  <p:stCondLst>
                                    <p:cond delay="0"/>
                                  </p:stCondLst>
                                  <p:childTnLst>
                                    <p:set>
                                      <p:cBhvr>
                                        <p:cTn id="618" dur="1" fill="hold">
                                          <p:stCondLst>
                                            <p:cond delay="0"/>
                                          </p:stCondLst>
                                        </p:cTn>
                                        <p:tgtEl>
                                          <p:spTgt spid="605"/>
                                        </p:tgtEl>
                                        <p:attrNameLst>
                                          <p:attrName>style.visibility</p:attrName>
                                        </p:attrNameLst>
                                      </p:cBhvr>
                                      <p:to>
                                        <p:strVal val="visible"/>
                                      </p:to>
                                    </p:set>
                                    <p:animEffect transition="in" filter="wipe(left)">
                                      <p:cBhvr>
                                        <p:cTn id="619" dur="500"/>
                                        <p:tgtEl>
                                          <p:spTgt spid="605"/>
                                        </p:tgtEl>
                                      </p:cBhvr>
                                    </p:animEffect>
                                  </p:childTnLst>
                                </p:cTn>
                              </p:par>
                            </p:childTnLst>
                          </p:cTn>
                        </p:par>
                        <p:par>
                          <p:cTn id="620" fill="hold">
                            <p:stCondLst>
                              <p:cond delay="77000"/>
                            </p:stCondLst>
                            <p:childTnLst>
                              <p:par>
                                <p:cTn id="621" presetID="22" presetClass="entr" presetSubtype="8" fill="hold" grpId="0" nodeType="afterEffect">
                                  <p:stCondLst>
                                    <p:cond delay="0"/>
                                  </p:stCondLst>
                                  <p:childTnLst>
                                    <p:set>
                                      <p:cBhvr>
                                        <p:cTn id="622" dur="1" fill="hold">
                                          <p:stCondLst>
                                            <p:cond delay="0"/>
                                          </p:stCondLst>
                                        </p:cTn>
                                        <p:tgtEl>
                                          <p:spTgt spid="606"/>
                                        </p:tgtEl>
                                        <p:attrNameLst>
                                          <p:attrName>style.visibility</p:attrName>
                                        </p:attrNameLst>
                                      </p:cBhvr>
                                      <p:to>
                                        <p:strVal val="visible"/>
                                      </p:to>
                                    </p:set>
                                    <p:animEffect transition="in" filter="wipe(left)">
                                      <p:cBhvr>
                                        <p:cTn id="623" dur="500"/>
                                        <p:tgtEl>
                                          <p:spTgt spid="606"/>
                                        </p:tgtEl>
                                      </p:cBhvr>
                                    </p:animEffect>
                                  </p:childTnLst>
                                </p:cTn>
                              </p:par>
                            </p:childTnLst>
                          </p:cTn>
                        </p:par>
                        <p:par>
                          <p:cTn id="624" fill="hold">
                            <p:stCondLst>
                              <p:cond delay="77500"/>
                            </p:stCondLst>
                            <p:childTnLst>
                              <p:par>
                                <p:cTn id="625" presetID="22" presetClass="entr" presetSubtype="8" fill="hold" nodeType="afterEffect">
                                  <p:stCondLst>
                                    <p:cond delay="0"/>
                                  </p:stCondLst>
                                  <p:childTnLst>
                                    <p:set>
                                      <p:cBhvr>
                                        <p:cTn id="626" dur="1" fill="hold">
                                          <p:stCondLst>
                                            <p:cond delay="0"/>
                                          </p:stCondLst>
                                        </p:cTn>
                                        <p:tgtEl>
                                          <p:spTgt spid="607"/>
                                        </p:tgtEl>
                                        <p:attrNameLst>
                                          <p:attrName>style.visibility</p:attrName>
                                        </p:attrNameLst>
                                      </p:cBhvr>
                                      <p:to>
                                        <p:strVal val="visible"/>
                                      </p:to>
                                    </p:set>
                                    <p:animEffect transition="in" filter="wipe(left)">
                                      <p:cBhvr>
                                        <p:cTn id="627" dur="500"/>
                                        <p:tgtEl>
                                          <p:spTgt spid="607"/>
                                        </p:tgtEl>
                                      </p:cBhvr>
                                    </p:animEffect>
                                  </p:childTnLst>
                                </p:cTn>
                              </p:par>
                            </p:childTnLst>
                          </p:cTn>
                        </p:par>
                        <p:par>
                          <p:cTn id="628" fill="hold">
                            <p:stCondLst>
                              <p:cond delay="78000"/>
                            </p:stCondLst>
                            <p:childTnLst>
                              <p:par>
                                <p:cTn id="629" presetID="22" presetClass="entr" presetSubtype="8" fill="hold" grpId="0" nodeType="afterEffect">
                                  <p:stCondLst>
                                    <p:cond delay="0"/>
                                  </p:stCondLst>
                                  <p:childTnLst>
                                    <p:set>
                                      <p:cBhvr>
                                        <p:cTn id="630" dur="1" fill="hold">
                                          <p:stCondLst>
                                            <p:cond delay="0"/>
                                          </p:stCondLst>
                                        </p:cTn>
                                        <p:tgtEl>
                                          <p:spTgt spid="608"/>
                                        </p:tgtEl>
                                        <p:attrNameLst>
                                          <p:attrName>style.visibility</p:attrName>
                                        </p:attrNameLst>
                                      </p:cBhvr>
                                      <p:to>
                                        <p:strVal val="visible"/>
                                      </p:to>
                                    </p:set>
                                    <p:animEffect transition="in" filter="wipe(left)">
                                      <p:cBhvr>
                                        <p:cTn id="631" dur="500"/>
                                        <p:tgtEl>
                                          <p:spTgt spid="608"/>
                                        </p:tgtEl>
                                      </p:cBhvr>
                                    </p:animEffect>
                                  </p:childTnLst>
                                </p:cTn>
                              </p:par>
                            </p:childTnLst>
                          </p:cTn>
                        </p:par>
                        <p:par>
                          <p:cTn id="632" fill="hold">
                            <p:stCondLst>
                              <p:cond delay="78500"/>
                            </p:stCondLst>
                            <p:childTnLst>
                              <p:par>
                                <p:cTn id="633" presetID="22" presetClass="entr" presetSubtype="8" fill="hold" nodeType="afterEffect">
                                  <p:stCondLst>
                                    <p:cond delay="0"/>
                                  </p:stCondLst>
                                  <p:childTnLst>
                                    <p:set>
                                      <p:cBhvr>
                                        <p:cTn id="634" dur="1" fill="hold">
                                          <p:stCondLst>
                                            <p:cond delay="0"/>
                                          </p:stCondLst>
                                        </p:cTn>
                                        <p:tgtEl>
                                          <p:spTgt spid="609"/>
                                        </p:tgtEl>
                                        <p:attrNameLst>
                                          <p:attrName>style.visibility</p:attrName>
                                        </p:attrNameLst>
                                      </p:cBhvr>
                                      <p:to>
                                        <p:strVal val="visible"/>
                                      </p:to>
                                    </p:set>
                                    <p:animEffect transition="in" filter="wipe(left)">
                                      <p:cBhvr>
                                        <p:cTn id="635" dur="500"/>
                                        <p:tgtEl>
                                          <p:spTgt spid="609"/>
                                        </p:tgtEl>
                                      </p:cBhvr>
                                    </p:animEffect>
                                  </p:childTnLst>
                                </p:cTn>
                              </p:par>
                            </p:childTnLst>
                          </p:cTn>
                        </p:par>
                        <p:par>
                          <p:cTn id="636" fill="hold">
                            <p:stCondLst>
                              <p:cond delay="79000"/>
                            </p:stCondLst>
                            <p:childTnLst>
                              <p:par>
                                <p:cTn id="637" presetID="22" presetClass="entr" presetSubtype="8" fill="hold" grpId="0" nodeType="afterEffect">
                                  <p:stCondLst>
                                    <p:cond delay="0"/>
                                  </p:stCondLst>
                                  <p:childTnLst>
                                    <p:set>
                                      <p:cBhvr>
                                        <p:cTn id="638" dur="1" fill="hold">
                                          <p:stCondLst>
                                            <p:cond delay="0"/>
                                          </p:stCondLst>
                                        </p:cTn>
                                        <p:tgtEl>
                                          <p:spTgt spid="610"/>
                                        </p:tgtEl>
                                        <p:attrNameLst>
                                          <p:attrName>style.visibility</p:attrName>
                                        </p:attrNameLst>
                                      </p:cBhvr>
                                      <p:to>
                                        <p:strVal val="visible"/>
                                      </p:to>
                                    </p:set>
                                    <p:animEffect transition="in" filter="wipe(left)">
                                      <p:cBhvr>
                                        <p:cTn id="639" dur="500"/>
                                        <p:tgtEl>
                                          <p:spTgt spid="610"/>
                                        </p:tgtEl>
                                      </p:cBhvr>
                                    </p:animEffect>
                                  </p:childTnLst>
                                </p:cTn>
                              </p:par>
                            </p:childTnLst>
                          </p:cTn>
                        </p:par>
                        <p:par>
                          <p:cTn id="640" fill="hold">
                            <p:stCondLst>
                              <p:cond delay="79500"/>
                            </p:stCondLst>
                            <p:childTnLst>
                              <p:par>
                                <p:cTn id="641" presetID="22" presetClass="entr" presetSubtype="8" fill="hold" nodeType="afterEffect">
                                  <p:stCondLst>
                                    <p:cond delay="0"/>
                                  </p:stCondLst>
                                  <p:childTnLst>
                                    <p:set>
                                      <p:cBhvr>
                                        <p:cTn id="642" dur="1" fill="hold">
                                          <p:stCondLst>
                                            <p:cond delay="0"/>
                                          </p:stCondLst>
                                        </p:cTn>
                                        <p:tgtEl>
                                          <p:spTgt spid="611"/>
                                        </p:tgtEl>
                                        <p:attrNameLst>
                                          <p:attrName>style.visibility</p:attrName>
                                        </p:attrNameLst>
                                      </p:cBhvr>
                                      <p:to>
                                        <p:strVal val="visible"/>
                                      </p:to>
                                    </p:set>
                                    <p:animEffect transition="in" filter="wipe(left)">
                                      <p:cBhvr>
                                        <p:cTn id="643" dur="500"/>
                                        <p:tgtEl>
                                          <p:spTgt spid="611"/>
                                        </p:tgtEl>
                                      </p:cBhvr>
                                    </p:animEffect>
                                  </p:childTnLst>
                                </p:cTn>
                              </p:par>
                            </p:childTnLst>
                          </p:cTn>
                        </p:par>
                        <p:par>
                          <p:cTn id="644" fill="hold">
                            <p:stCondLst>
                              <p:cond delay="80000"/>
                            </p:stCondLst>
                            <p:childTnLst>
                              <p:par>
                                <p:cTn id="645" presetID="22" presetClass="entr" presetSubtype="8" fill="hold" nodeType="afterEffect">
                                  <p:stCondLst>
                                    <p:cond delay="0"/>
                                  </p:stCondLst>
                                  <p:childTnLst>
                                    <p:set>
                                      <p:cBhvr>
                                        <p:cTn id="646" dur="1" fill="hold">
                                          <p:stCondLst>
                                            <p:cond delay="0"/>
                                          </p:stCondLst>
                                        </p:cTn>
                                        <p:tgtEl>
                                          <p:spTgt spid="613"/>
                                        </p:tgtEl>
                                        <p:attrNameLst>
                                          <p:attrName>style.visibility</p:attrName>
                                        </p:attrNameLst>
                                      </p:cBhvr>
                                      <p:to>
                                        <p:strVal val="visible"/>
                                      </p:to>
                                    </p:set>
                                    <p:animEffect transition="in" filter="wipe(left)">
                                      <p:cBhvr>
                                        <p:cTn id="647" dur="500"/>
                                        <p:tgtEl>
                                          <p:spTgt spid="613"/>
                                        </p:tgtEl>
                                      </p:cBhvr>
                                    </p:animEffect>
                                  </p:childTnLst>
                                </p:cTn>
                              </p:par>
                            </p:childTnLst>
                          </p:cTn>
                        </p:par>
                        <p:par>
                          <p:cTn id="648" fill="hold">
                            <p:stCondLst>
                              <p:cond delay="80500"/>
                            </p:stCondLst>
                            <p:childTnLst>
                              <p:par>
                                <p:cTn id="649" presetID="22" presetClass="entr" presetSubtype="8" fill="hold" grpId="0" nodeType="afterEffect">
                                  <p:stCondLst>
                                    <p:cond delay="0"/>
                                  </p:stCondLst>
                                  <p:childTnLst>
                                    <p:set>
                                      <p:cBhvr>
                                        <p:cTn id="650" dur="1" fill="hold">
                                          <p:stCondLst>
                                            <p:cond delay="0"/>
                                          </p:stCondLst>
                                        </p:cTn>
                                        <p:tgtEl>
                                          <p:spTgt spid="612"/>
                                        </p:tgtEl>
                                        <p:attrNameLst>
                                          <p:attrName>style.visibility</p:attrName>
                                        </p:attrNameLst>
                                      </p:cBhvr>
                                      <p:to>
                                        <p:strVal val="visible"/>
                                      </p:to>
                                    </p:set>
                                    <p:animEffect transition="in" filter="wipe(left)">
                                      <p:cBhvr>
                                        <p:cTn id="651" dur="500"/>
                                        <p:tgtEl>
                                          <p:spTgt spid="612"/>
                                        </p:tgtEl>
                                      </p:cBhvr>
                                    </p:animEffect>
                                  </p:childTnLst>
                                </p:cTn>
                              </p:par>
                            </p:childTnLst>
                          </p:cTn>
                        </p:par>
                        <p:par>
                          <p:cTn id="652" fill="hold">
                            <p:stCondLst>
                              <p:cond delay="81000"/>
                            </p:stCondLst>
                            <p:childTnLst>
                              <p:par>
                                <p:cTn id="653" presetID="22" presetClass="entr" presetSubtype="8" fill="hold" nodeType="afterEffect">
                                  <p:stCondLst>
                                    <p:cond delay="0"/>
                                  </p:stCondLst>
                                  <p:childTnLst>
                                    <p:set>
                                      <p:cBhvr>
                                        <p:cTn id="654" dur="1" fill="hold">
                                          <p:stCondLst>
                                            <p:cond delay="0"/>
                                          </p:stCondLst>
                                        </p:cTn>
                                        <p:tgtEl>
                                          <p:spTgt spid="614"/>
                                        </p:tgtEl>
                                        <p:attrNameLst>
                                          <p:attrName>style.visibility</p:attrName>
                                        </p:attrNameLst>
                                      </p:cBhvr>
                                      <p:to>
                                        <p:strVal val="visible"/>
                                      </p:to>
                                    </p:set>
                                    <p:animEffect transition="in" filter="wipe(left)">
                                      <p:cBhvr>
                                        <p:cTn id="655" dur="500"/>
                                        <p:tgtEl>
                                          <p:spTgt spid="614"/>
                                        </p:tgtEl>
                                      </p:cBhvr>
                                    </p:animEffect>
                                  </p:childTnLst>
                                </p:cTn>
                              </p:par>
                            </p:childTnLst>
                          </p:cTn>
                        </p:par>
                        <p:par>
                          <p:cTn id="656" fill="hold">
                            <p:stCondLst>
                              <p:cond delay="81500"/>
                            </p:stCondLst>
                            <p:childTnLst>
                              <p:par>
                                <p:cTn id="657" presetID="22" presetClass="entr" presetSubtype="8" fill="hold" nodeType="afterEffect">
                                  <p:stCondLst>
                                    <p:cond delay="0"/>
                                  </p:stCondLst>
                                  <p:childTnLst>
                                    <p:set>
                                      <p:cBhvr>
                                        <p:cTn id="658" dur="1" fill="hold">
                                          <p:stCondLst>
                                            <p:cond delay="0"/>
                                          </p:stCondLst>
                                        </p:cTn>
                                        <p:tgtEl>
                                          <p:spTgt spid="617"/>
                                        </p:tgtEl>
                                        <p:attrNameLst>
                                          <p:attrName>style.visibility</p:attrName>
                                        </p:attrNameLst>
                                      </p:cBhvr>
                                      <p:to>
                                        <p:strVal val="visible"/>
                                      </p:to>
                                    </p:set>
                                    <p:animEffect transition="in" filter="wipe(left)">
                                      <p:cBhvr>
                                        <p:cTn id="659" dur="500"/>
                                        <p:tgtEl>
                                          <p:spTgt spid="617"/>
                                        </p:tgtEl>
                                      </p:cBhvr>
                                    </p:animEffect>
                                  </p:childTnLst>
                                </p:cTn>
                              </p:par>
                            </p:childTnLst>
                          </p:cTn>
                        </p:par>
                        <p:par>
                          <p:cTn id="660" fill="hold">
                            <p:stCondLst>
                              <p:cond delay="82000"/>
                            </p:stCondLst>
                            <p:childTnLst>
                              <p:par>
                                <p:cTn id="661" presetID="22" presetClass="entr" presetSubtype="8" fill="hold" grpId="0" nodeType="afterEffect">
                                  <p:stCondLst>
                                    <p:cond delay="0"/>
                                  </p:stCondLst>
                                  <p:childTnLst>
                                    <p:set>
                                      <p:cBhvr>
                                        <p:cTn id="662" dur="1" fill="hold">
                                          <p:stCondLst>
                                            <p:cond delay="0"/>
                                          </p:stCondLst>
                                        </p:cTn>
                                        <p:tgtEl>
                                          <p:spTgt spid="623"/>
                                        </p:tgtEl>
                                        <p:attrNameLst>
                                          <p:attrName>style.visibility</p:attrName>
                                        </p:attrNameLst>
                                      </p:cBhvr>
                                      <p:to>
                                        <p:strVal val="visible"/>
                                      </p:to>
                                    </p:set>
                                    <p:animEffect transition="in" filter="wipe(left)">
                                      <p:cBhvr>
                                        <p:cTn id="663" dur="500"/>
                                        <p:tgtEl>
                                          <p:spTgt spid="623"/>
                                        </p:tgtEl>
                                      </p:cBhvr>
                                    </p:animEffect>
                                  </p:childTnLst>
                                </p:cTn>
                              </p:par>
                            </p:childTnLst>
                          </p:cTn>
                        </p:par>
                        <p:par>
                          <p:cTn id="664" fill="hold">
                            <p:stCondLst>
                              <p:cond delay="82500"/>
                            </p:stCondLst>
                            <p:childTnLst>
                              <p:par>
                                <p:cTn id="665" presetID="22" presetClass="entr" presetSubtype="8" fill="hold" grpId="0" nodeType="afterEffect">
                                  <p:stCondLst>
                                    <p:cond delay="0"/>
                                  </p:stCondLst>
                                  <p:childTnLst>
                                    <p:set>
                                      <p:cBhvr>
                                        <p:cTn id="666" dur="1" fill="hold">
                                          <p:stCondLst>
                                            <p:cond delay="0"/>
                                          </p:stCondLst>
                                        </p:cTn>
                                        <p:tgtEl>
                                          <p:spTgt spid="624"/>
                                        </p:tgtEl>
                                        <p:attrNameLst>
                                          <p:attrName>style.visibility</p:attrName>
                                        </p:attrNameLst>
                                      </p:cBhvr>
                                      <p:to>
                                        <p:strVal val="visible"/>
                                      </p:to>
                                    </p:set>
                                    <p:animEffect transition="in" filter="wipe(left)">
                                      <p:cBhvr>
                                        <p:cTn id="667" dur="500"/>
                                        <p:tgtEl>
                                          <p:spTgt spid="624"/>
                                        </p:tgtEl>
                                      </p:cBhvr>
                                    </p:animEffect>
                                  </p:childTnLst>
                                </p:cTn>
                              </p:par>
                            </p:childTnLst>
                          </p:cTn>
                        </p:par>
                        <p:par>
                          <p:cTn id="668" fill="hold">
                            <p:stCondLst>
                              <p:cond delay="83000"/>
                            </p:stCondLst>
                            <p:childTnLst>
                              <p:par>
                                <p:cTn id="669" presetID="22" presetClass="entr" presetSubtype="8" fill="hold" nodeType="afterEffect">
                                  <p:stCondLst>
                                    <p:cond delay="0"/>
                                  </p:stCondLst>
                                  <p:childTnLst>
                                    <p:set>
                                      <p:cBhvr>
                                        <p:cTn id="670" dur="1" fill="hold">
                                          <p:stCondLst>
                                            <p:cond delay="0"/>
                                          </p:stCondLst>
                                        </p:cTn>
                                        <p:tgtEl>
                                          <p:spTgt spid="626"/>
                                        </p:tgtEl>
                                        <p:attrNameLst>
                                          <p:attrName>style.visibility</p:attrName>
                                        </p:attrNameLst>
                                      </p:cBhvr>
                                      <p:to>
                                        <p:strVal val="visible"/>
                                      </p:to>
                                    </p:set>
                                    <p:animEffect transition="in" filter="wipe(left)">
                                      <p:cBhvr>
                                        <p:cTn id="671" dur="500"/>
                                        <p:tgtEl>
                                          <p:spTgt spid="626"/>
                                        </p:tgtEl>
                                      </p:cBhvr>
                                    </p:animEffect>
                                  </p:childTnLst>
                                </p:cTn>
                              </p:par>
                            </p:childTnLst>
                          </p:cTn>
                        </p:par>
                        <p:par>
                          <p:cTn id="672" fill="hold">
                            <p:stCondLst>
                              <p:cond delay="83500"/>
                            </p:stCondLst>
                            <p:childTnLst>
                              <p:par>
                                <p:cTn id="673" presetID="22" presetClass="entr" presetSubtype="8" fill="hold" grpId="0" nodeType="afterEffect">
                                  <p:stCondLst>
                                    <p:cond delay="0"/>
                                  </p:stCondLst>
                                  <p:childTnLst>
                                    <p:set>
                                      <p:cBhvr>
                                        <p:cTn id="674" dur="1" fill="hold">
                                          <p:stCondLst>
                                            <p:cond delay="0"/>
                                          </p:stCondLst>
                                        </p:cTn>
                                        <p:tgtEl>
                                          <p:spTgt spid="625"/>
                                        </p:tgtEl>
                                        <p:attrNameLst>
                                          <p:attrName>style.visibility</p:attrName>
                                        </p:attrNameLst>
                                      </p:cBhvr>
                                      <p:to>
                                        <p:strVal val="visible"/>
                                      </p:to>
                                    </p:set>
                                    <p:animEffect transition="in" filter="wipe(left)">
                                      <p:cBhvr>
                                        <p:cTn id="675" dur="500"/>
                                        <p:tgtEl>
                                          <p:spTgt spid="625"/>
                                        </p:tgtEl>
                                      </p:cBhvr>
                                    </p:animEffect>
                                  </p:childTnLst>
                                </p:cTn>
                              </p:par>
                            </p:childTnLst>
                          </p:cTn>
                        </p:par>
                        <p:par>
                          <p:cTn id="676" fill="hold">
                            <p:stCondLst>
                              <p:cond delay="84000"/>
                            </p:stCondLst>
                            <p:childTnLst>
                              <p:par>
                                <p:cTn id="677" presetID="22" presetClass="entr" presetSubtype="8" fill="hold" nodeType="afterEffect">
                                  <p:stCondLst>
                                    <p:cond delay="0"/>
                                  </p:stCondLst>
                                  <p:childTnLst>
                                    <p:set>
                                      <p:cBhvr>
                                        <p:cTn id="678" dur="1" fill="hold">
                                          <p:stCondLst>
                                            <p:cond delay="0"/>
                                          </p:stCondLst>
                                        </p:cTn>
                                        <p:tgtEl>
                                          <p:spTgt spid="628"/>
                                        </p:tgtEl>
                                        <p:attrNameLst>
                                          <p:attrName>style.visibility</p:attrName>
                                        </p:attrNameLst>
                                      </p:cBhvr>
                                      <p:to>
                                        <p:strVal val="visible"/>
                                      </p:to>
                                    </p:set>
                                    <p:animEffect transition="in" filter="wipe(left)">
                                      <p:cBhvr>
                                        <p:cTn id="679" dur="500"/>
                                        <p:tgtEl>
                                          <p:spTgt spid="628"/>
                                        </p:tgtEl>
                                      </p:cBhvr>
                                    </p:animEffect>
                                  </p:childTnLst>
                                </p:cTn>
                              </p:par>
                            </p:childTnLst>
                          </p:cTn>
                        </p:par>
                        <p:par>
                          <p:cTn id="680" fill="hold">
                            <p:stCondLst>
                              <p:cond delay="84500"/>
                            </p:stCondLst>
                            <p:childTnLst>
                              <p:par>
                                <p:cTn id="681" presetID="22" presetClass="entr" presetSubtype="8" fill="hold" grpId="0" nodeType="afterEffect">
                                  <p:stCondLst>
                                    <p:cond delay="0"/>
                                  </p:stCondLst>
                                  <p:childTnLst>
                                    <p:set>
                                      <p:cBhvr>
                                        <p:cTn id="682" dur="1" fill="hold">
                                          <p:stCondLst>
                                            <p:cond delay="0"/>
                                          </p:stCondLst>
                                        </p:cTn>
                                        <p:tgtEl>
                                          <p:spTgt spid="627"/>
                                        </p:tgtEl>
                                        <p:attrNameLst>
                                          <p:attrName>style.visibility</p:attrName>
                                        </p:attrNameLst>
                                      </p:cBhvr>
                                      <p:to>
                                        <p:strVal val="visible"/>
                                      </p:to>
                                    </p:set>
                                    <p:animEffect transition="in" filter="wipe(left)">
                                      <p:cBhvr>
                                        <p:cTn id="683" dur="500"/>
                                        <p:tgtEl>
                                          <p:spTgt spid="627"/>
                                        </p:tgtEl>
                                      </p:cBhvr>
                                    </p:animEffect>
                                  </p:childTnLst>
                                </p:cTn>
                              </p:par>
                            </p:childTnLst>
                          </p:cTn>
                        </p:par>
                        <p:par>
                          <p:cTn id="684" fill="hold">
                            <p:stCondLst>
                              <p:cond delay="85000"/>
                            </p:stCondLst>
                            <p:childTnLst>
                              <p:par>
                                <p:cTn id="685" presetID="22" presetClass="entr" presetSubtype="8" fill="hold" nodeType="afterEffect">
                                  <p:stCondLst>
                                    <p:cond delay="0"/>
                                  </p:stCondLst>
                                  <p:childTnLst>
                                    <p:set>
                                      <p:cBhvr>
                                        <p:cTn id="686" dur="1" fill="hold">
                                          <p:stCondLst>
                                            <p:cond delay="0"/>
                                          </p:stCondLst>
                                        </p:cTn>
                                        <p:tgtEl>
                                          <p:spTgt spid="629"/>
                                        </p:tgtEl>
                                        <p:attrNameLst>
                                          <p:attrName>style.visibility</p:attrName>
                                        </p:attrNameLst>
                                      </p:cBhvr>
                                      <p:to>
                                        <p:strVal val="visible"/>
                                      </p:to>
                                    </p:set>
                                    <p:animEffect transition="in" filter="wipe(left)">
                                      <p:cBhvr>
                                        <p:cTn id="687" dur="500"/>
                                        <p:tgtEl>
                                          <p:spTgt spid="629"/>
                                        </p:tgtEl>
                                      </p:cBhvr>
                                    </p:animEffect>
                                  </p:childTnLst>
                                </p:cTn>
                              </p:par>
                            </p:childTnLst>
                          </p:cTn>
                        </p:par>
                        <p:par>
                          <p:cTn id="688" fill="hold">
                            <p:stCondLst>
                              <p:cond delay="85500"/>
                            </p:stCondLst>
                            <p:childTnLst>
                              <p:par>
                                <p:cTn id="689" presetID="22" presetClass="entr" presetSubtype="8" fill="hold" grpId="0" nodeType="afterEffect">
                                  <p:stCondLst>
                                    <p:cond delay="0"/>
                                  </p:stCondLst>
                                  <p:childTnLst>
                                    <p:set>
                                      <p:cBhvr>
                                        <p:cTn id="690" dur="1" fill="hold">
                                          <p:stCondLst>
                                            <p:cond delay="0"/>
                                          </p:stCondLst>
                                        </p:cTn>
                                        <p:tgtEl>
                                          <p:spTgt spid="630"/>
                                        </p:tgtEl>
                                        <p:attrNameLst>
                                          <p:attrName>style.visibility</p:attrName>
                                        </p:attrNameLst>
                                      </p:cBhvr>
                                      <p:to>
                                        <p:strVal val="visible"/>
                                      </p:to>
                                    </p:set>
                                    <p:animEffect transition="in" filter="wipe(left)">
                                      <p:cBhvr>
                                        <p:cTn id="691" dur="500"/>
                                        <p:tgtEl>
                                          <p:spTgt spid="630"/>
                                        </p:tgtEl>
                                      </p:cBhvr>
                                    </p:animEffect>
                                  </p:childTnLst>
                                </p:cTn>
                              </p:par>
                            </p:childTnLst>
                          </p:cTn>
                        </p:par>
                        <p:par>
                          <p:cTn id="692" fill="hold">
                            <p:stCondLst>
                              <p:cond delay="86000"/>
                            </p:stCondLst>
                            <p:childTnLst>
                              <p:par>
                                <p:cTn id="693" presetID="22" presetClass="entr" presetSubtype="8" fill="hold" nodeType="afterEffect">
                                  <p:stCondLst>
                                    <p:cond delay="0"/>
                                  </p:stCondLst>
                                  <p:childTnLst>
                                    <p:set>
                                      <p:cBhvr>
                                        <p:cTn id="694" dur="1" fill="hold">
                                          <p:stCondLst>
                                            <p:cond delay="0"/>
                                          </p:stCondLst>
                                        </p:cTn>
                                        <p:tgtEl>
                                          <p:spTgt spid="632"/>
                                        </p:tgtEl>
                                        <p:attrNameLst>
                                          <p:attrName>style.visibility</p:attrName>
                                        </p:attrNameLst>
                                      </p:cBhvr>
                                      <p:to>
                                        <p:strVal val="visible"/>
                                      </p:to>
                                    </p:set>
                                    <p:animEffect transition="in" filter="wipe(left)">
                                      <p:cBhvr>
                                        <p:cTn id="695" dur="500"/>
                                        <p:tgtEl>
                                          <p:spTgt spid="632"/>
                                        </p:tgtEl>
                                      </p:cBhvr>
                                    </p:animEffect>
                                  </p:childTnLst>
                                </p:cTn>
                              </p:par>
                            </p:childTnLst>
                          </p:cTn>
                        </p:par>
                        <p:par>
                          <p:cTn id="696" fill="hold">
                            <p:stCondLst>
                              <p:cond delay="86500"/>
                            </p:stCondLst>
                            <p:childTnLst>
                              <p:par>
                                <p:cTn id="697" presetID="22" presetClass="entr" presetSubtype="8" fill="hold" grpId="0" nodeType="afterEffect">
                                  <p:stCondLst>
                                    <p:cond delay="0"/>
                                  </p:stCondLst>
                                  <p:childTnLst>
                                    <p:set>
                                      <p:cBhvr>
                                        <p:cTn id="698" dur="1" fill="hold">
                                          <p:stCondLst>
                                            <p:cond delay="0"/>
                                          </p:stCondLst>
                                        </p:cTn>
                                        <p:tgtEl>
                                          <p:spTgt spid="631"/>
                                        </p:tgtEl>
                                        <p:attrNameLst>
                                          <p:attrName>style.visibility</p:attrName>
                                        </p:attrNameLst>
                                      </p:cBhvr>
                                      <p:to>
                                        <p:strVal val="visible"/>
                                      </p:to>
                                    </p:set>
                                    <p:animEffect transition="in" filter="wipe(left)">
                                      <p:cBhvr>
                                        <p:cTn id="699" dur="500"/>
                                        <p:tgtEl>
                                          <p:spTgt spid="631"/>
                                        </p:tgtEl>
                                      </p:cBhvr>
                                    </p:animEffect>
                                  </p:childTnLst>
                                </p:cTn>
                              </p:par>
                            </p:childTnLst>
                          </p:cTn>
                        </p:par>
                        <p:par>
                          <p:cTn id="700" fill="hold">
                            <p:stCondLst>
                              <p:cond delay="87000"/>
                            </p:stCondLst>
                            <p:childTnLst>
                              <p:par>
                                <p:cTn id="701" presetID="22" presetClass="entr" presetSubtype="8" fill="hold" nodeType="afterEffect">
                                  <p:stCondLst>
                                    <p:cond delay="0"/>
                                  </p:stCondLst>
                                  <p:childTnLst>
                                    <p:set>
                                      <p:cBhvr>
                                        <p:cTn id="702" dur="1" fill="hold">
                                          <p:stCondLst>
                                            <p:cond delay="0"/>
                                          </p:stCondLst>
                                        </p:cTn>
                                        <p:tgtEl>
                                          <p:spTgt spid="634"/>
                                        </p:tgtEl>
                                        <p:attrNameLst>
                                          <p:attrName>style.visibility</p:attrName>
                                        </p:attrNameLst>
                                      </p:cBhvr>
                                      <p:to>
                                        <p:strVal val="visible"/>
                                      </p:to>
                                    </p:set>
                                    <p:animEffect transition="in" filter="wipe(left)">
                                      <p:cBhvr>
                                        <p:cTn id="703" dur="500"/>
                                        <p:tgtEl>
                                          <p:spTgt spid="634"/>
                                        </p:tgtEl>
                                      </p:cBhvr>
                                    </p:animEffect>
                                  </p:childTnLst>
                                </p:cTn>
                              </p:par>
                            </p:childTnLst>
                          </p:cTn>
                        </p:par>
                        <p:par>
                          <p:cTn id="704" fill="hold">
                            <p:stCondLst>
                              <p:cond delay="87500"/>
                            </p:stCondLst>
                            <p:childTnLst>
                              <p:par>
                                <p:cTn id="705" presetID="22" presetClass="entr" presetSubtype="8" fill="hold" grpId="0" nodeType="afterEffect">
                                  <p:stCondLst>
                                    <p:cond delay="0"/>
                                  </p:stCondLst>
                                  <p:childTnLst>
                                    <p:set>
                                      <p:cBhvr>
                                        <p:cTn id="706" dur="1" fill="hold">
                                          <p:stCondLst>
                                            <p:cond delay="0"/>
                                          </p:stCondLst>
                                        </p:cTn>
                                        <p:tgtEl>
                                          <p:spTgt spid="633"/>
                                        </p:tgtEl>
                                        <p:attrNameLst>
                                          <p:attrName>style.visibility</p:attrName>
                                        </p:attrNameLst>
                                      </p:cBhvr>
                                      <p:to>
                                        <p:strVal val="visible"/>
                                      </p:to>
                                    </p:set>
                                    <p:animEffect transition="in" filter="wipe(left)">
                                      <p:cBhvr>
                                        <p:cTn id="707" dur="500"/>
                                        <p:tgtEl>
                                          <p:spTgt spid="633"/>
                                        </p:tgtEl>
                                      </p:cBhvr>
                                    </p:animEffect>
                                  </p:childTnLst>
                                </p:cTn>
                              </p:par>
                            </p:childTnLst>
                          </p:cTn>
                        </p:par>
                        <p:par>
                          <p:cTn id="708" fill="hold">
                            <p:stCondLst>
                              <p:cond delay="88000"/>
                            </p:stCondLst>
                            <p:childTnLst>
                              <p:par>
                                <p:cTn id="709" presetID="22" presetClass="entr" presetSubtype="8" fill="hold" nodeType="afterEffect">
                                  <p:stCondLst>
                                    <p:cond delay="0"/>
                                  </p:stCondLst>
                                  <p:childTnLst>
                                    <p:set>
                                      <p:cBhvr>
                                        <p:cTn id="710" dur="1" fill="hold">
                                          <p:stCondLst>
                                            <p:cond delay="0"/>
                                          </p:stCondLst>
                                        </p:cTn>
                                        <p:tgtEl>
                                          <p:spTgt spid="635"/>
                                        </p:tgtEl>
                                        <p:attrNameLst>
                                          <p:attrName>style.visibility</p:attrName>
                                        </p:attrNameLst>
                                      </p:cBhvr>
                                      <p:to>
                                        <p:strVal val="visible"/>
                                      </p:to>
                                    </p:set>
                                    <p:animEffect transition="in" filter="wipe(left)">
                                      <p:cBhvr>
                                        <p:cTn id="711" dur="500"/>
                                        <p:tgtEl>
                                          <p:spTgt spid="635"/>
                                        </p:tgtEl>
                                      </p:cBhvr>
                                    </p:animEffect>
                                  </p:childTnLst>
                                </p:cTn>
                              </p:par>
                            </p:childTnLst>
                          </p:cTn>
                        </p:par>
                        <p:par>
                          <p:cTn id="712" fill="hold">
                            <p:stCondLst>
                              <p:cond delay="88500"/>
                            </p:stCondLst>
                            <p:childTnLst>
                              <p:par>
                                <p:cTn id="713" presetID="22" presetClass="entr" presetSubtype="8" fill="hold" nodeType="afterEffect">
                                  <p:stCondLst>
                                    <p:cond delay="0"/>
                                  </p:stCondLst>
                                  <p:childTnLst>
                                    <p:set>
                                      <p:cBhvr>
                                        <p:cTn id="714" dur="1" fill="hold">
                                          <p:stCondLst>
                                            <p:cond delay="0"/>
                                          </p:stCondLst>
                                        </p:cTn>
                                        <p:tgtEl>
                                          <p:spTgt spid="636"/>
                                        </p:tgtEl>
                                        <p:attrNameLst>
                                          <p:attrName>style.visibility</p:attrName>
                                        </p:attrNameLst>
                                      </p:cBhvr>
                                      <p:to>
                                        <p:strVal val="visible"/>
                                      </p:to>
                                    </p:set>
                                    <p:animEffect transition="in" filter="wipe(left)">
                                      <p:cBhvr>
                                        <p:cTn id="715" dur="500"/>
                                        <p:tgtEl>
                                          <p:spTgt spid="636"/>
                                        </p:tgtEl>
                                      </p:cBhvr>
                                    </p:animEffect>
                                  </p:childTnLst>
                                </p:cTn>
                              </p:par>
                            </p:childTnLst>
                          </p:cTn>
                        </p:par>
                        <p:par>
                          <p:cTn id="716" fill="hold">
                            <p:stCondLst>
                              <p:cond delay="89000"/>
                            </p:stCondLst>
                            <p:childTnLst>
                              <p:par>
                                <p:cTn id="717" presetID="22" presetClass="entr" presetSubtype="8" fill="hold" grpId="0" nodeType="afterEffect">
                                  <p:stCondLst>
                                    <p:cond delay="0"/>
                                  </p:stCondLst>
                                  <p:childTnLst>
                                    <p:set>
                                      <p:cBhvr>
                                        <p:cTn id="718" dur="1" fill="hold">
                                          <p:stCondLst>
                                            <p:cond delay="0"/>
                                          </p:stCondLst>
                                        </p:cTn>
                                        <p:tgtEl>
                                          <p:spTgt spid="637"/>
                                        </p:tgtEl>
                                        <p:attrNameLst>
                                          <p:attrName>style.visibility</p:attrName>
                                        </p:attrNameLst>
                                      </p:cBhvr>
                                      <p:to>
                                        <p:strVal val="visible"/>
                                      </p:to>
                                    </p:set>
                                    <p:animEffect transition="in" filter="wipe(left)">
                                      <p:cBhvr>
                                        <p:cTn id="719" dur="500"/>
                                        <p:tgtEl>
                                          <p:spTgt spid="637"/>
                                        </p:tgtEl>
                                      </p:cBhvr>
                                    </p:animEffect>
                                  </p:childTnLst>
                                </p:cTn>
                              </p:par>
                            </p:childTnLst>
                          </p:cTn>
                        </p:par>
                        <p:par>
                          <p:cTn id="720" fill="hold">
                            <p:stCondLst>
                              <p:cond delay="89500"/>
                            </p:stCondLst>
                            <p:childTnLst>
                              <p:par>
                                <p:cTn id="721" presetID="22" presetClass="entr" presetSubtype="8" fill="hold" grpId="0" nodeType="afterEffect">
                                  <p:stCondLst>
                                    <p:cond delay="0"/>
                                  </p:stCondLst>
                                  <p:childTnLst>
                                    <p:set>
                                      <p:cBhvr>
                                        <p:cTn id="722" dur="1" fill="hold">
                                          <p:stCondLst>
                                            <p:cond delay="0"/>
                                          </p:stCondLst>
                                        </p:cTn>
                                        <p:tgtEl>
                                          <p:spTgt spid="638"/>
                                        </p:tgtEl>
                                        <p:attrNameLst>
                                          <p:attrName>style.visibility</p:attrName>
                                        </p:attrNameLst>
                                      </p:cBhvr>
                                      <p:to>
                                        <p:strVal val="visible"/>
                                      </p:to>
                                    </p:set>
                                    <p:animEffect transition="in" filter="wipe(left)">
                                      <p:cBhvr>
                                        <p:cTn id="723" dur="500"/>
                                        <p:tgtEl>
                                          <p:spTgt spid="638"/>
                                        </p:tgtEl>
                                      </p:cBhvr>
                                    </p:animEffect>
                                  </p:childTnLst>
                                </p:cTn>
                              </p:par>
                            </p:childTnLst>
                          </p:cTn>
                        </p:par>
                        <p:par>
                          <p:cTn id="724" fill="hold">
                            <p:stCondLst>
                              <p:cond delay="90000"/>
                            </p:stCondLst>
                            <p:childTnLst>
                              <p:par>
                                <p:cTn id="725" presetID="22" presetClass="entr" presetSubtype="8" fill="hold" grpId="0" nodeType="afterEffect">
                                  <p:stCondLst>
                                    <p:cond delay="0"/>
                                  </p:stCondLst>
                                  <p:childTnLst>
                                    <p:set>
                                      <p:cBhvr>
                                        <p:cTn id="726" dur="1" fill="hold">
                                          <p:stCondLst>
                                            <p:cond delay="0"/>
                                          </p:stCondLst>
                                        </p:cTn>
                                        <p:tgtEl>
                                          <p:spTgt spid="639"/>
                                        </p:tgtEl>
                                        <p:attrNameLst>
                                          <p:attrName>style.visibility</p:attrName>
                                        </p:attrNameLst>
                                      </p:cBhvr>
                                      <p:to>
                                        <p:strVal val="visible"/>
                                      </p:to>
                                    </p:set>
                                    <p:animEffect transition="in" filter="wipe(left)">
                                      <p:cBhvr>
                                        <p:cTn id="727" dur="500"/>
                                        <p:tgtEl>
                                          <p:spTgt spid="639"/>
                                        </p:tgtEl>
                                      </p:cBhvr>
                                    </p:animEffect>
                                  </p:childTnLst>
                                </p:cTn>
                              </p:par>
                            </p:childTnLst>
                          </p:cTn>
                        </p:par>
                        <p:par>
                          <p:cTn id="728" fill="hold">
                            <p:stCondLst>
                              <p:cond delay="90500"/>
                            </p:stCondLst>
                            <p:childTnLst>
                              <p:par>
                                <p:cTn id="729" presetID="22" presetClass="entr" presetSubtype="8" fill="hold" nodeType="afterEffect">
                                  <p:stCondLst>
                                    <p:cond delay="0"/>
                                  </p:stCondLst>
                                  <p:childTnLst>
                                    <p:set>
                                      <p:cBhvr>
                                        <p:cTn id="730" dur="1" fill="hold">
                                          <p:stCondLst>
                                            <p:cond delay="0"/>
                                          </p:stCondLst>
                                        </p:cTn>
                                        <p:tgtEl>
                                          <p:spTgt spid="641"/>
                                        </p:tgtEl>
                                        <p:attrNameLst>
                                          <p:attrName>style.visibility</p:attrName>
                                        </p:attrNameLst>
                                      </p:cBhvr>
                                      <p:to>
                                        <p:strVal val="visible"/>
                                      </p:to>
                                    </p:set>
                                    <p:animEffect transition="in" filter="wipe(left)">
                                      <p:cBhvr>
                                        <p:cTn id="731" dur="500"/>
                                        <p:tgtEl>
                                          <p:spTgt spid="641"/>
                                        </p:tgtEl>
                                      </p:cBhvr>
                                    </p:animEffect>
                                  </p:childTnLst>
                                </p:cTn>
                              </p:par>
                            </p:childTnLst>
                          </p:cTn>
                        </p:par>
                        <p:par>
                          <p:cTn id="732" fill="hold">
                            <p:stCondLst>
                              <p:cond delay="91000"/>
                            </p:stCondLst>
                            <p:childTnLst>
                              <p:par>
                                <p:cTn id="733" presetID="22" presetClass="entr" presetSubtype="8" fill="hold" grpId="0" nodeType="afterEffect">
                                  <p:stCondLst>
                                    <p:cond delay="0"/>
                                  </p:stCondLst>
                                  <p:childTnLst>
                                    <p:set>
                                      <p:cBhvr>
                                        <p:cTn id="734" dur="1" fill="hold">
                                          <p:stCondLst>
                                            <p:cond delay="0"/>
                                          </p:stCondLst>
                                        </p:cTn>
                                        <p:tgtEl>
                                          <p:spTgt spid="640"/>
                                        </p:tgtEl>
                                        <p:attrNameLst>
                                          <p:attrName>style.visibility</p:attrName>
                                        </p:attrNameLst>
                                      </p:cBhvr>
                                      <p:to>
                                        <p:strVal val="visible"/>
                                      </p:to>
                                    </p:set>
                                    <p:animEffect transition="in" filter="wipe(left)">
                                      <p:cBhvr>
                                        <p:cTn id="735" dur="500"/>
                                        <p:tgtEl>
                                          <p:spTgt spid="640"/>
                                        </p:tgtEl>
                                      </p:cBhvr>
                                    </p:animEffect>
                                  </p:childTnLst>
                                </p:cTn>
                              </p:par>
                            </p:childTnLst>
                          </p:cTn>
                        </p:par>
                        <p:par>
                          <p:cTn id="736" fill="hold">
                            <p:stCondLst>
                              <p:cond delay="91500"/>
                            </p:stCondLst>
                            <p:childTnLst>
                              <p:par>
                                <p:cTn id="737" presetID="22" presetClass="entr" presetSubtype="8" fill="hold" nodeType="afterEffect">
                                  <p:stCondLst>
                                    <p:cond delay="0"/>
                                  </p:stCondLst>
                                  <p:childTnLst>
                                    <p:set>
                                      <p:cBhvr>
                                        <p:cTn id="738" dur="1" fill="hold">
                                          <p:stCondLst>
                                            <p:cond delay="0"/>
                                          </p:stCondLst>
                                        </p:cTn>
                                        <p:tgtEl>
                                          <p:spTgt spid="643"/>
                                        </p:tgtEl>
                                        <p:attrNameLst>
                                          <p:attrName>style.visibility</p:attrName>
                                        </p:attrNameLst>
                                      </p:cBhvr>
                                      <p:to>
                                        <p:strVal val="visible"/>
                                      </p:to>
                                    </p:set>
                                    <p:animEffect transition="in" filter="wipe(left)">
                                      <p:cBhvr>
                                        <p:cTn id="739" dur="500"/>
                                        <p:tgtEl>
                                          <p:spTgt spid="643"/>
                                        </p:tgtEl>
                                      </p:cBhvr>
                                    </p:animEffect>
                                  </p:childTnLst>
                                </p:cTn>
                              </p:par>
                            </p:childTnLst>
                          </p:cTn>
                        </p:par>
                        <p:par>
                          <p:cTn id="740" fill="hold">
                            <p:stCondLst>
                              <p:cond delay="92000"/>
                            </p:stCondLst>
                            <p:childTnLst>
                              <p:par>
                                <p:cTn id="741" presetID="22" presetClass="entr" presetSubtype="8" fill="hold" grpId="0" nodeType="afterEffect">
                                  <p:stCondLst>
                                    <p:cond delay="0"/>
                                  </p:stCondLst>
                                  <p:childTnLst>
                                    <p:set>
                                      <p:cBhvr>
                                        <p:cTn id="742" dur="1" fill="hold">
                                          <p:stCondLst>
                                            <p:cond delay="0"/>
                                          </p:stCondLst>
                                        </p:cTn>
                                        <p:tgtEl>
                                          <p:spTgt spid="642"/>
                                        </p:tgtEl>
                                        <p:attrNameLst>
                                          <p:attrName>style.visibility</p:attrName>
                                        </p:attrNameLst>
                                      </p:cBhvr>
                                      <p:to>
                                        <p:strVal val="visible"/>
                                      </p:to>
                                    </p:set>
                                    <p:animEffect transition="in" filter="wipe(left)">
                                      <p:cBhvr>
                                        <p:cTn id="743" dur="500"/>
                                        <p:tgtEl>
                                          <p:spTgt spid="642"/>
                                        </p:tgtEl>
                                      </p:cBhvr>
                                    </p:animEffect>
                                  </p:childTnLst>
                                </p:cTn>
                              </p:par>
                            </p:childTnLst>
                          </p:cTn>
                        </p:par>
                        <p:par>
                          <p:cTn id="744" fill="hold">
                            <p:stCondLst>
                              <p:cond delay="92500"/>
                            </p:stCondLst>
                            <p:childTnLst>
                              <p:par>
                                <p:cTn id="745" presetID="22" presetClass="entr" presetSubtype="8" fill="hold" nodeType="afterEffect">
                                  <p:stCondLst>
                                    <p:cond delay="0"/>
                                  </p:stCondLst>
                                  <p:childTnLst>
                                    <p:set>
                                      <p:cBhvr>
                                        <p:cTn id="746" dur="1" fill="hold">
                                          <p:stCondLst>
                                            <p:cond delay="0"/>
                                          </p:stCondLst>
                                        </p:cTn>
                                        <p:tgtEl>
                                          <p:spTgt spid="622"/>
                                        </p:tgtEl>
                                        <p:attrNameLst>
                                          <p:attrName>style.visibility</p:attrName>
                                        </p:attrNameLst>
                                      </p:cBhvr>
                                      <p:to>
                                        <p:strVal val="visible"/>
                                      </p:to>
                                    </p:set>
                                    <p:animEffect transition="in" filter="wipe(left)">
                                      <p:cBhvr>
                                        <p:cTn id="747" dur="500"/>
                                        <p:tgtEl>
                                          <p:spTgt spid="622"/>
                                        </p:tgtEl>
                                      </p:cBhvr>
                                    </p:animEffect>
                                  </p:childTnLst>
                                </p:cTn>
                              </p:par>
                            </p:childTnLst>
                          </p:cTn>
                        </p:par>
                        <p:par>
                          <p:cTn id="748" fill="hold">
                            <p:stCondLst>
                              <p:cond delay="93000"/>
                            </p:stCondLst>
                            <p:childTnLst>
                              <p:par>
                                <p:cTn id="749" presetID="22" presetClass="entr" presetSubtype="8" fill="hold" grpId="0" nodeType="afterEffect">
                                  <p:stCondLst>
                                    <p:cond delay="0"/>
                                  </p:stCondLst>
                                  <p:childTnLst>
                                    <p:set>
                                      <p:cBhvr>
                                        <p:cTn id="750" dur="1" fill="hold">
                                          <p:stCondLst>
                                            <p:cond delay="0"/>
                                          </p:stCondLst>
                                        </p:cTn>
                                        <p:tgtEl>
                                          <p:spTgt spid="644"/>
                                        </p:tgtEl>
                                        <p:attrNameLst>
                                          <p:attrName>style.visibility</p:attrName>
                                        </p:attrNameLst>
                                      </p:cBhvr>
                                      <p:to>
                                        <p:strVal val="visible"/>
                                      </p:to>
                                    </p:set>
                                    <p:animEffect transition="in" filter="wipe(left)">
                                      <p:cBhvr>
                                        <p:cTn id="751" dur="500"/>
                                        <p:tgtEl>
                                          <p:spTgt spid="644"/>
                                        </p:tgtEl>
                                      </p:cBhvr>
                                    </p:animEffect>
                                  </p:childTnLst>
                                </p:cTn>
                              </p:par>
                            </p:childTnLst>
                          </p:cTn>
                        </p:par>
                        <p:par>
                          <p:cTn id="752" fill="hold">
                            <p:stCondLst>
                              <p:cond delay="93500"/>
                            </p:stCondLst>
                            <p:childTnLst>
                              <p:par>
                                <p:cTn id="753" presetID="22" presetClass="entr" presetSubtype="8" fill="hold" nodeType="afterEffect">
                                  <p:stCondLst>
                                    <p:cond delay="0"/>
                                  </p:stCondLst>
                                  <p:childTnLst>
                                    <p:set>
                                      <p:cBhvr>
                                        <p:cTn id="754" dur="1" fill="hold">
                                          <p:stCondLst>
                                            <p:cond delay="0"/>
                                          </p:stCondLst>
                                        </p:cTn>
                                        <p:tgtEl>
                                          <p:spTgt spid="645"/>
                                        </p:tgtEl>
                                        <p:attrNameLst>
                                          <p:attrName>style.visibility</p:attrName>
                                        </p:attrNameLst>
                                      </p:cBhvr>
                                      <p:to>
                                        <p:strVal val="visible"/>
                                      </p:to>
                                    </p:set>
                                    <p:animEffect transition="in" filter="wipe(left)">
                                      <p:cBhvr>
                                        <p:cTn id="755" dur="500"/>
                                        <p:tgtEl>
                                          <p:spTgt spid="645"/>
                                        </p:tgtEl>
                                      </p:cBhvr>
                                    </p:animEffect>
                                  </p:childTnLst>
                                </p:cTn>
                              </p:par>
                            </p:childTnLst>
                          </p:cTn>
                        </p:par>
                        <p:par>
                          <p:cTn id="756" fill="hold">
                            <p:stCondLst>
                              <p:cond delay="94000"/>
                            </p:stCondLst>
                            <p:childTnLst>
                              <p:par>
                                <p:cTn id="757" presetID="22" presetClass="entr" presetSubtype="8" fill="hold" grpId="0" nodeType="afterEffect">
                                  <p:stCondLst>
                                    <p:cond delay="0"/>
                                  </p:stCondLst>
                                  <p:childTnLst>
                                    <p:set>
                                      <p:cBhvr>
                                        <p:cTn id="758" dur="1" fill="hold">
                                          <p:stCondLst>
                                            <p:cond delay="0"/>
                                          </p:stCondLst>
                                        </p:cTn>
                                        <p:tgtEl>
                                          <p:spTgt spid="646"/>
                                        </p:tgtEl>
                                        <p:attrNameLst>
                                          <p:attrName>style.visibility</p:attrName>
                                        </p:attrNameLst>
                                      </p:cBhvr>
                                      <p:to>
                                        <p:strVal val="visible"/>
                                      </p:to>
                                    </p:set>
                                    <p:animEffect transition="in" filter="wipe(left)">
                                      <p:cBhvr>
                                        <p:cTn id="759" dur="500"/>
                                        <p:tgtEl>
                                          <p:spTgt spid="646"/>
                                        </p:tgtEl>
                                      </p:cBhvr>
                                    </p:animEffect>
                                  </p:childTnLst>
                                </p:cTn>
                              </p:par>
                            </p:childTnLst>
                          </p:cTn>
                        </p:par>
                        <p:par>
                          <p:cTn id="760" fill="hold">
                            <p:stCondLst>
                              <p:cond delay="94500"/>
                            </p:stCondLst>
                            <p:childTnLst>
                              <p:par>
                                <p:cTn id="761" presetID="22" presetClass="entr" presetSubtype="8" fill="hold" grpId="0" nodeType="afterEffect">
                                  <p:stCondLst>
                                    <p:cond delay="0"/>
                                  </p:stCondLst>
                                  <p:childTnLst>
                                    <p:set>
                                      <p:cBhvr>
                                        <p:cTn id="762" dur="1" fill="hold">
                                          <p:stCondLst>
                                            <p:cond delay="0"/>
                                          </p:stCondLst>
                                        </p:cTn>
                                        <p:tgtEl>
                                          <p:spTgt spid="649"/>
                                        </p:tgtEl>
                                        <p:attrNameLst>
                                          <p:attrName>style.visibility</p:attrName>
                                        </p:attrNameLst>
                                      </p:cBhvr>
                                      <p:to>
                                        <p:strVal val="visible"/>
                                      </p:to>
                                    </p:set>
                                    <p:animEffect transition="in" filter="wipe(left)">
                                      <p:cBhvr>
                                        <p:cTn id="763" dur="500"/>
                                        <p:tgtEl>
                                          <p:spTgt spid="649"/>
                                        </p:tgtEl>
                                      </p:cBhvr>
                                    </p:animEffect>
                                  </p:childTnLst>
                                </p:cTn>
                              </p:par>
                            </p:childTnLst>
                          </p:cTn>
                        </p:par>
                        <p:par>
                          <p:cTn id="764" fill="hold">
                            <p:stCondLst>
                              <p:cond delay="95000"/>
                            </p:stCondLst>
                            <p:childTnLst>
                              <p:par>
                                <p:cTn id="765" presetID="22" presetClass="entr" presetSubtype="8" fill="hold" nodeType="afterEffect">
                                  <p:stCondLst>
                                    <p:cond delay="0"/>
                                  </p:stCondLst>
                                  <p:childTnLst>
                                    <p:set>
                                      <p:cBhvr>
                                        <p:cTn id="766" dur="1" fill="hold">
                                          <p:stCondLst>
                                            <p:cond delay="0"/>
                                          </p:stCondLst>
                                        </p:cTn>
                                        <p:tgtEl>
                                          <p:spTgt spid="650"/>
                                        </p:tgtEl>
                                        <p:attrNameLst>
                                          <p:attrName>style.visibility</p:attrName>
                                        </p:attrNameLst>
                                      </p:cBhvr>
                                      <p:to>
                                        <p:strVal val="visible"/>
                                      </p:to>
                                    </p:set>
                                    <p:animEffect transition="in" filter="wipe(left)">
                                      <p:cBhvr>
                                        <p:cTn id="767" dur="500"/>
                                        <p:tgtEl>
                                          <p:spTgt spid="650"/>
                                        </p:tgtEl>
                                      </p:cBhvr>
                                    </p:animEffect>
                                  </p:childTnLst>
                                </p:cTn>
                              </p:par>
                            </p:childTnLst>
                          </p:cTn>
                        </p:par>
                        <p:par>
                          <p:cTn id="768" fill="hold">
                            <p:stCondLst>
                              <p:cond delay="95500"/>
                            </p:stCondLst>
                            <p:childTnLst>
                              <p:par>
                                <p:cTn id="769" presetID="22" presetClass="entr" presetSubtype="8" fill="hold" nodeType="afterEffect">
                                  <p:stCondLst>
                                    <p:cond delay="0"/>
                                  </p:stCondLst>
                                  <p:childTnLst>
                                    <p:set>
                                      <p:cBhvr>
                                        <p:cTn id="770" dur="1" fill="hold">
                                          <p:stCondLst>
                                            <p:cond delay="0"/>
                                          </p:stCondLst>
                                        </p:cTn>
                                        <p:tgtEl>
                                          <p:spTgt spid="651"/>
                                        </p:tgtEl>
                                        <p:attrNameLst>
                                          <p:attrName>style.visibility</p:attrName>
                                        </p:attrNameLst>
                                      </p:cBhvr>
                                      <p:to>
                                        <p:strVal val="visible"/>
                                      </p:to>
                                    </p:set>
                                    <p:animEffect transition="in" filter="wipe(left)">
                                      <p:cBhvr>
                                        <p:cTn id="771" dur="500"/>
                                        <p:tgtEl>
                                          <p:spTgt spid="651"/>
                                        </p:tgtEl>
                                      </p:cBhvr>
                                    </p:animEffect>
                                  </p:childTnLst>
                                </p:cTn>
                              </p:par>
                            </p:childTnLst>
                          </p:cTn>
                        </p:par>
                        <p:par>
                          <p:cTn id="772" fill="hold">
                            <p:stCondLst>
                              <p:cond delay="96000"/>
                            </p:stCondLst>
                            <p:childTnLst>
                              <p:par>
                                <p:cTn id="773" presetID="22" presetClass="entr" presetSubtype="8" fill="hold" grpId="0" nodeType="afterEffect">
                                  <p:stCondLst>
                                    <p:cond delay="0"/>
                                  </p:stCondLst>
                                  <p:childTnLst>
                                    <p:set>
                                      <p:cBhvr>
                                        <p:cTn id="774" dur="1" fill="hold">
                                          <p:stCondLst>
                                            <p:cond delay="0"/>
                                          </p:stCondLst>
                                        </p:cTn>
                                        <p:tgtEl>
                                          <p:spTgt spid="652"/>
                                        </p:tgtEl>
                                        <p:attrNameLst>
                                          <p:attrName>style.visibility</p:attrName>
                                        </p:attrNameLst>
                                      </p:cBhvr>
                                      <p:to>
                                        <p:strVal val="visible"/>
                                      </p:to>
                                    </p:set>
                                    <p:animEffect transition="in" filter="wipe(left)">
                                      <p:cBhvr>
                                        <p:cTn id="775" dur="500"/>
                                        <p:tgtEl>
                                          <p:spTgt spid="652"/>
                                        </p:tgtEl>
                                      </p:cBhvr>
                                    </p:animEffect>
                                  </p:childTnLst>
                                </p:cTn>
                              </p:par>
                            </p:childTnLst>
                          </p:cTn>
                        </p:par>
                        <p:par>
                          <p:cTn id="776" fill="hold">
                            <p:stCondLst>
                              <p:cond delay="96500"/>
                            </p:stCondLst>
                            <p:childTnLst>
                              <p:par>
                                <p:cTn id="777" presetID="22" presetClass="entr" presetSubtype="8" fill="hold" grpId="0" nodeType="afterEffect">
                                  <p:stCondLst>
                                    <p:cond delay="0"/>
                                  </p:stCondLst>
                                  <p:childTnLst>
                                    <p:set>
                                      <p:cBhvr>
                                        <p:cTn id="778" dur="1" fill="hold">
                                          <p:stCondLst>
                                            <p:cond delay="0"/>
                                          </p:stCondLst>
                                        </p:cTn>
                                        <p:tgtEl>
                                          <p:spTgt spid="653"/>
                                        </p:tgtEl>
                                        <p:attrNameLst>
                                          <p:attrName>style.visibility</p:attrName>
                                        </p:attrNameLst>
                                      </p:cBhvr>
                                      <p:to>
                                        <p:strVal val="visible"/>
                                      </p:to>
                                    </p:set>
                                    <p:animEffect transition="in" filter="wipe(left)">
                                      <p:cBhvr>
                                        <p:cTn id="779" dur="500"/>
                                        <p:tgtEl>
                                          <p:spTgt spid="653"/>
                                        </p:tgtEl>
                                      </p:cBhvr>
                                    </p:animEffect>
                                  </p:childTnLst>
                                </p:cTn>
                              </p:par>
                            </p:childTnLst>
                          </p:cTn>
                        </p:par>
                        <p:par>
                          <p:cTn id="780" fill="hold">
                            <p:stCondLst>
                              <p:cond delay="97000"/>
                            </p:stCondLst>
                            <p:childTnLst>
                              <p:par>
                                <p:cTn id="781" presetID="22" presetClass="entr" presetSubtype="8" fill="hold" nodeType="afterEffect">
                                  <p:stCondLst>
                                    <p:cond delay="0"/>
                                  </p:stCondLst>
                                  <p:childTnLst>
                                    <p:set>
                                      <p:cBhvr>
                                        <p:cTn id="782" dur="1" fill="hold">
                                          <p:stCondLst>
                                            <p:cond delay="0"/>
                                          </p:stCondLst>
                                        </p:cTn>
                                        <p:tgtEl>
                                          <p:spTgt spid="654"/>
                                        </p:tgtEl>
                                        <p:attrNameLst>
                                          <p:attrName>style.visibility</p:attrName>
                                        </p:attrNameLst>
                                      </p:cBhvr>
                                      <p:to>
                                        <p:strVal val="visible"/>
                                      </p:to>
                                    </p:set>
                                    <p:animEffect transition="in" filter="wipe(left)">
                                      <p:cBhvr>
                                        <p:cTn id="783" dur="500"/>
                                        <p:tgtEl>
                                          <p:spTgt spid="654"/>
                                        </p:tgtEl>
                                      </p:cBhvr>
                                    </p:animEffect>
                                  </p:childTnLst>
                                </p:cTn>
                              </p:par>
                            </p:childTnLst>
                          </p:cTn>
                        </p:par>
                        <p:par>
                          <p:cTn id="784" fill="hold">
                            <p:stCondLst>
                              <p:cond delay="97500"/>
                            </p:stCondLst>
                            <p:childTnLst>
                              <p:par>
                                <p:cTn id="785" presetID="22" presetClass="entr" presetSubtype="8" fill="hold" grpId="0" nodeType="afterEffect">
                                  <p:stCondLst>
                                    <p:cond delay="0"/>
                                  </p:stCondLst>
                                  <p:childTnLst>
                                    <p:set>
                                      <p:cBhvr>
                                        <p:cTn id="786" dur="1" fill="hold">
                                          <p:stCondLst>
                                            <p:cond delay="0"/>
                                          </p:stCondLst>
                                        </p:cTn>
                                        <p:tgtEl>
                                          <p:spTgt spid="655"/>
                                        </p:tgtEl>
                                        <p:attrNameLst>
                                          <p:attrName>style.visibility</p:attrName>
                                        </p:attrNameLst>
                                      </p:cBhvr>
                                      <p:to>
                                        <p:strVal val="visible"/>
                                      </p:to>
                                    </p:set>
                                    <p:animEffect transition="in" filter="wipe(left)">
                                      <p:cBhvr>
                                        <p:cTn id="787" dur="500"/>
                                        <p:tgtEl>
                                          <p:spTgt spid="655"/>
                                        </p:tgtEl>
                                      </p:cBhvr>
                                    </p:animEffect>
                                  </p:childTnLst>
                                </p:cTn>
                              </p:par>
                            </p:childTnLst>
                          </p:cTn>
                        </p:par>
                        <p:par>
                          <p:cTn id="788" fill="hold">
                            <p:stCondLst>
                              <p:cond delay="98000"/>
                            </p:stCondLst>
                            <p:childTnLst>
                              <p:par>
                                <p:cTn id="789" presetID="22" presetClass="entr" presetSubtype="8" fill="hold" nodeType="afterEffect">
                                  <p:stCondLst>
                                    <p:cond delay="0"/>
                                  </p:stCondLst>
                                  <p:childTnLst>
                                    <p:set>
                                      <p:cBhvr>
                                        <p:cTn id="790" dur="1" fill="hold">
                                          <p:stCondLst>
                                            <p:cond delay="0"/>
                                          </p:stCondLst>
                                        </p:cTn>
                                        <p:tgtEl>
                                          <p:spTgt spid="656"/>
                                        </p:tgtEl>
                                        <p:attrNameLst>
                                          <p:attrName>style.visibility</p:attrName>
                                        </p:attrNameLst>
                                      </p:cBhvr>
                                      <p:to>
                                        <p:strVal val="visible"/>
                                      </p:to>
                                    </p:set>
                                    <p:animEffect transition="in" filter="wipe(left)">
                                      <p:cBhvr>
                                        <p:cTn id="791" dur="500"/>
                                        <p:tgtEl>
                                          <p:spTgt spid="656"/>
                                        </p:tgtEl>
                                      </p:cBhvr>
                                    </p:animEffect>
                                  </p:childTnLst>
                                </p:cTn>
                              </p:par>
                            </p:childTnLst>
                          </p:cTn>
                        </p:par>
                        <p:par>
                          <p:cTn id="792" fill="hold">
                            <p:stCondLst>
                              <p:cond delay="98500"/>
                            </p:stCondLst>
                            <p:childTnLst>
                              <p:par>
                                <p:cTn id="793" presetID="22" presetClass="entr" presetSubtype="8" fill="hold" grpId="0" nodeType="afterEffect">
                                  <p:stCondLst>
                                    <p:cond delay="0"/>
                                  </p:stCondLst>
                                  <p:childTnLst>
                                    <p:set>
                                      <p:cBhvr>
                                        <p:cTn id="794" dur="1" fill="hold">
                                          <p:stCondLst>
                                            <p:cond delay="0"/>
                                          </p:stCondLst>
                                        </p:cTn>
                                        <p:tgtEl>
                                          <p:spTgt spid="657"/>
                                        </p:tgtEl>
                                        <p:attrNameLst>
                                          <p:attrName>style.visibility</p:attrName>
                                        </p:attrNameLst>
                                      </p:cBhvr>
                                      <p:to>
                                        <p:strVal val="visible"/>
                                      </p:to>
                                    </p:set>
                                    <p:animEffect transition="in" filter="wipe(left)">
                                      <p:cBhvr>
                                        <p:cTn id="795" dur="500"/>
                                        <p:tgtEl>
                                          <p:spTgt spid="657"/>
                                        </p:tgtEl>
                                      </p:cBhvr>
                                    </p:animEffect>
                                  </p:childTnLst>
                                </p:cTn>
                              </p:par>
                            </p:childTnLst>
                          </p:cTn>
                        </p:par>
                        <p:par>
                          <p:cTn id="796" fill="hold">
                            <p:stCondLst>
                              <p:cond delay="99000"/>
                            </p:stCondLst>
                            <p:childTnLst>
                              <p:par>
                                <p:cTn id="797" presetID="22" presetClass="entr" presetSubtype="8" fill="hold" nodeType="afterEffect">
                                  <p:stCondLst>
                                    <p:cond delay="0"/>
                                  </p:stCondLst>
                                  <p:childTnLst>
                                    <p:set>
                                      <p:cBhvr>
                                        <p:cTn id="798" dur="1" fill="hold">
                                          <p:stCondLst>
                                            <p:cond delay="0"/>
                                          </p:stCondLst>
                                        </p:cTn>
                                        <p:tgtEl>
                                          <p:spTgt spid="658"/>
                                        </p:tgtEl>
                                        <p:attrNameLst>
                                          <p:attrName>style.visibility</p:attrName>
                                        </p:attrNameLst>
                                      </p:cBhvr>
                                      <p:to>
                                        <p:strVal val="visible"/>
                                      </p:to>
                                    </p:set>
                                    <p:animEffect transition="in" filter="wipe(left)">
                                      <p:cBhvr>
                                        <p:cTn id="799" dur="500"/>
                                        <p:tgtEl>
                                          <p:spTgt spid="658"/>
                                        </p:tgtEl>
                                      </p:cBhvr>
                                    </p:animEffect>
                                  </p:childTnLst>
                                </p:cTn>
                              </p:par>
                            </p:childTnLst>
                          </p:cTn>
                        </p:par>
                        <p:par>
                          <p:cTn id="800" fill="hold">
                            <p:stCondLst>
                              <p:cond delay="99500"/>
                            </p:stCondLst>
                            <p:childTnLst>
                              <p:par>
                                <p:cTn id="801" presetID="22" presetClass="entr" presetSubtype="8" fill="hold" grpId="0" nodeType="afterEffect">
                                  <p:stCondLst>
                                    <p:cond delay="0"/>
                                  </p:stCondLst>
                                  <p:childTnLst>
                                    <p:set>
                                      <p:cBhvr>
                                        <p:cTn id="802" dur="1" fill="hold">
                                          <p:stCondLst>
                                            <p:cond delay="0"/>
                                          </p:stCondLst>
                                        </p:cTn>
                                        <p:tgtEl>
                                          <p:spTgt spid="659"/>
                                        </p:tgtEl>
                                        <p:attrNameLst>
                                          <p:attrName>style.visibility</p:attrName>
                                        </p:attrNameLst>
                                      </p:cBhvr>
                                      <p:to>
                                        <p:strVal val="visible"/>
                                      </p:to>
                                    </p:set>
                                    <p:animEffect transition="in" filter="wipe(left)">
                                      <p:cBhvr>
                                        <p:cTn id="803" dur="500"/>
                                        <p:tgtEl>
                                          <p:spTgt spid="659"/>
                                        </p:tgtEl>
                                      </p:cBhvr>
                                    </p:animEffect>
                                  </p:childTnLst>
                                </p:cTn>
                              </p:par>
                            </p:childTnLst>
                          </p:cTn>
                        </p:par>
                        <p:par>
                          <p:cTn id="804" fill="hold">
                            <p:stCondLst>
                              <p:cond delay="100000"/>
                            </p:stCondLst>
                            <p:childTnLst>
                              <p:par>
                                <p:cTn id="805" presetID="22" presetClass="entr" presetSubtype="8" fill="hold" nodeType="afterEffect">
                                  <p:stCondLst>
                                    <p:cond delay="0"/>
                                  </p:stCondLst>
                                  <p:childTnLst>
                                    <p:set>
                                      <p:cBhvr>
                                        <p:cTn id="806" dur="1" fill="hold">
                                          <p:stCondLst>
                                            <p:cond delay="0"/>
                                          </p:stCondLst>
                                        </p:cTn>
                                        <p:tgtEl>
                                          <p:spTgt spid="660"/>
                                        </p:tgtEl>
                                        <p:attrNameLst>
                                          <p:attrName>style.visibility</p:attrName>
                                        </p:attrNameLst>
                                      </p:cBhvr>
                                      <p:to>
                                        <p:strVal val="visible"/>
                                      </p:to>
                                    </p:set>
                                    <p:animEffect transition="in" filter="wipe(left)">
                                      <p:cBhvr>
                                        <p:cTn id="807" dur="500"/>
                                        <p:tgtEl>
                                          <p:spTgt spid="660"/>
                                        </p:tgtEl>
                                      </p:cBhvr>
                                    </p:animEffect>
                                  </p:childTnLst>
                                </p:cTn>
                              </p:par>
                            </p:childTnLst>
                          </p:cTn>
                        </p:par>
                        <p:par>
                          <p:cTn id="808" fill="hold">
                            <p:stCondLst>
                              <p:cond delay="100500"/>
                            </p:stCondLst>
                            <p:childTnLst>
                              <p:par>
                                <p:cTn id="809" presetID="22" presetClass="entr" presetSubtype="8" fill="hold" grpId="0" nodeType="afterEffect">
                                  <p:stCondLst>
                                    <p:cond delay="0"/>
                                  </p:stCondLst>
                                  <p:childTnLst>
                                    <p:set>
                                      <p:cBhvr>
                                        <p:cTn id="810" dur="1" fill="hold">
                                          <p:stCondLst>
                                            <p:cond delay="0"/>
                                          </p:stCondLst>
                                        </p:cTn>
                                        <p:tgtEl>
                                          <p:spTgt spid="661"/>
                                        </p:tgtEl>
                                        <p:attrNameLst>
                                          <p:attrName>style.visibility</p:attrName>
                                        </p:attrNameLst>
                                      </p:cBhvr>
                                      <p:to>
                                        <p:strVal val="visible"/>
                                      </p:to>
                                    </p:set>
                                    <p:animEffect transition="in" filter="wipe(left)">
                                      <p:cBhvr>
                                        <p:cTn id="811" dur="500"/>
                                        <p:tgtEl>
                                          <p:spTgt spid="661"/>
                                        </p:tgtEl>
                                      </p:cBhvr>
                                    </p:animEffect>
                                  </p:childTnLst>
                                </p:cTn>
                              </p:par>
                            </p:childTnLst>
                          </p:cTn>
                        </p:par>
                        <p:par>
                          <p:cTn id="812" fill="hold">
                            <p:stCondLst>
                              <p:cond delay="101000"/>
                            </p:stCondLst>
                            <p:childTnLst>
                              <p:par>
                                <p:cTn id="813" presetID="22" presetClass="entr" presetSubtype="8" fill="hold" nodeType="afterEffect">
                                  <p:stCondLst>
                                    <p:cond delay="0"/>
                                  </p:stCondLst>
                                  <p:childTnLst>
                                    <p:set>
                                      <p:cBhvr>
                                        <p:cTn id="814" dur="1" fill="hold">
                                          <p:stCondLst>
                                            <p:cond delay="0"/>
                                          </p:stCondLst>
                                        </p:cTn>
                                        <p:tgtEl>
                                          <p:spTgt spid="662"/>
                                        </p:tgtEl>
                                        <p:attrNameLst>
                                          <p:attrName>style.visibility</p:attrName>
                                        </p:attrNameLst>
                                      </p:cBhvr>
                                      <p:to>
                                        <p:strVal val="visible"/>
                                      </p:to>
                                    </p:set>
                                    <p:animEffect transition="in" filter="wipe(left)">
                                      <p:cBhvr>
                                        <p:cTn id="815" dur="500"/>
                                        <p:tgtEl>
                                          <p:spTgt spid="662"/>
                                        </p:tgtEl>
                                      </p:cBhvr>
                                    </p:animEffect>
                                  </p:childTnLst>
                                </p:cTn>
                              </p:par>
                            </p:childTnLst>
                          </p:cTn>
                        </p:par>
                        <p:par>
                          <p:cTn id="816" fill="hold">
                            <p:stCondLst>
                              <p:cond delay="101500"/>
                            </p:stCondLst>
                            <p:childTnLst>
                              <p:par>
                                <p:cTn id="817" presetID="22" presetClass="entr" presetSubtype="8" fill="hold" grpId="0" nodeType="afterEffect">
                                  <p:stCondLst>
                                    <p:cond delay="0"/>
                                  </p:stCondLst>
                                  <p:childTnLst>
                                    <p:set>
                                      <p:cBhvr>
                                        <p:cTn id="818" dur="1" fill="hold">
                                          <p:stCondLst>
                                            <p:cond delay="0"/>
                                          </p:stCondLst>
                                        </p:cTn>
                                        <p:tgtEl>
                                          <p:spTgt spid="663"/>
                                        </p:tgtEl>
                                        <p:attrNameLst>
                                          <p:attrName>style.visibility</p:attrName>
                                        </p:attrNameLst>
                                      </p:cBhvr>
                                      <p:to>
                                        <p:strVal val="visible"/>
                                      </p:to>
                                    </p:set>
                                    <p:animEffect transition="in" filter="wipe(left)">
                                      <p:cBhvr>
                                        <p:cTn id="819" dur="500"/>
                                        <p:tgtEl>
                                          <p:spTgt spid="663"/>
                                        </p:tgtEl>
                                      </p:cBhvr>
                                    </p:animEffect>
                                  </p:childTnLst>
                                </p:cTn>
                              </p:par>
                            </p:childTnLst>
                          </p:cTn>
                        </p:par>
                        <p:par>
                          <p:cTn id="820" fill="hold">
                            <p:stCondLst>
                              <p:cond delay="102000"/>
                            </p:stCondLst>
                            <p:childTnLst>
                              <p:par>
                                <p:cTn id="821" presetID="22" presetClass="entr" presetSubtype="8" fill="hold" nodeType="afterEffect">
                                  <p:stCondLst>
                                    <p:cond delay="0"/>
                                  </p:stCondLst>
                                  <p:childTnLst>
                                    <p:set>
                                      <p:cBhvr>
                                        <p:cTn id="822" dur="1" fill="hold">
                                          <p:stCondLst>
                                            <p:cond delay="0"/>
                                          </p:stCondLst>
                                        </p:cTn>
                                        <p:tgtEl>
                                          <p:spTgt spid="664"/>
                                        </p:tgtEl>
                                        <p:attrNameLst>
                                          <p:attrName>style.visibility</p:attrName>
                                        </p:attrNameLst>
                                      </p:cBhvr>
                                      <p:to>
                                        <p:strVal val="visible"/>
                                      </p:to>
                                    </p:set>
                                    <p:animEffect transition="in" filter="wipe(left)">
                                      <p:cBhvr>
                                        <p:cTn id="823" dur="500"/>
                                        <p:tgtEl>
                                          <p:spTgt spid="664"/>
                                        </p:tgtEl>
                                      </p:cBhvr>
                                    </p:animEffect>
                                  </p:childTnLst>
                                </p:cTn>
                              </p:par>
                            </p:childTnLst>
                          </p:cTn>
                        </p:par>
                        <p:par>
                          <p:cTn id="824" fill="hold">
                            <p:stCondLst>
                              <p:cond delay="102500"/>
                            </p:stCondLst>
                            <p:childTnLst>
                              <p:par>
                                <p:cTn id="825" presetID="22" presetClass="entr" presetSubtype="8" fill="hold" grpId="0" nodeType="afterEffect">
                                  <p:stCondLst>
                                    <p:cond delay="0"/>
                                  </p:stCondLst>
                                  <p:childTnLst>
                                    <p:set>
                                      <p:cBhvr>
                                        <p:cTn id="826" dur="1" fill="hold">
                                          <p:stCondLst>
                                            <p:cond delay="0"/>
                                          </p:stCondLst>
                                        </p:cTn>
                                        <p:tgtEl>
                                          <p:spTgt spid="665"/>
                                        </p:tgtEl>
                                        <p:attrNameLst>
                                          <p:attrName>style.visibility</p:attrName>
                                        </p:attrNameLst>
                                      </p:cBhvr>
                                      <p:to>
                                        <p:strVal val="visible"/>
                                      </p:to>
                                    </p:set>
                                    <p:animEffect transition="in" filter="wipe(left)">
                                      <p:cBhvr>
                                        <p:cTn id="827" dur="500"/>
                                        <p:tgtEl>
                                          <p:spTgt spid="665"/>
                                        </p:tgtEl>
                                      </p:cBhvr>
                                    </p:animEffect>
                                  </p:childTnLst>
                                </p:cTn>
                              </p:par>
                            </p:childTnLst>
                          </p:cTn>
                        </p:par>
                        <p:par>
                          <p:cTn id="828" fill="hold">
                            <p:stCondLst>
                              <p:cond delay="103000"/>
                            </p:stCondLst>
                            <p:childTnLst>
                              <p:par>
                                <p:cTn id="829" presetID="22" presetClass="entr" presetSubtype="8" fill="hold" nodeType="afterEffect">
                                  <p:stCondLst>
                                    <p:cond delay="0"/>
                                  </p:stCondLst>
                                  <p:childTnLst>
                                    <p:set>
                                      <p:cBhvr>
                                        <p:cTn id="830" dur="1" fill="hold">
                                          <p:stCondLst>
                                            <p:cond delay="0"/>
                                          </p:stCondLst>
                                        </p:cTn>
                                        <p:tgtEl>
                                          <p:spTgt spid="666"/>
                                        </p:tgtEl>
                                        <p:attrNameLst>
                                          <p:attrName>style.visibility</p:attrName>
                                        </p:attrNameLst>
                                      </p:cBhvr>
                                      <p:to>
                                        <p:strVal val="visible"/>
                                      </p:to>
                                    </p:set>
                                    <p:animEffect transition="in" filter="wipe(left)">
                                      <p:cBhvr>
                                        <p:cTn id="831" dur="500"/>
                                        <p:tgtEl>
                                          <p:spTgt spid="666"/>
                                        </p:tgtEl>
                                      </p:cBhvr>
                                    </p:animEffect>
                                  </p:childTnLst>
                                </p:cTn>
                              </p:par>
                            </p:childTnLst>
                          </p:cTn>
                        </p:par>
                        <p:par>
                          <p:cTn id="832" fill="hold">
                            <p:stCondLst>
                              <p:cond delay="103500"/>
                            </p:stCondLst>
                            <p:childTnLst>
                              <p:par>
                                <p:cTn id="833" presetID="22" presetClass="entr" presetSubtype="8" fill="hold" grpId="0" nodeType="afterEffect">
                                  <p:stCondLst>
                                    <p:cond delay="0"/>
                                  </p:stCondLst>
                                  <p:childTnLst>
                                    <p:set>
                                      <p:cBhvr>
                                        <p:cTn id="834" dur="1" fill="hold">
                                          <p:stCondLst>
                                            <p:cond delay="0"/>
                                          </p:stCondLst>
                                        </p:cTn>
                                        <p:tgtEl>
                                          <p:spTgt spid="667"/>
                                        </p:tgtEl>
                                        <p:attrNameLst>
                                          <p:attrName>style.visibility</p:attrName>
                                        </p:attrNameLst>
                                      </p:cBhvr>
                                      <p:to>
                                        <p:strVal val="visible"/>
                                      </p:to>
                                    </p:set>
                                    <p:animEffect transition="in" filter="wipe(left)">
                                      <p:cBhvr>
                                        <p:cTn id="835" dur="500"/>
                                        <p:tgtEl>
                                          <p:spTgt spid="667"/>
                                        </p:tgtEl>
                                      </p:cBhvr>
                                    </p:animEffect>
                                  </p:childTnLst>
                                </p:cTn>
                              </p:par>
                            </p:childTnLst>
                          </p:cTn>
                        </p:par>
                        <p:par>
                          <p:cTn id="836" fill="hold">
                            <p:stCondLst>
                              <p:cond delay="104000"/>
                            </p:stCondLst>
                            <p:childTnLst>
                              <p:par>
                                <p:cTn id="837" presetID="22" presetClass="entr" presetSubtype="8" fill="hold" nodeType="afterEffect">
                                  <p:stCondLst>
                                    <p:cond delay="0"/>
                                  </p:stCondLst>
                                  <p:childTnLst>
                                    <p:set>
                                      <p:cBhvr>
                                        <p:cTn id="838" dur="1" fill="hold">
                                          <p:stCondLst>
                                            <p:cond delay="0"/>
                                          </p:stCondLst>
                                        </p:cTn>
                                        <p:tgtEl>
                                          <p:spTgt spid="668"/>
                                        </p:tgtEl>
                                        <p:attrNameLst>
                                          <p:attrName>style.visibility</p:attrName>
                                        </p:attrNameLst>
                                      </p:cBhvr>
                                      <p:to>
                                        <p:strVal val="visible"/>
                                      </p:to>
                                    </p:set>
                                    <p:animEffect transition="in" filter="wipe(left)">
                                      <p:cBhvr>
                                        <p:cTn id="839" dur="500"/>
                                        <p:tgtEl>
                                          <p:spTgt spid="668"/>
                                        </p:tgtEl>
                                      </p:cBhvr>
                                    </p:animEffect>
                                  </p:childTnLst>
                                </p:cTn>
                              </p:par>
                            </p:childTnLst>
                          </p:cTn>
                        </p:par>
                        <p:par>
                          <p:cTn id="840" fill="hold">
                            <p:stCondLst>
                              <p:cond delay="104500"/>
                            </p:stCondLst>
                            <p:childTnLst>
                              <p:par>
                                <p:cTn id="841" presetID="22" presetClass="entr" presetSubtype="8" fill="hold" nodeType="afterEffect">
                                  <p:stCondLst>
                                    <p:cond delay="0"/>
                                  </p:stCondLst>
                                  <p:childTnLst>
                                    <p:set>
                                      <p:cBhvr>
                                        <p:cTn id="842" dur="1" fill="hold">
                                          <p:stCondLst>
                                            <p:cond delay="0"/>
                                          </p:stCondLst>
                                        </p:cTn>
                                        <p:tgtEl>
                                          <p:spTgt spid="670"/>
                                        </p:tgtEl>
                                        <p:attrNameLst>
                                          <p:attrName>style.visibility</p:attrName>
                                        </p:attrNameLst>
                                      </p:cBhvr>
                                      <p:to>
                                        <p:strVal val="visible"/>
                                      </p:to>
                                    </p:set>
                                    <p:animEffect transition="in" filter="wipe(left)">
                                      <p:cBhvr>
                                        <p:cTn id="843" dur="500"/>
                                        <p:tgtEl>
                                          <p:spTgt spid="670"/>
                                        </p:tgtEl>
                                      </p:cBhvr>
                                    </p:animEffect>
                                  </p:childTnLst>
                                </p:cTn>
                              </p:par>
                            </p:childTnLst>
                          </p:cTn>
                        </p:par>
                        <p:par>
                          <p:cTn id="844" fill="hold">
                            <p:stCondLst>
                              <p:cond delay="105000"/>
                            </p:stCondLst>
                            <p:childTnLst>
                              <p:par>
                                <p:cTn id="845" presetID="22" presetClass="entr" presetSubtype="8" fill="hold" grpId="0" nodeType="afterEffect">
                                  <p:stCondLst>
                                    <p:cond delay="0"/>
                                  </p:stCondLst>
                                  <p:childTnLst>
                                    <p:set>
                                      <p:cBhvr>
                                        <p:cTn id="846" dur="1" fill="hold">
                                          <p:stCondLst>
                                            <p:cond delay="0"/>
                                          </p:stCondLst>
                                        </p:cTn>
                                        <p:tgtEl>
                                          <p:spTgt spid="669"/>
                                        </p:tgtEl>
                                        <p:attrNameLst>
                                          <p:attrName>style.visibility</p:attrName>
                                        </p:attrNameLst>
                                      </p:cBhvr>
                                      <p:to>
                                        <p:strVal val="visible"/>
                                      </p:to>
                                    </p:set>
                                    <p:animEffect transition="in" filter="wipe(left)">
                                      <p:cBhvr>
                                        <p:cTn id="847" dur="500"/>
                                        <p:tgtEl>
                                          <p:spTgt spid="669"/>
                                        </p:tgtEl>
                                      </p:cBhvr>
                                    </p:animEffect>
                                  </p:childTnLst>
                                </p:cTn>
                              </p:par>
                            </p:childTnLst>
                          </p:cTn>
                        </p:par>
                        <p:par>
                          <p:cTn id="848" fill="hold">
                            <p:stCondLst>
                              <p:cond delay="105500"/>
                            </p:stCondLst>
                            <p:childTnLst>
                              <p:par>
                                <p:cTn id="849" presetID="22" presetClass="entr" presetSubtype="8" fill="hold" nodeType="afterEffect">
                                  <p:stCondLst>
                                    <p:cond delay="0"/>
                                  </p:stCondLst>
                                  <p:childTnLst>
                                    <p:set>
                                      <p:cBhvr>
                                        <p:cTn id="850" dur="1" fill="hold">
                                          <p:stCondLst>
                                            <p:cond delay="0"/>
                                          </p:stCondLst>
                                        </p:cTn>
                                        <p:tgtEl>
                                          <p:spTgt spid="671"/>
                                        </p:tgtEl>
                                        <p:attrNameLst>
                                          <p:attrName>style.visibility</p:attrName>
                                        </p:attrNameLst>
                                      </p:cBhvr>
                                      <p:to>
                                        <p:strVal val="visible"/>
                                      </p:to>
                                    </p:set>
                                    <p:animEffect transition="in" filter="wipe(left)">
                                      <p:cBhvr>
                                        <p:cTn id="851" dur="500"/>
                                        <p:tgtEl>
                                          <p:spTgt spid="671"/>
                                        </p:tgtEl>
                                      </p:cBhvr>
                                    </p:animEffect>
                                  </p:childTnLst>
                                </p:cTn>
                              </p:par>
                            </p:childTnLst>
                          </p:cTn>
                        </p:par>
                        <p:par>
                          <p:cTn id="852" fill="hold">
                            <p:stCondLst>
                              <p:cond delay="106000"/>
                            </p:stCondLst>
                            <p:childTnLst>
                              <p:par>
                                <p:cTn id="853" presetID="22" presetClass="entr" presetSubtype="8" fill="hold" nodeType="afterEffect">
                                  <p:stCondLst>
                                    <p:cond delay="0"/>
                                  </p:stCondLst>
                                  <p:childTnLst>
                                    <p:set>
                                      <p:cBhvr>
                                        <p:cTn id="854" dur="1" fill="hold">
                                          <p:stCondLst>
                                            <p:cond delay="0"/>
                                          </p:stCondLst>
                                        </p:cTn>
                                        <p:tgtEl>
                                          <p:spTgt spid="672"/>
                                        </p:tgtEl>
                                        <p:attrNameLst>
                                          <p:attrName>style.visibility</p:attrName>
                                        </p:attrNameLst>
                                      </p:cBhvr>
                                      <p:to>
                                        <p:strVal val="visible"/>
                                      </p:to>
                                    </p:set>
                                    <p:animEffect transition="in" filter="wipe(left)">
                                      <p:cBhvr>
                                        <p:cTn id="855" dur="500"/>
                                        <p:tgtEl>
                                          <p:spTgt spid="672"/>
                                        </p:tgtEl>
                                      </p:cBhvr>
                                    </p:animEffect>
                                  </p:childTnLst>
                                </p:cTn>
                              </p:par>
                            </p:childTnLst>
                          </p:cTn>
                        </p:par>
                        <p:par>
                          <p:cTn id="856" fill="hold">
                            <p:stCondLst>
                              <p:cond delay="106500"/>
                            </p:stCondLst>
                            <p:childTnLst>
                              <p:par>
                                <p:cTn id="857" presetID="22" presetClass="entr" presetSubtype="8" fill="hold" grpId="0" nodeType="afterEffect">
                                  <p:stCondLst>
                                    <p:cond delay="0"/>
                                  </p:stCondLst>
                                  <p:childTnLst>
                                    <p:set>
                                      <p:cBhvr>
                                        <p:cTn id="858" dur="1" fill="hold">
                                          <p:stCondLst>
                                            <p:cond delay="0"/>
                                          </p:stCondLst>
                                        </p:cTn>
                                        <p:tgtEl>
                                          <p:spTgt spid="234"/>
                                        </p:tgtEl>
                                        <p:attrNameLst>
                                          <p:attrName>style.visibility</p:attrName>
                                        </p:attrNameLst>
                                      </p:cBhvr>
                                      <p:to>
                                        <p:strVal val="visible"/>
                                      </p:to>
                                    </p:set>
                                    <p:animEffect transition="in" filter="wipe(left)">
                                      <p:cBhvr>
                                        <p:cTn id="859" dur="500"/>
                                        <p:tgtEl>
                                          <p:spTgt spid="234"/>
                                        </p:tgtEl>
                                      </p:cBhvr>
                                    </p:animEffect>
                                  </p:childTnLst>
                                </p:cTn>
                              </p:par>
                            </p:childTnLst>
                          </p:cTn>
                        </p:par>
                        <p:par>
                          <p:cTn id="860" fill="hold">
                            <p:stCondLst>
                              <p:cond delay="107000"/>
                            </p:stCondLst>
                            <p:childTnLst>
                              <p:par>
                                <p:cTn id="861" presetID="22" presetClass="entr" presetSubtype="8" fill="hold" nodeType="afterEffect">
                                  <p:stCondLst>
                                    <p:cond delay="0"/>
                                  </p:stCondLst>
                                  <p:childTnLst>
                                    <p:set>
                                      <p:cBhvr>
                                        <p:cTn id="862" dur="1" fill="hold">
                                          <p:stCondLst>
                                            <p:cond delay="0"/>
                                          </p:stCondLst>
                                        </p:cTn>
                                        <p:tgtEl>
                                          <p:spTgt spid="236"/>
                                        </p:tgtEl>
                                        <p:attrNameLst>
                                          <p:attrName>style.visibility</p:attrName>
                                        </p:attrNameLst>
                                      </p:cBhvr>
                                      <p:to>
                                        <p:strVal val="visible"/>
                                      </p:to>
                                    </p:set>
                                    <p:animEffect transition="in" filter="wipe(left)">
                                      <p:cBhvr>
                                        <p:cTn id="863" dur="500"/>
                                        <p:tgtEl>
                                          <p:spTgt spid="236"/>
                                        </p:tgtEl>
                                      </p:cBhvr>
                                    </p:animEffect>
                                  </p:childTnLst>
                                </p:cTn>
                              </p:par>
                            </p:childTnLst>
                          </p:cTn>
                        </p:par>
                        <p:par>
                          <p:cTn id="864" fill="hold">
                            <p:stCondLst>
                              <p:cond delay="107500"/>
                            </p:stCondLst>
                            <p:childTnLst>
                              <p:par>
                                <p:cTn id="865" presetID="22" presetClass="entr" presetSubtype="8" fill="hold" grpId="0" nodeType="afterEffect">
                                  <p:stCondLst>
                                    <p:cond delay="0"/>
                                  </p:stCondLst>
                                  <p:childTnLst>
                                    <p:set>
                                      <p:cBhvr>
                                        <p:cTn id="866" dur="1" fill="hold">
                                          <p:stCondLst>
                                            <p:cond delay="0"/>
                                          </p:stCondLst>
                                        </p:cTn>
                                        <p:tgtEl>
                                          <p:spTgt spid="235"/>
                                        </p:tgtEl>
                                        <p:attrNameLst>
                                          <p:attrName>style.visibility</p:attrName>
                                        </p:attrNameLst>
                                      </p:cBhvr>
                                      <p:to>
                                        <p:strVal val="visible"/>
                                      </p:to>
                                    </p:set>
                                    <p:animEffect transition="in" filter="wipe(left)">
                                      <p:cBhvr>
                                        <p:cTn id="867" dur="500"/>
                                        <p:tgtEl>
                                          <p:spTgt spid="235"/>
                                        </p:tgtEl>
                                      </p:cBhvr>
                                    </p:animEffect>
                                  </p:childTnLst>
                                </p:cTn>
                              </p:par>
                            </p:childTnLst>
                          </p:cTn>
                        </p:par>
                        <p:par>
                          <p:cTn id="868" fill="hold">
                            <p:stCondLst>
                              <p:cond delay="108000"/>
                            </p:stCondLst>
                            <p:childTnLst>
                              <p:par>
                                <p:cTn id="869" presetID="22" presetClass="entr" presetSubtype="8" fill="hold" nodeType="afterEffect">
                                  <p:stCondLst>
                                    <p:cond delay="0"/>
                                  </p:stCondLst>
                                  <p:childTnLst>
                                    <p:set>
                                      <p:cBhvr>
                                        <p:cTn id="870" dur="1" fill="hold">
                                          <p:stCondLst>
                                            <p:cond delay="0"/>
                                          </p:stCondLst>
                                        </p:cTn>
                                        <p:tgtEl>
                                          <p:spTgt spid="229"/>
                                        </p:tgtEl>
                                        <p:attrNameLst>
                                          <p:attrName>style.visibility</p:attrName>
                                        </p:attrNameLst>
                                      </p:cBhvr>
                                      <p:to>
                                        <p:strVal val="visible"/>
                                      </p:to>
                                    </p:set>
                                    <p:animEffect transition="in" filter="wipe(left)">
                                      <p:cBhvr>
                                        <p:cTn id="871" dur="500"/>
                                        <p:tgtEl>
                                          <p:spTgt spid="229"/>
                                        </p:tgtEl>
                                      </p:cBhvr>
                                    </p:animEffect>
                                  </p:childTnLst>
                                </p:cTn>
                              </p:par>
                            </p:childTnLst>
                          </p:cTn>
                        </p:par>
                        <p:par>
                          <p:cTn id="872" fill="hold">
                            <p:stCondLst>
                              <p:cond delay="108500"/>
                            </p:stCondLst>
                            <p:childTnLst>
                              <p:par>
                                <p:cTn id="873" presetID="22" presetClass="entr" presetSubtype="8" fill="hold" grpId="0" nodeType="afterEffect">
                                  <p:stCondLst>
                                    <p:cond delay="0"/>
                                  </p:stCondLst>
                                  <p:childTnLst>
                                    <p:set>
                                      <p:cBhvr>
                                        <p:cTn id="874" dur="1" fill="hold">
                                          <p:stCondLst>
                                            <p:cond delay="0"/>
                                          </p:stCondLst>
                                        </p:cTn>
                                        <p:tgtEl>
                                          <p:spTgt spid="237"/>
                                        </p:tgtEl>
                                        <p:attrNameLst>
                                          <p:attrName>style.visibility</p:attrName>
                                        </p:attrNameLst>
                                      </p:cBhvr>
                                      <p:to>
                                        <p:strVal val="visible"/>
                                      </p:to>
                                    </p:set>
                                    <p:animEffect transition="in" filter="wipe(left)">
                                      <p:cBhvr>
                                        <p:cTn id="875" dur="500"/>
                                        <p:tgtEl>
                                          <p:spTgt spid="237"/>
                                        </p:tgtEl>
                                      </p:cBhvr>
                                    </p:animEffect>
                                  </p:childTnLst>
                                </p:cTn>
                              </p:par>
                            </p:childTnLst>
                          </p:cTn>
                        </p:par>
                        <p:par>
                          <p:cTn id="876" fill="hold">
                            <p:stCondLst>
                              <p:cond delay="109000"/>
                            </p:stCondLst>
                            <p:childTnLst>
                              <p:par>
                                <p:cTn id="877" presetID="22" presetClass="entr" presetSubtype="8" fill="hold" nodeType="afterEffect">
                                  <p:stCondLst>
                                    <p:cond delay="0"/>
                                  </p:stCondLst>
                                  <p:childTnLst>
                                    <p:set>
                                      <p:cBhvr>
                                        <p:cTn id="878" dur="1" fill="hold">
                                          <p:stCondLst>
                                            <p:cond delay="0"/>
                                          </p:stCondLst>
                                        </p:cTn>
                                        <p:tgtEl>
                                          <p:spTgt spid="238"/>
                                        </p:tgtEl>
                                        <p:attrNameLst>
                                          <p:attrName>style.visibility</p:attrName>
                                        </p:attrNameLst>
                                      </p:cBhvr>
                                      <p:to>
                                        <p:strVal val="visible"/>
                                      </p:to>
                                    </p:set>
                                    <p:animEffect transition="in" filter="wipe(left)">
                                      <p:cBhvr>
                                        <p:cTn id="879" dur="500"/>
                                        <p:tgtEl>
                                          <p:spTgt spid="238"/>
                                        </p:tgtEl>
                                      </p:cBhvr>
                                    </p:animEffect>
                                  </p:childTnLst>
                                </p:cTn>
                              </p:par>
                            </p:childTnLst>
                          </p:cTn>
                        </p:par>
                        <p:par>
                          <p:cTn id="880" fill="hold">
                            <p:stCondLst>
                              <p:cond delay="109500"/>
                            </p:stCondLst>
                            <p:childTnLst>
                              <p:par>
                                <p:cTn id="881" presetID="22" presetClass="entr" presetSubtype="8" fill="hold" grpId="0" nodeType="afterEffect">
                                  <p:stCondLst>
                                    <p:cond delay="0"/>
                                  </p:stCondLst>
                                  <p:childTnLst>
                                    <p:set>
                                      <p:cBhvr>
                                        <p:cTn id="882" dur="1" fill="hold">
                                          <p:stCondLst>
                                            <p:cond delay="0"/>
                                          </p:stCondLst>
                                        </p:cTn>
                                        <p:tgtEl>
                                          <p:spTgt spid="239"/>
                                        </p:tgtEl>
                                        <p:attrNameLst>
                                          <p:attrName>style.visibility</p:attrName>
                                        </p:attrNameLst>
                                      </p:cBhvr>
                                      <p:to>
                                        <p:strVal val="visible"/>
                                      </p:to>
                                    </p:set>
                                    <p:animEffect transition="in" filter="wipe(left)">
                                      <p:cBhvr>
                                        <p:cTn id="883" dur="500"/>
                                        <p:tgtEl>
                                          <p:spTgt spid="239"/>
                                        </p:tgtEl>
                                      </p:cBhvr>
                                    </p:animEffect>
                                  </p:childTnLst>
                                </p:cTn>
                              </p:par>
                            </p:childTnLst>
                          </p:cTn>
                        </p:par>
                        <p:par>
                          <p:cTn id="884" fill="hold">
                            <p:stCondLst>
                              <p:cond delay="110000"/>
                            </p:stCondLst>
                            <p:childTnLst>
                              <p:par>
                                <p:cTn id="885" presetID="22" presetClass="entr" presetSubtype="8" fill="hold" grpId="0" nodeType="afterEffect">
                                  <p:stCondLst>
                                    <p:cond delay="0"/>
                                  </p:stCondLst>
                                  <p:childTnLst>
                                    <p:set>
                                      <p:cBhvr>
                                        <p:cTn id="886" dur="1" fill="hold">
                                          <p:stCondLst>
                                            <p:cond delay="0"/>
                                          </p:stCondLst>
                                        </p:cTn>
                                        <p:tgtEl>
                                          <p:spTgt spid="240"/>
                                        </p:tgtEl>
                                        <p:attrNameLst>
                                          <p:attrName>style.visibility</p:attrName>
                                        </p:attrNameLst>
                                      </p:cBhvr>
                                      <p:to>
                                        <p:strVal val="visible"/>
                                      </p:to>
                                    </p:set>
                                    <p:animEffect transition="in" filter="wipe(left)">
                                      <p:cBhvr>
                                        <p:cTn id="887" dur="500"/>
                                        <p:tgtEl>
                                          <p:spTgt spid="240"/>
                                        </p:tgtEl>
                                      </p:cBhvr>
                                    </p:animEffect>
                                  </p:childTnLst>
                                </p:cTn>
                              </p:par>
                            </p:childTnLst>
                          </p:cTn>
                        </p:par>
                        <p:par>
                          <p:cTn id="888" fill="hold">
                            <p:stCondLst>
                              <p:cond delay="110500"/>
                            </p:stCondLst>
                            <p:childTnLst>
                              <p:par>
                                <p:cTn id="889" presetID="22" presetClass="entr" presetSubtype="8" fill="hold" nodeType="afterEffect">
                                  <p:stCondLst>
                                    <p:cond delay="0"/>
                                  </p:stCondLst>
                                  <p:childTnLst>
                                    <p:set>
                                      <p:cBhvr>
                                        <p:cTn id="890" dur="1" fill="hold">
                                          <p:stCondLst>
                                            <p:cond delay="0"/>
                                          </p:stCondLst>
                                        </p:cTn>
                                        <p:tgtEl>
                                          <p:spTgt spid="241"/>
                                        </p:tgtEl>
                                        <p:attrNameLst>
                                          <p:attrName>style.visibility</p:attrName>
                                        </p:attrNameLst>
                                      </p:cBhvr>
                                      <p:to>
                                        <p:strVal val="visible"/>
                                      </p:to>
                                    </p:set>
                                    <p:animEffect transition="in" filter="wipe(left)">
                                      <p:cBhvr>
                                        <p:cTn id="891" dur="500"/>
                                        <p:tgtEl>
                                          <p:spTgt spid="241"/>
                                        </p:tgtEl>
                                      </p:cBhvr>
                                    </p:animEffect>
                                  </p:childTnLst>
                                </p:cTn>
                              </p:par>
                            </p:childTnLst>
                          </p:cTn>
                        </p:par>
                        <p:par>
                          <p:cTn id="892" fill="hold">
                            <p:stCondLst>
                              <p:cond delay="111000"/>
                            </p:stCondLst>
                            <p:childTnLst>
                              <p:par>
                                <p:cTn id="893" presetID="22" presetClass="entr" presetSubtype="8" fill="hold" nodeType="afterEffect">
                                  <p:stCondLst>
                                    <p:cond delay="0"/>
                                  </p:stCondLst>
                                  <p:childTnLst>
                                    <p:set>
                                      <p:cBhvr>
                                        <p:cTn id="894" dur="1" fill="hold">
                                          <p:stCondLst>
                                            <p:cond delay="0"/>
                                          </p:stCondLst>
                                        </p:cTn>
                                        <p:tgtEl>
                                          <p:spTgt spid="242"/>
                                        </p:tgtEl>
                                        <p:attrNameLst>
                                          <p:attrName>style.visibility</p:attrName>
                                        </p:attrNameLst>
                                      </p:cBhvr>
                                      <p:to>
                                        <p:strVal val="visible"/>
                                      </p:to>
                                    </p:set>
                                    <p:animEffect transition="in" filter="wipe(left)">
                                      <p:cBhvr>
                                        <p:cTn id="895" dur="500"/>
                                        <p:tgtEl>
                                          <p:spTgt spid="242"/>
                                        </p:tgtEl>
                                      </p:cBhvr>
                                    </p:animEffect>
                                  </p:childTnLst>
                                </p:cTn>
                              </p:par>
                            </p:childTnLst>
                          </p:cTn>
                        </p:par>
                        <p:par>
                          <p:cTn id="896" fill="hold">
                            <p:stCondLst>
                              <p:cond delay="111500"/>
                            </p:stCondLst>
                            <p:childTnLst>
                              <p:par>
                                <p:cTn id="897" presetID="22" presetClass="entr" presetSubtype="8" fill="hold" grpId="0" nodeType="afterEffect">
                                  <p:stCondLst>
                                    <p:cond delay="0"/>
                                  </p:stCondLst>
                                  <p:childTnLst>
                                    <p:set>
                                      <p:cBhvr>
                                        <p:cTn id="898" dur="1" fill="hold">
                                          <p:stCondLst>
                                            <p:cond delay="0"/>
                                          </p:stCondLst>
                                        </p:cTn>
                                        <p:tgtEl>
                                          <p:spTgt spid="243"/>
                                        </p:tgtEl>
                                        <p:attrNameLst>
                                          <p:attrName>style.visibility</p:attrName>
                                        </p:attrNameLst>
                                      </p:cBhvr>
                                      <p:to>
                                        <p:strVal val="visible"/>
                                      </p:to>
                                    </p:set>
                                    <p:animEffect transition="in" filter="wipe(left)">
                                      <p:cBhvr>
                                        <p:cTn id="899" dur="500"/>
                                        <p:tgtEl>
                                          <p:spTgt spid="243"/>
                                        </p:tgtEl>
                                      </p:cBhvr>
                                    </p:animEffect>
                                  </p:childTnLst>
                                </p:cTn>
                              </p:par>
                            </p:childTnLst>
                          </p:cTn>
                        </p:par>
                        <p:par>
                          <p:cTn id="900" fill="hold">
                            <p:stCondLst>
                              <p:cond delay="112000"/>
                            </p:stCondLst>
                            <p:childTnLst>
                              <p:par>
                                <p:cTn id="901" presetID="22" presetClass="entr" presetSubtype="8" fill="hold" nodeType="afterEffect">
                                  <p:stCondLst>
                                    <p:cond delay="0"/>
                                  </p:stCondLst>
                                  <p:childTnLst>
                                    <p:set>
                                      <p:cBhvr>
                                        <p:cTn id="902" dur="1" fill="hold">
                                          <p:stCondLst>
                                            <p:cond delay="0"/>
                                          </p:stCondLst>
                                        </p:cTn>
                                        <p:tgtEl>
                                          <p:spTgt spid="244"/>
                                        </p:tgtEl>
                                        <p:attrNameLst>
                                          <p:attrName>style.visibility</p:attrName>
                                        </p:attrNameLst>
                                      </p:cBhvr>
                                      <p:to>
                                        <p:strVal val="visible"/>
                                      </p:to>
                                    </p:set>
                                    <p:animEffect transition="in" filter="wipe(left)">
                                      <p:cBhvr>
                                        <p:cTn id="903" dur="500"/>
                                        <p:tgtEl>
                                          <p:spTgt spid="244"/>
                                        </p:tgtEl>
                                      </p:cBhvr>
                                    </p:animEffect>
                                  </p:childTnLst>
                                </p:cTn>
                              </p:par>
                            </p:childTnLst>
                          </p:cTn>
                        </p:par>
                        <p:par>
                          <p:cTn id="904" fill="hold">
                            <p:stCondLst>
                              <p:cond delay="112500"/>
                            </p:stCondLst>
                            <p:childTnLst>
                              <p:par>
                                <p:cTn id="905" presetID="22" presetClass="entr" presetSubtype="8" fill="hold" grpId="0" nodeType="afterEffect">
                                  <p:stCondLst>
                                    <p:cond delay="0"/>
                                  </p:stCondLst>
                                  <p:childTnLst>
                                    <p:set>
                                      <p:cBhvr>
                                        <p:cTn id="906" dur="1" fill="hold">
                                          <p:stCondLst>
                                            <p:cond delay="0"/>
                                          </p:stCondLst>
                                        </p:cTn>
                                        <p:tgtEl>
                                          <p:spTgt spid="245"/>
                                        </p:tgtEl>
                                        <p:attrNameLst>
                                          <p:attrName>style.visibility</p:attrName>
                                        </p:attrNameLst>
                                      </p:cBhvr>
                                      <p:to>
                                        <p:strVal val="visible"/>
                                      </p:to>
                                    </p:set>
                                    <p:animEffect transition="in" filter="wipe(left)">
                                      <p:cBhvr>
                                        <p:cTn id="907" dur="500"/>
                                        <p:tgtEl>
                                          <p:spTgt spid="245"/>
                                        </p:tgtEl>
                                      </p:cBhvr>
                                    </p:animEffect>
                                  </p:childTnLst>
                                </p:cTn>
                              </p:par>
                            </p:childTnLst>
                          </p:cTn>
                        </p:par>
                        <p:par>
                          <p:cTn id="908" fill="hold">
                            <p:stCondLst>
                              <p:cond delay="113000"/>
                            </p:stCondLst>
                            <p:childTnLst>
                              <p:par>
                                <p:cTn id="909" presetID="22" presetClass="entr" presetSubtype="8" fill="hold" nodeType="afterEffect">
                                  <p:stCondLst>
                                    <p:cond delay="0"/>
                                  </p:stCondLst>
                                  <p:childTnLst>
                                    <p:set>
                                      <p:cBhvr>
                                        <p:cTn id="910" dur="1" fill="hold">
                                          <p:stCondLst>
                                            <p:cond delay="0"/>
                                          </p:stCondLst>
                                        </p:cTn>
                                        <p:tgtEl>
                                          <p:spTgt spid="246"/>
                                        </p:tgtEl>
                                        <p:attrNameLst>
                                          <p:attrName>style.visibility</p:attrName>
                                        </p:attrNameLst>
                                      </p:cBhvr>
                                      <p:to>
                                        <p:strVal val="visible"/>
                                      </p:to>
                                    </p:set>
                                    <p:animEffect transition="in" filter="wipe(left)">
                                      <p:cBhvr>
                                        <p:cTn id="911" dur="500"/>
                                        <p:tgtEl>
                                          <p:spTgt spid="246"/>
                                        </p:tgtEl>
                                      </p:cBhvr>
                                    </p:animEffect>
                                  </p:childTnLst>
                                </p:cTn>
                              </p:par>
                            </p:childTnLst>
                          </p:cTn>
                        </p:par>
                        <p:par>
                          <p:cTn id="912" fill="hold">
                            <p:stCondLst>
                              <p:cond delay="113500"/>
                            </p:stCondLst>
                            <p:childTnLst>
                              <p:par>
                                <p:cTn id="913" presetID="22" presetClass="entr" presetSubtype="8" fill="hold" grpId="0" nodeType="afterEffect">
                                  <p:stCondLst>
                                    <p:cond delay="0"/>
                                  </p:stCondLst>
                                  <p:childTnLst>
                                    <p:set>
                                      <p:cBhvr>
                                        <p:cTn id="914" dur="1" fill="hold">
                                          <p:stCondLst>
                                            <p:cond delay="0"/>
                                          </p:stCondLst>
                                        </p:cTn>
                                        <p:tgtEl>
                                          <p:spTgt spid="253"/>
                                        </p:tgtEl>
                                        <p:attrNameLst>
                                          <p:attrName>style.visibility</p:attrName>
                                        </p:attrNameLst>
                                      </p:cBhvr>
                                      <p:to>
                                        <p:strVal val="visible"/>
                                      </p:to>
                                    </p:set>
                                    <p:animEffect transition="in" filter="wipe(left)">
                                      <p:cBhvr>
                                        <p:cTn id="915" dur="500"/>
                                        <p:tgtEl>
                                          <p:spTgt spid="253"/>
                                        </p:tgtEl>
                                      </p:cBhvr>
                                    </p:animEffect>
                                  </p:childTnLst>
                                </p:cTn>
                              </p:par>
                            </p:childTnLst>
                          </p:cTn>
                        </p:par>
                        <p:par>
                          <p:cTn id="916" fill="hold">
                            <p:stCondLst>
                              <p:cond delay="114000"/>
                            </p:stCondLst>
                            <p:childTnLst>
                              <p:par>
                                <p:cTn id="917" presetID="22" presetClass="entr" presetSubtype="8" fill="hold" nodeType="afterEffect">
                                  <p:stCondLst>
                                    <p:cond delay="0"/>
                                  </p:stCondLst>
                                  <p:childTnLst>
                                    <p:set>
                                      <p:cBhvr>
                                        <p:cTn id="918" dur="1" fill="hold">
                                          <p:stCondLst>
                                            <p:cond delay="0"/>
                                          </p:stCondLst>
                                        </p:cTn>
                                        <p:tgtEl>
                                          <p:spTgt spid="254"/>
                                        </p:tgtEl>
                                        <p:attrNameLst>
                                          <p:attrName>style.visibility</p:attrName>
                                        </p:attrNameLst>
                                      </p:cBhvr>
                                      <p:to>
                                        <p:strVal val="visible"/>
                                      </p:to>
                                    </p:set>
                                    <p:animEffect transition="in" filter="wipe(left)">
                                      <p:cBhvr>
                                        <p:cTn id="919" dur="500"/>
                                        <p:tgtEl>
                                          <p:spTgt spid="254"/>
                                        </p:tgtEl>
                                      </p:cBhvr>
                                    </p:animEffect>
                                  </p:childTnLst>
                                </p:cTn>
                              </p:par>
                            </p:childTnLst>
                          </p:cTn>
                        </p:par>
                        <p:par>
                          <p:cTn id="920" fill="hold">
                            <p:stCondLst>
                              <p:cond delay="114500"/>
                            </p:stCondLst>
                            <p:childTnLst>
                              <p:par>
                                <p:cTn id="921" presetID="22" presetClass="entr" presetSubtype="8" fill="hold" grpId="0" nodeType="afterEffect">
                                  <p:stCondLst>
                                    <p:cond delay="0"/>
                                  </p:stCondLst>
                                  <p:childTnLst>
                                    <p:set>
                                      <p:cBhvr>
                                        <p:cTn id="922" dur="1" fill="hold">
                                          <p:stCondLst>
                                            <p:cond delay="0"/>
                                          </p:stCondLst>
                                        </p:cTn>
                                        <p:tgtEl>
                                          <p:spTgt spid="255"/>
                                        </p:tgtEl>
                                        <p:attrNameLst>
                                          <p:attrName>style.visibility</p:attrName>
                                        </p:attrNameLst>
                                      </p:cBhvr>
                                      <p:to>
                                        <p:strVal val="visible"/>
                                      </p:to>
                                    </p:set>
                                    <p:animEffect transition="in" filter="wipe(left)">
                                      <p:cBhvr>
                                        <p:cTn id="923" dur="500"/>
                                        <p:tgtEl>
                                          <p:spTgt spid="255"/>
                                        </p:tgtEl>
                                      </p:cBhvr>
                                    </p:animEffect>
                                  </p:childTnLst>
                                </p:cTn>
                              </p:par>
                            </p:childTnLst>
                          </p:cTn>
                        </p:par>
                        <p:par>
                          <p:cTn id="924" fill="hold">
                            <p:stCondLst>
                              <p:cond delay="115000"/>
                            </p:stCondLst>
                            <p:childTnLst>
                              <p:par>
                                <p:cTn id="925" presetID="22" presetClass="entr" presetSubtype="8" fill="hold" nodeType="afterEffect">
                                  <p:stCondLst>
                                    <p:cond delay="0"/>
                                  </p:stCondLst>
                                  <p:childTnLst>
                                    <p:set>
                                      <p:cBhvr>
                                        <p:cTn id="926" dur="1" fill="hold">
                                          <p:stCondLst>
                                            <p:cond delay="0"/>
                                          </p:stCondLst>
                                        </p:cTn>
                                        <p:tgtEl>
                                          <p:spTgt spid="256"/>
                                        </p:tgtEl>
                                        <p:attrNameLst>
                                          <p:attrName>style.visibility</p:attrName>
                                        </p:attrNameLst>
                                      </p:cBhvr>
                                      <p:to>
                                        <p:strVal val="visible"/>
                                      </p:to>
                                    </p:set>
                                    <p:animEffect transition="in" filter="wipe(left)">
                                      <p:cBhvr>
                                        <p:cTn id="927" dur="500"/>
                                        <p:tgtEl>
                                          <p:spTgt spid="256"/>
                                        </p:tgtEl>
                                      </p:cBhvr>
                                    </p:animEffect>
                                  </p:childTnLst>
                                </p:cTn>
                              </p:par>
                            </p:childTnLst>
                          </p:cTn>
                        </p:par>
                        <p:par>
                          <p:cTn id="928" fill="hold">
                            <p:stCondLst>
                              <p:cond delay="115500"/>
                            </p:stCondLst>
                            <p:childTnLst>
                              <p:par>
                                <p:cTn id="929" presetID="22" presetClass="entr" presetSubtype="8" fill="hold" grpId="0" nodeType="afterEffect">
                                  <p:stCondLst>
                                    <p:cond delay="0"/>
                                  </p:stCondLst>
                                  <p:childTnLst>
                                    <p:set>
                                      <p:cBhvr>
                                        <p:cTn id="930" dur="1" fill="hold">
                                          <p:stCondLst>
                                            <p:cond delay="0"/>
                                          </p:stCondLst>
                                        </p:cTn>
                                        <p:tgtEl>
                                          <p:spTgt spid="257"/>
                                        </p:tgtEl>
                                        <p:attrNameLst>
                                          <p:attrName>style.visibility</p:attrName>
                                        </p:attrNameLst>
                                      </p:cBhvr>
                                      <p:to>
                                        <p:strVal val="visible"/>
                                      </p:to>
                                    </p:set>
                                    <p:animEffect transition="in" filter="wipe(left)">
                                      <p:cBhvr>
                                        <p:cTn id="931" dur="500"/>
                                        <p:tgtEl>
                                          <p:spTgt spid="257"/>
                                        </p:tgtEl>
                                      </p:cBhvr>
                                    </p:animEffect>
                                  </p:childTnLst>
                                </p:cTn>
                              </p:par>
                            </p:childTnLst>
                          </p:cTn>
                        </p:par>
                        <p:par>
                          <p:cTn id="932" fill="hold">
                            <p:stCondLst>
                              <p:cond delay="116000"/>
                            </p:stCondLst>
                            <p:childTnLst>
                              <p:par>
                                <p:cTn id="933" presetID="22" presetClass="entr" presetSubtype="8" fill="hold" nodeType="afterEffect">
                                  <p:stCondLst>
                                    <p:cond delay="0"/>
                                  </p:stCondLst>
                                  <p:childTnLst>
                                    <p:set>
                                      <p:cBhvr>
                                        <p:cTn id="934" dur="1" fill="hold">
                                          <p:stCondLst>
                                            <p:cond delay="0"/>
                                          </p:stCondLst>
                                        </p:cTn>
                                        <p:tgtEl>
                                          <p:spTgt spid="258"/>
                                        </p:tgtEl>
                                        <p:attrNameLst>
                                          <p:attrName>style.visibility</p:attrName>
                                        </p:attrNameLst>
                                      </p:cBhvr>
                                      <p:to>
                                        <p:strVal val="visible"/>
                                      </p:to>
                                    </p:set>
                                    <p:animEffect transition="in" filter="wipe(left)">
                                      <p:cBhvr>
                                        <p:cTn id="935"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P spid="304" grpId="0" animBg="1"/>
      <p:bldP spid="311" grpId="0" animBg="1"/>
      <p:bldP spid="334" grpId="0" animBg="1"/>
      <p:bldP spid="338" grpId="0" animBg="1"/>
      <p:bldP spid="344" grpId="0" animBg="1"/>
      <p:bldP spid="346" grpId="0" animBg="1"/>
      <p:bldP spid="348" grpId="0" animBg="1"/>
      <p:bldP spid="351" grpId="0" animBg="1"/>
      <p:bldP spid="356" grpId="0" animBg="1"/>
      <p:bldP spid="358" grpId="0" animBg="1"/>
      <p:bldP spid="361" grpId="0" animBg="1"/>
      <p:bldP spid="362" grpId="0" animBg="1"/>
      <p:bldP spid="364" grpId="0" animBg="1"/>
      <p:bldP spid="369" grpId="0" animBg="1"/>
      <p:bldP spid="370" grpId="0" animBg="1"/>
      <p:bldP spid="371" grpId="0" animBg="1"/>
      <p:bldP spid="374" grpId="0" animBg="1"/>
      <p:bldP spid="376" grpId="0" animBg="1"/>
      <p:bldP spid="379" grpId="0" animBg="1"/>
      <p:bldP spid="380" grpId="0" animBg="1"/>
      <p:bldP spid="382" grpId="0" animBg="1"/>
      <p:bldP spid="384" grpId="0" animBg="1"/>
      <p:bldP spid="387" grpId="0" animBg="1"/>
      <p:bldP spid="388" grpId="0" animBg="1"/>
      <p:bldP spid="389" grpId="0" animBg="1"/>
      <p:bldP spid="392" grpId="0" animBg="1"/>
      <p:bldP spid="394" grpId="0" animBg="1"/>
      <p:bldP spid="397" grpId="0" animBg="1"/>
      <p:bldP spid="402" grpId="0" animBg="1"/>
      <p:bldP spid="409" grpId="0" animBg="1"/>
      <p:bldP spid="413" grpId="0" animBg="1"/>
      <p:bldP spid="416" grpId="0" animBg="1"/>
      <p:bldP spid="423" grpId="0" animBg="1"/>
      <p:bldP spid="505" grpId="0" animBg="1"/>
      <p:bldP spid="509" grpId="0" animBg="1"/>
      <p:bldP spid="513" grpId="0" animBg="1"/>
      <p:bldP spid="516" grpId="0" animBg="1"/>
      <p:bldP spid="520" grpId="0" animBg="1"/>
      <p:bldP spid="523" grpId="0" animBg="1"/>
      <p:bldP spid="526" grpId="0" animBg="1"/>
      <p:bldP spid="529" grpId="0" animBg="1"/>
      <p:bldP spid="539" grpId="0" animBg="1"/>
      <p:bldP spid="540" grpId="0" animBg="1"/>
      <p:bldP spid="542" grpId="0" animBg="1"/>
      <p:bldP spid="544" grpId="0" animBg="1"/>
      <p:bldP spid="546" grpId="0" animBg="1"/>
      <p:bldP spid="548" grpId="0" animBg="1"/>
      <p:bldP spid="550" grpId="0" animBg="1"/>
      <p:bldP spid="552" grpId="0" animBg="1"/>
      <p:bldP spid="554" grpId="0" animBg="1"/>
      <p:bldP spid="556" grpId="0" animBg="1"/>
      <p:bldP spid="561" grpId="0" animBg="1"/>
      <p:bldP spid="566" grpId="0" animBg="1"/>
      <p:bldP spid="568" grpId="0" animBg="1"/>
      <p:bldP spid="570" grpId="0" animBg="1"/>
      <p:bldP spid="573" grpId="0" animBg="1"/>
      <p:bldP spid="574" grpId="0" animBg="1"/>
      <p:bldP spid="576" grpId="0" animBg="1"/>
      <p:bldP spid="580" grpId="0" animBg="1"/>
      <p:bldP spid="581" grpId="0" animBg="1"/>
      <p:bldP spid="582" grpId="0" animBg="1"/>
      <p:bldP spid="583" grpId="0" animBg="1"/>
      <p:bldP spid="585" grpId="0" animBg="1"/>
      <p:bldP spid="587" grpId="0" animBg="1"/>
      <p:bldP spid="589" grpId="0" animBg="1"/>
      <p:bldP spid="592" grpId="0" animBg="1"/>
      <p:bldP spid="596" grpId="0" animBg="1"/>
      <p:bldP spid="598" grpId="0" animBg="1"/>
      <p:bldP spid="600" grpId="0" animBg="1"/>
      <p:bldP spid="602" grpId="0" animBg="1"/>
      <p:bldP spid="604" grpId="0" animBg="1"/>
      <p:bldP spid="606" grpId="0" animBg="1"/>
      <p:bldP spid="608" grpId="0" animBg="1"/>
      <p:bldP spid="610" grpId="0" animBg="1"/>
      <p:bldP spid="612" grpId="0" animBg="1"/>
      <p:bldP spid="623" grpId="0" animBg="1"/>
      <p:bldP spid="624" grpId="0" animBg="1"/>
      <p:bldP spid="625" grpId="0" animBg="1"/>
      <p:bldP spid="627" grpId="0" animBg="1"/>
      <p:bldP spid="630" grpId="0" animBg="1"/>
      <p:bldP spid="631" grpId="0" animBg="1"/>
      <p:bldP spid="633" grpId="0" animBg="1"/>
      <p:bldP spid="637" grpId="0" animBg="1"/>
      <p:bldP spid="638" grpId="0" animBg="1"/>
      <p:bldP spid="639" grpId="0" animBg="1"/>
      <p:bldP spid="640" grpId="0" animBg="1"/>
      <p:bldP spid="642" grpId="0" animBg="1"/>
      <p:bldP spid="644" grpId="0" animBg="1"/>
      <p:bldP spid="646" grpId="0" animBg="1"/>
      <p:bldP spid="649" grpId="0" animBg="1"/>
      <p:bldP spid="652" grpId="0" animBg="1"/>
      <p:bldP spid="653" grpId="0" animBg="1"/>
      <p:bldP spid="655" grpId="0" animBg="1"/>
      <p:bldP spid="657" grpId="0" animBg="1"/>
      <p:bldP spid="659" grpId="0" animBg="1"/>
      <p:bldP spid="661" grpId="0" animBg="1"/>
      <p:bldP spid="663" grpId="0" animBg="1"/>
      <p:bldP spid="665" grpId="0" animBg="1"/>
      <p:bldP spid="667" grpId="0" animBg="1"/>
      <p:bldP spid="669" grpId="0" animBg="1"/>
      <p:bldP spid="234" grpId="0" animBg="1"/>
      <p:bldP spid="235" grpId="0" animBg="1"/>
      <p:bldP spid="237" grpId="0" animBg="1"/>
      <p:bldP spid="239" grpId="0" animBg="1"/>
      <p:bldP spid="240" grpId="0" animBg="1"/>
      <p:bldP spid="243" grpId="0" animBg="1"/>
      <p:bldP spid="245" grpId="0" animBg="1"/>
      <p:bldP spid="253" grpId="0" animBg="1"/>
      <p:bldP spid="255" grpId="0" animBg="1"/>
      <p:bldP spid="257"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247" name="Rectangle 246"/>
          <p:cNvSpPr/>
          <p:nvPr userDrawn="1"/>
        </p:nvSpPr>
        <p:spPr>
          <a:xfrm>
            <a:off x="0" y="-30574"/>
            <a:ext cx="9144000" cy="68885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3" name="Rectangle 2"/>
          <p:cNvSpPr/>
          <p:nvPr userDrawn="1"/>
        </p:nvSpPr>
        <p:spPr>
          <a:xfrm>
            <a:off x="0" y="-30574"/>
            <a:ext cx="9161000" cy="6888574"/>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cxnSp>
        <p:nvCxnSpPr>
          <p:cNvPr id="373" name="Straight Connector 372"/>
          <p:cNvCxnSpPr>
            <a:stCxn id="371" idx="3"/>
            <a:endCxn id="369" idx="3"/>
          </p:cNvCxnSpPr>
          <p:nvPr userDrawn="1"/>
        </p:nvCxnSpPr>
        <p:spPr>
          <a:xfrm flipH="1" flipV="1">
            <a:off x="392429" y="5825275"/>
            <a:ext cx="1463659" cy="410974"/>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2" idx="3"/>
            <a:endCxn id="379" idx="3"/>
          </p:cNvCxnSpPr>
          <p:nvPr userDrawn="1"/>
        </p:nvCxnSpPr>
        <p:spPr>
          <a:xfrm flipH="1">
            <a:off x="3761359" y="6160049"/>
            <a:ext cx="1546848" cy="255494"/>
          </a:xfrm>
          <a:prstGeom prst="line">
            <a:avLst/>
          </a:prstGeom>
          <a:ln w="317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34" idx="3"/>
          </p:cNvCxnSpPr>
          <p:nvPr userDrawn="1"/>
        </p:nvCxnSpPr>
        <p:spPr>
          <a:xfrm flipV="1">
            <a:off x="3546559" y="5109817"/>
            <a:ext cx="242400" cy="578111"/>
          </a:xfrm>
          <a:prstGeom prst="line">
            <a:avLst/>
          </a:prstGeom>
          <a:ln w="317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a:stCxn id="334" idx="3"/>
          </p:cNvCxnSpPr>
          <p:nvPr userDrawn="1"/>
        </p:nvCxnSpPr>
        <p:spPr>
          <a:xfrm>
            <a:off x="3546559" y="5687928"/>
            <a:ext cx="214800" cy="727615"/>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40" idx="3"/>
            <a:endCxn id="239" idx="3"/>
          </p:cNvCxnSpPr>
          <p:nvPr userDrawn="1"/>
        </p:nvCxnSpPr>
        <p:spPr>
          <a:xfrm>
            <a:off x="1942364" y="5593804"/>
            <a:ext cx="358164" cy="949761"/>
          </a:xfrm>
          <a:prstGeom prst="line">
            <a:avLst/>
          </a:prstGeom>
          <a:ln w="317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70" idx="3"/>
            <a:endCxn id="369" idx="3"/>
          </p:cNvCxnSpPr>
          <p:nvPr userDrawn="1"/>
        </p:nvCxnSpPr>
        <p:spPr>
          <a:xfrm flipV="1">
            <a:off x="274441" y="5825275"/>
            <a:ext cx="117988" cy="480893"/>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stCxn id="369" idx="3"/>
            <a:endCxn id="304" idx="3"/>
          </p:cNvCxnSpPr>
          <p:nvPr userDrawn="1"/>
        </p:nvCxnSpPr>
        <p:spPr>
          <a:xfrm flipV="1">
            <a:off x="392429" y="4930523"/>
            <a:ext cx="1491259" cy="894752"/>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a:stCxn id="542" idx="3"/>
          </p:cNvCxnSpPr>
          <p:nvPr userDrawn="1"/>
        </p:nvCxnSpPr>
        <p:spPr>
          <a:xfrm flipV="1">
            <a:off x="698972" y="4263639"/>
            <a:ext cx="804251" cy="36718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290" idx="3"/>
          </p:cNvCxnSpPr>
          <p:nvPr userDrawn="1"/>
        </p:nvCxnSpPr>
        <p:spPr>
          <a:xfrm>
            <a:off x="184441" y="4756075"/>
            <a:ext cx="2243148" cy="402301"/>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endCxn id="361" idx="3"/>
          </p:cNvCxnSpPr>
          <p:nvPr userDrawn="1"/>
        </p:nvCxnSpPr>
        <p:spPr>
          <a:xfrm>
            <a:off x="6798212" y="4970481"/>
            <a:ext cx="532865" cy="930993"/>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9" idx="3"/>
          </p:cNvCxnSpPr>
          <p:nvPr userDrawn="1"/>
        </p:nvCxnSpPr>
        <p:spPr>
          <a:xfrm flipV="1">
            <a:off x="6149707" y="4979082"/>
            <a:ext cx="648505" cy="619199"/>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a:stCxn id="513" idx="3"/>
          </p:cNvCxnSpPr>
          <p:nvPr userDrawn="1"/>
        </p:nvCxnSpPr>
        <p:spPr>
          <a:xfrm flipV="1">
            <a:off x="6430537" y="4970482"/>
            <a:ext cx="367675" cy="807093"/>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16" idx="3"/>
          </p:cNvCxnSpPr>
          <p:nvPr userDrawn="1"/>
        </p:nvCxnSpPr>
        <p:spPr>
          <a:xfrm flipV="1">
            <a:off x="6764618" y="4970482"/>
            <a:ext cx="33594" cy="868391"/>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a:stCxn id="520" idx="3"/>
          </p:cNvCxnSpPr>
          <p:nvPr userDrawn="1"/>
        </p:nvCxnSpPr>
        <p:spPr>
          <a:xfrm flipH="1" flipV="1">
            <a:off x="6798212" y="4970481"/>
            <a:ext cx="290465" cy="860608"/>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a:stCxn id="523" idx="3"/>
          </p:cNvCxnSpPr>
          <p:nvPr userDrawn="1"/>
        </p:nvCxnSpPr>
        <p:spPr>
          <a:xfrm flipH="1" flipV="1">
            <a:off x="6798212" y="4979082"/>
            <a:ext cx="670930" cy="611496"/>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a:stCxn id="544" idx="3"/>
          </p:cNvCxnSpPr>
          <p:nvPr userDrawn="1"/>
        </p:nvCxnSpPr>
        <p:spPr>
          <a:xfrm flipV="1">
            <a:off x="854718" y="4272239"/>
            <a:ext cx="648505" cy="61919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a:stCxn id="546" idx="3"/>
          </p:cNvCxnSpPr>
          <p:nvPr userDrawn="1"/>
        </p:nvCxnSpPr>
        <p:spPr>
          <a:xfrm flipV="1">
            <a:off x="1135548" y="4263639"/>
            <a:ext cx="367675" cy="807093"/>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a:stCxn id="548" idx="3"/>
          </p:cNvCxnSpPr>
          <p:nvPr userDrawn="1"/>
        </p:nvCxnSpPr>
        <p:spPr>
          <a:xfrm flipV="1">
            <a:off x="1469629" y="4263639"/>
            <a:ext cx="33594" cy="868391"/>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50" idx="3"/>
          </p:cNvCxnSpPr>
          <p:nvPr userDrawn="1"/>
        </p:nvCxnSpPr>
        <p:spPr>
          <a:xfrm flipH="1" flipV="1">
            <a:off x="1503223" y="4263638"/>
            <a:ext cx="290465" cy="860608"/>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p:nvPr userDrawn="1"/>
        </p:nvCxnSpPr>
        <p:spPr>
          <a:xfrm flipH="1" flipV="1">
            <a:off x="1503223" y="4272239"/>
            <a:ext cx="670930" cy="611496"/>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p:nvPr userDrawn="1"/>
        </p:nvCxnSpPr>
        <p:spPr>
          <a:xfrm flipH="1" flipV="1">
            <a:off x="1503223" y="4263638"/>
            <a:ext cx="823330" cy="33305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userDrawn="1"/>
        </p:nvCxnSpPr>
        <p:spPr>
          <a:xfrm flipH="1" flipV="1">
            <a:off x="8159582" y="4921922"/>
            <a:ext cx="1649924" cy="667760"/>
          </a:xfrm>
          <a:prstGeom prst="line">
            <a:avLst/>
          </a:prstGeom>
          <a:ln w="317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304" name="Can 303"/>
          <p:cNvSpPr/>
          <p:nvPr userDrawn="1"/>
        </p:nvSpPr>
        <p:spPr>
          <a:xfrm>
            <a:off x="1793688" y="4751229"/>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4" name="Straight Connector 313"/>
          <p:cNvCxnSpPr>
            <a:stCxn id="304" idx="3"/>
          </p:cNvCxnSpPr>
          <p:nvPr userDrawn="1"/>
        </p:nvCxnSpPr>
        <p:spPr>
          <a:xfrm>
            <a:off x="1883688" y="4930523"/>
            <a:ext cx="543901" cy="22785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userDrawn="1"/>
        </p:nvCxnSpPr>
        <p:spPr>
          <a:xfrm>
            <a:off x="2427589" y="5158376"/>
            <a:ext cx="1118970" cy="529554"/>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userDrawn="1"/>
        </p:nvCxnSpPr>
        <p:spPr>
          <a:xfrm flipH="1" flipV="1">
            <a:off x="3788959" y="5109818"/>
            <a:ext cx="1739923" cy="667758"/>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userDrawn="1"/>
        </p:nvCxnSpPr>
        <p:spPr>
          <a:xfrm flipV="1">
            <a:off x="3636559" y="5466686"/>
            <a:ext cx="635830" cy="179295"/>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44" idx="3"/>
          </p:cNvCxnSpPr>
          <p:nvPr userDrawn="1"/>
        </p:nvCxnSpPr>
        <p:spPr>
          <a:xfrm flipH="1" flipV="1">
            <a:off x="4272389" y="5466686"/>
            <a:ext cx="1256493" cy="310890"/>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a:stCxn id="344" idx="3"/>
            <a:endCxn id="356" idx="3"/>
          </p:cNvCxnSpPr>
          <p:nvPr userDrawn="1"/>
        </p:nvCxnSpPr>
        <p:spPr>
          <a:xfrm>
            <a:off x="5528882" y="5777576"/>
            <a:ext cx="440825" cy="172457"/>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p:cNvCxnSpPr>
            <a:stCxn id="356" idx="3"/>
          </p:cNvCxnSpPr>
          <p:nvPr userDrawn="1"/>
        </p:nvCxnSpPr>
        <p:spPr>
          <a:xfrm>
            <a:off x="5969707" y="5950033"/>
            <a:ext cx="1118970" cy="529553"/>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7088677" y="5901475"/>
            <a:ext cx="242400" cy="578111"/>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62" name="Can 361"/>
          <p:cNvSpPr/>
          <p:nvPr userDrawn="1"/>
        </p:nvSpPr>
        <p:spPr>
          <a:xfrm>
            <a:off x="8981000" y="6389939"/>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3" name="Straight Connector 362"/>
          <p:cNvCxnSpPr>
            <a:stCxn id="362" idx="3"/>
          </p:cNvCxnSpPr>
          <p:nvPr userDrawn="1"/>
        </p:nvCxnSpPr>
        <p:spPr>
          <a:xfrm flipH="1" flipV="1">
            <a:off x="7331077" y="5901474"/>
            <a:ext cx="1739923" cy="667759"/>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sp>
        <p:nvSpPr>
          <p:cNvPr id="364" name="Can 363"/>
          <p:cNvSpPr/>
          <p:nvPr userDrawn="1"/>
        </p:nvSpPr>
        <p:spPr>
          <a:xfrm>
            <a:off x="8787925" y="5466686"/>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5" name="Straight Connector 364"/>
          <p:cNvCxnSpPr/>
          <p:nvPr userDrawn="1"/>
        </p:nvCxnSpPr>
        <p:spPr>
          <a:xfrm flipH="1">
            <a:off x="7338774" y="5645980"/>
            <a:ext cx="1546848" cy="255495"/>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56" idx="3"/>
            <a:endCxn id="361" idx="3"/>
          </p:cNvCxnSpPr>
          <p:nvPr userDrawn="1"/>
        </p:nvCxnSpPr>
        <p:spPr>
          <a:xfrm flipV="1">
            <a:off x="5969707" y="5901474"/>
            <a:ext cx="1361370" cy="48559"/>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69" name="Can 368"/>
          <p:cNvSpPr/>
          <p:nvPr userDrawn="1"/>
        </p:nvSpPr>
        <p:spPr>
          <a:xfrm>
            <a:off x="302429" y="5645981"/>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Can 369"/>
          <p:cNvSpPr/>
          <p:nvPr userDrawn="1"/>
        </p:nvSpPr>
        <p:spPr>
          <a:xfrm>
            <a:off x="184441" y="612687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Can 370"/>
          <p:cNvSpPr/>
          <p:nvPr userDrawn="1"/>
        </p:nvSpPr>
        <p:spPr>
          <a:xfrm>
            <a:off x="1766088" y="6056955"/>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Can 373"/>
          <p:cNvSpPr/>
          <p:nvPr userDrawn="1"/>
        </p:nvSpPr>
        <p:spPr>
          <a:xfrm>
            <a:off x="2309989" y="6284808"/>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5" name="Straight Connector 374"/>
          <p:cNvCxnSpPr>
            <a:stCxn id="371" idx="3"/>
            <a:endCxn id="374" idx="3"/>
          </p:cNvCxnSpPr>
          <p:nvPr userDrawn="1"/>
        </p:nvCxnSpPr>
        <p:spPr>
          <a:xfrm>
            <a:off x="1856088" y="6236249"/>
            <a:ext cx="543901" cy="22785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79" name="Can 378"/>
          <p:cNvSpPr/>
          <p:nvPr userDrawn="1"/>
        </p:nvSpPr>
        <p:spPr>
          <a:xfrm>
            <a:off x="3671359" y="6236249"/>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Can 381"/>
          <p:cNvSpPr/>
          <p:nvPr userDrawn="1"/>
        </p:nvSpPr>
        <p:spPr>
          <a:xfrm>
            <a:off x="5218207" y="5980755"/>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6" name="Straight Connector 405"/>
          <p:cNvCxnSpPr/>
          <p:nvPr userDrawn="1"/>
        </p:nvCxnSpPr>
        <p:spPr>
          <a:xfrm flipH="1">
            <a:off x="1856089" y="5158377"/>
            <a:ext cx="571501" cy="898578"/>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stCxn id="370" idx="3"/>
          </p:cNvCxnSpPr>
          <p:nvPr userDrawn="1"/>
        </p:nvCxnSpPr>
        <p:spPr>
          <a:xfrm flipV="1">
            <a:off x="274441" y="5158376"/>
            <a:ext cx="2153148" cy="1147792"/>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a:endCxn id="413" idx="3"/>
          </p:cNvCxnSpPr>
          <p:nvPr userDrawn="1"/>
        </p:nvCxnSpPr>
        <p:spPr>
          <a:xfrm flipH="1">
            <a:off x="2375728" y="5158376"/>
            <a:ext cx="51862" cy="505785"/>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413" name="Can 412"/>
          <p:cNvSpPr/>
          <p:nvPr userDrawn="1"/>
        </p:nvSpPr>
        <p:spPr>
          <a:xfrm>
            <a:off x="2285728" y="5484867"/>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5" name="Straight Connector 414"/>
          <p:cNvCxnSpPr>
            <a:stCxn id="416" idx="3"/>
            <a:endCxn id="413" idx="3"/>
          </p:cNvCxnSpPr>
          <p:nvPr userDrawn="1"/>
        </p:nvCxnSpPr>
        <p:spPr>
          <a:xfrm flipH="1" flipV="1">
            <a:off x="2375728" y="5664161"/>
            <a:ext cx="231861" cy="438272"/>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423" name="Can 422"/>
          <p:cNvSpPr/>
          <p:nvPr userDrawn="1"/>
        </p:nvSpPr>
        <p:spPr>
          <a:xfrm>
            <a:off x="730271" y="6210645"/>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4" name="Straight Connector 423"/>
          <p:cNvCxnSpPr>
            <a:stCxn id="374" idx="3"/>
            <a:endCxn id="423" idx="3"/>
          </p:cNvCxnSpPr>
          <p:nvPr userDrawn="1"/>
        </p:nvCxnSpPr>
        <p:spPr>
          <a:xfrm flipH="1" flipV="1">
            <a:off x="820271" y="6389939"/>
            <a:ext cx="1579718" cy="7416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userDrawn="1"/>
        </p:nvCxnSpPr>
        <p:spPr>
          <a:xfrm flipH="1" flipV="1">
            <a:off x="3403195" y="5465782"/>
            <a:ext cx="143364" cy="22214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09" name="Can 508"/>
          <p:cNvSpPr/>
          <p:nvPr userDrawn="1"/>
        </p:nvSpPr>
        <p:spPr>
          <a:xfrm>
            <a:off x="6059707" y="5418987"/>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Can 512"/>
          <p:cNvSpPr/>
          <p:nvPr userDrawn="1"/>
        </p:nvSpPr>
        <p:spPr>
          <a:xfrm>
            <a:off x="6340537" y="5598281"/>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Can 515"/>
          <p:cNvSpPr/>
          <p:nvPr userDrawn="1"/>
        </p:nvSpPr>
        <p:spPr>
          <a:xfrm>
            <a:off x="6674618" y="5659579"/>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Can 519"/>
          <p:cNvSpPr/>
          <p:nvPr userDrawn="1"/>
        </p:nvSpPr>
        <p:spPr>
          <a:xfrm>
            <a:off x="6998677" y="5651795"/>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Can 522"/>
          <p:cNvSpPr/>
          <p:nvPr userDrawn="1"/>
        </p:nvSpPr>
        <p:spPr>
          <a:xfrm>
            <a:off x="7379142" y="5411284"/>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Can 541"/>
          <p:cNvSpPr/>
          <p:nvPr userDrawn="1"/>
        </p:nvSpPr>
        <p:spPr>
          <a:xfrm>
            <a:off x="608972" y="445153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Can 543"/>
          <p:cNvSpPr/>
          <p:nvPr userDrawn="1"/>
        </p:nvSpPr>
        <p:spPr>
          <a:xfrm>
            <a:off x="764718" y="471214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Can 545"/>
          <p:cNvSpPr/>
          <p:nvPr userDrawn="1"/>
        </p:nvSpPr>
        <p:spPr>
          <a:xfrm>
            <a:off x="1045548" y="4891438"/>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Can 547"/>
          <p:cNvSpPr/>
          <p:nvPr userDrawn="1"/>
        </p:nvSpPr>
        <p:spPr>
          <a:xfrm>
            <a:off x="1379629" y="4952736"/>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2" name="Straight Connector 561"/>
          <p:cNvCxnSpPr>
            <a:stCxn id="561" idx="3"/>
            <a:endCxn id="361" idx="3"/>
          </p:cNvCxnSpPr>
          <p:nvPr userDrawn="1"/>
        </p:nvCxnSpPr>
        <p:spPr>
          <a:xfrm flipH="1" flipV="1">
            <a:off x="7331077" y="5901474"/>
            <a:ext cx="466713" cy="466597"/>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sp>
        <p:nvSpPr>
          <p:cNvPr id="234" name="Can 233"/>
          <p:cNvSpPr/>
          <p:nvPr userDrawn="1"/>
        </p:nvSpPr>
        <p:spPr>
          <a:xfrm>
            <a:off x="305257" y="6184977"/>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6" name="Straight Connector 235"/>
          <p:cNvCxnSpPr>
            <a:stCxn id="234" idx="3"/>
          </p:cNvCxnSpPr>
          <p:nvPr userDrawn="1"/>
        </p:nvCxnSpPr>
        <p:spPr>
          <a:xfrm>
            <a:off x="395257" y="6364271"/>
            <a:ext cx="543901" cy="227854"/>
          </a:xfrm>
          <a:prstGeom prst="line">
            <a:avLst/>
          </a:prstGeom>
          <a:ln w="3175">
            <a:solidFill>
              <a:srgbClr val="BCFFF9"/>
            </a:solidFill>
          </a:ln>
          <a:effectLst/>
        </p:spPr>
        <p:style>
          <a:lnRef idx="2">
            <a:schemeClr val="accent1"/>
          </a:lnRef>
          <a:fillRef idx="0">
            <a:schemeClr val="accent1"/>
          </a:fillRef>
          <a:effectRef idx="1">
            <a:schemeClr val="accent1"/>
          </a:effectRef>
          <a:fontRef idx="minor">
            <a:schemeClr val="tx1"/>
          </a:fontRef>
        </p:style>
      </p:cxnSp>
      <p:sp>
        <p:nvSpPr>
          <p:cNvPr id="239" name="Can 238"/>
          <p:cNvSpPr/>
          <p:nvPr userDrawn="1"/>
        </p:nvSpPr>
        <p:spPr>
          <a:xfrm>
            <a:off x="2210528" y="6364271"/>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Can 239"/>
          <p:cNvSpPr/>
          <p:nvPr userDrawn="1"/>
        </p:nvSpPr>
        <p:spPr>
          <a:xfrm>
            <a:off x="1852364" y="5414510"/>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Can 256"/>
          <p:cNvSpPr/>
          <p:nvPr userDrawn="1"/>
        </p:nvSpPr>
        <p:spPr>
          <a:xfrm>
            <a:off x="1793688" y="6232418"/>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Can 343"/>
          <p:cNvSpPr/>
          <p:nvPr userDrawn="1"/>
        </p:nvSpPr>
        <p:spPr>
          <a:xfrm>
            <a:off x="5438882" y="5598282"/>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Can 415"/>
          <p:cNvSpPr/>
          <p:nvPr userDrawn="1"/>
        </p:nvSpPr>
        <p:spPr>
          <a:xfrm>
            <a:off x="2517589" y="5923139"/>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Can 289"/>
          <p:cNvSpPr/>
          <p:nvPr userDrawn="1"/>
        </p:nvSpPr>
        <p:spPr>
          <a:xfrm>
            <a:off x="94441" y="4576781"/>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Can 333"/>
          <p:cNvSpPr/>
          <p:nvPr userDrawn="1"/>
        </p:nvSpPr>
        <p:spPr>
          <a:xfrm>
            <a:off x="3456559" y="5508634"/>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Can 355"/>
          <p:cNvSpPr/>
          <p:nvPr userDrawn="1"/>
        </p:nvSpPr>
        <p:spPr>
          <a:xfrm>
            <a:off x="5879707" y="5770739"/>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Can 357"/>
          <p:cNvSpPr/>
          <p:nvPr userDrawn="1"/>
        </p:nvSpPr>
        <p:spPr>
          <a:xfrm>
            <a:off x="6998677" y="6300291"/>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Can 360"/>
          <p:cNvSpPr/>
          <p:nvPr userDrawn="1"/>
        </p:nvSpPr>
        <p:spPr>
          <a:xfrm>
            <a:off x="7241077" y="5722180"/>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Can 549"/>
          <p:cNvSpPr/>
          <p:nvPr userDrawn="1"/>
        </p:nvSpPr>
        <p:spPr>
          <a:xfrm>
            <a:off x="1703688" y="4944952"/>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Can 560"/>
          <p:cNvSpPr/>
          <p:nvPr userDrawn="1"/>
        </p:nvSpPr>
        <p:spPr>
          <a:xfrm>
            <a:off x="7707790" y="6188777"/>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6" name="Group 315"/>
          <p:cNvGrpSpPr/>
          <p:nvPr userDrawn="1"/>
        </p:nvGrpSpPr>
        <p:grpSpPr>
          <a:xfrm>
            <a:off x="-3084" y="-30574"/>
            <a:ext cx="9164084" cy="6888574"/>
            <a:chOff x="-3084" y="-30574"/>
            <a:chExt cx="9164084" cy="6888574"/>
          </a:xfrm>
        </p:grpSpPr>
        <p:sp>
          <p:nvSpPr>
            <p:cNvPr id="319" name="Rectangle 318"/>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320" name="Rectangle 319"/>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321"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322" name="Picture 32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323"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324"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325" name="Straight Connector 324"/>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08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wipe(left)">
                                      <p:cBhvr>
                                        <p:cTn id="11" dur="500"/>
                                        <p:tgtEl>
                                          <p:spTgt spid="3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4"/>
                                        </p:tgtEl>
                                        <p:attrNameLst>
                                          <p:attrName>style.visibility</p:attrName>
                                        </p:attrNameLst>
                                      </p:cBhvr>
                                      <p:to>
                                        <p:strVal val="visible"/>
                                      </p:to>
                                    </p:set>
                                    <p:animEffect transition="in" filter="wipe(left)">
                                      <p:cBhvr>
                                        <p:cTn id="15" dur="500"/>
                                        <p:tgtEl>
                                          <p:spTgt spid="3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wipe(left)">
                                      <p:cBhvr>
                                        <p:cTn id="19" dur="500"/>
                                        <p:tgtEl>
                                          <p:spTgt spid="3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35"/>
                                        </p:tgtEl>
                                        <p:attrNameLst>
                                          <p:attrName>style.visibility</p:attrName>
                                        </p:attrNameLst>
                                      </p:cBhvr>
                                      <p:to>
                                        <p:strVal val="visible"/>
                                      </p:to>
                                    </p:set>
                                    <p:animEffect transition="in" filter="wipe(left)">
                                      <p:cBhvr>
                                        <p:cTn id="23" dur="500"/>
                                        <p:tgtEl>
                                          <p:spTgt spid="33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34"/>
                                        </p:tgtEl>
                                        <p:attrNameLst>
                                          <p:attrName>style.visibility</p:attrName>
                                        </p:attrNameLst>
                                      </p:cBhvr>
                                      <p:to>
                                        <p:strVal val="visible"/>
                                      </p:to>
                                    </p:set>
                                    <p:animEffect transition="in" filter="wipe(left)">
                                      <p:cBhvr>
                                        <p:cTn id="27" dur="500"/>
                                        <p:tgtEl>
                                          <p:spTgt spid="3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37"/>
                                        </p:tgtEl>
                                        <p:attrNameLst>
                                          <p:attrName>style.visibility</p:attrName>
                                        </p:attrNameLst>
                                      </p:cBhvr>
                                      <p:to>
                                        <p:strVal val="visible"/>
                                      </p:to>
                                    </p:set>
                                    <p:animEffect transition="in" filter="wipe(left)">
                                      <p:cBhvr>
                                        <p:cTn id="31" dur="500"/>
                                        <p:tgtEl>
                                          <p:spTgt spid="33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45"/>
                                        </p:tgtEl>
                                        <p:attrNameLst>
                                          <p:attrName>style.visibility</p:attrName>
                                        </p:attrNameLst>
                                      </p:cBhvr>
                                      <p:to>
                                        <p:strVal val="visible"/>
                                      </p:to>
                                    </p:set>
                                    <p:animEffect transition="in" filter="wipe(left)">
                                      <p:cBhvr>
                                        <p:cTn id="35" dur="500"/>
                                        <p:tgtEl>
                                          <p:spTgt spid="34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44"/>
                                        </p:tgtEl>
                                        <p:attrNameLst>
                                          <p:attrName>style.visibility</p:attrName>
                                        </p:attrNameLst>
                                      </p:cBhvr>
                                      <p:to>
                                        <p:strVal val="visible"/>
                                      </p:to>
                                    </p:set>
                                    <p:animEffect transition="in" filter="wipe(left)">
                                      <p:cBhvr>
                                        <p:cTn id="39" dur="500"/>
                                        <p:tgtEl>
                                          <p:spTgt spid="344"/>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54"/>
                                        </p:tgtEl>
                                        <p:attrNameLst>
                                          <p:attrName>style.visibility</p:attrName>
                                        </p:attrNameLst>
                                      </p:cBhvr>
                                      <p:to>
                                        <p:strVal val="visible"/>
                                      </p:to>
                                    </p:set>
                                    <p:animEffect transition="in" filter="wipe(left)">
                                      <p:cBhvr>
                                        <p:cTn id="43" dur="500"/>
                                        <p:tgtEl>
                                          <p:spTgt spid="35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55"/>
                                        </p:tgtEl>
                                        <p:attrNameLst>
                                          <p:attrName>style.visibility</p:attrName>
                                        </p:attrNameLst>
                                      </p:cBhvr>
                                      <p:to>
                                        <p:strVal val="visible"/>
                                      </p:to>
                                    </p:set>
                                    <p:animEffect transition="in" filter="wipe(left)">
                                      <p:cBhvr>
                                        <p:cTn id="47" dur="500"/>
                                        <p:tgtEl>
                                          <p:spTgt spid="355"/>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7"/>
                                        </p:tgtEl>
                                        <p:attrNameLst>
                                          <p:attrName>style.visibility</p:attrName>
                                        </p:attrNameLst>
                                      </p:cBhvr>
                                      <p:to>
                                        <p:strVal val="visible"/>
                                      </p:to>
                                    </p:set>
                                    <p:animEffect transition="in" filter="wipe(left)">
                                      <p:cBhvr>
                                        <p:cTn id="51" dur="500"/>
                                        <p:tgtEl>
                                          <p:spTgt spid="35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56"/>
                                        </p:tgtEl>
                                        <p:attrNameLst>
                                          <p:attrName>style.visibility</p:attrName>
                                        </p:attrNameLst>
                                      </p:cBhvr>
                                      <p:to>
                                        <p:strVal val="visible"/>
                                      </p:to>
                                    </p:set>
                                    <p:animEffect transition="in" filter="wipe(left)">
                                      <p:cBhvr>
                                        <p:cTn id="55" dur="500"/>
                                        <p:tgtEl>
                                          <p:spTgt spid="356"/>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359"/>
                                        </p:tgtEl>
                                        <p:attrNameLst>
                                          <p:attrName>style.visibility</p:attrName>
                                        </p:attrNameLst>
                                      </p:cBhvr>
                                      <p:to>
                                        <p:strVal val="visible"/>
                                      </p:to>
                                    </p:set>
                                    <p:animEffect transition="in" filter="wipe(left)">
                                      <p:cBhvr>
                                        <p:cTn id="59" dur="500"/>
                                        <p:tgtEl>
                                          <p:spTgt spid="359"/>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58"/>
                                        </p:tgtEl>
                                        <p:attrNameLst>
                                          <p:attrName>style.visibility</p:attrName>
                                        </p:attrNameLst>
                                      </p:cBhvr>
                                      <p:to>
                                        <p:strVal val="visible"/>
                                      </p:to>
                                    </p:set>
                                    <p:animEffect transition="in" filter="wipe(left)">
                                      <p:cBhvr>
                                        <p:cTn id="63" dur="500"/>
                                        <p:tgtEl>
                                          <p:spTgt spid="358"/>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60"/>
                                        </p:tgtEl>
                                        <p:attrNameLst>
                                          <p:attrName>style.visibility</p:attrName>
                                        </p:attrNameLst>
                                      </p:cBhvr>
                                      <p:to>
                                        <p:strVal val="visible"/>
                                      </p:to>
                                    </p:set>
                                    <p:animEffect transition="in" filter="wipe(left)">
                                      <p:cBhvr>
                                        <p:cTn id="67" dur="500"/>
                                        <p:tgtEl>
                                          <p:spTgt spid="360"/>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361"/>
                                        </p:tgtEl>
                                        <p:attrNameLst>
                                          <p:attrName>style.visibility</p:attrName>
                                        </p:attrNameLst>
                                      </p:cBhvr>
                                      <p:to>
                                        <p:strVal val="visible"/>
                                      </p:to>
                                    </p:set>
                                    <p:animEffect transition="in" filter="wipe(left)">
                                      <p:cBhvr>
                                        <p:cTn id="71" dur="500"/>
                                        <p:tgtEl>
                                          <p:spTgt spid="361"/>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363"/>
                                        </p:tgtEl>
                                        <p:attrNameLst>
                                          <p:attrName>style.visibility</p:attrName>
                                        </p:attrNameLst>
                                      </p:cBhvr>
                                      <p:to>
                                        <p:strVal val="visible"/>
                                      </p:to>
                                    </p:set>
                                    <p:animEffect transition="in" filter="wipe(left)">
                                      <p:cBhvr>
                                        <p:cTn id="75" dur="500"/>
                                        <p:tgtEl>
                                          <p:spTgt spid="363"/>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362"/>
                                        </p:tgtEl>
                                        <p:attrNameLst>
                                          <p:attrName>style.visibility</p:attrName>
                                        </p:attrNameLst>
                                      </p:cBhvr>
                                      <p:to>
                                        <p:strVal val="visible"/>
                                      </p:to>
                                    </p:set>
                                    <p:animEffect transition="in" filter="wipe(left)">
                                      <p:cBhvr>
                                        <p:cTn id="79" dur="500"/>
                                        <p:tgtEl>
                                          <p:spTgt spid="362"/>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65"/>
                                        </p:tgtEl>
                                        <p:attrNameLst>
                                          <p:attrName>style.visibility</p:attrName>
                                        </p:attrNameLst>
                                      </p:cBhvr>
                                      <p:to>
                                        <p:strVal val="visible"/>
                                      </p:to>
                                    </p:set>
                                    <p:animEffect transition="in" filter="wipe(left)">
                                      <p:cBhvr>
                                        <p:cTn id="83" dur="500"/>
                                        <p:tgtEl>
                                          <p:spTgt spid="365"/>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64"/>
                                        </p:tgtEl>
                                        <p:attrNameLst>
                                          <p:attrName>style.visibility</p:attrName>
                                        </p:attrNameLst>
                                      </p:cBhvr>
                                      <p:to>
                                        <p:strVal val="visible"/>
                                      </p:to>
                                    </p:set>
                                    <p:animEffect transition="in" filter="wipe(left)">
                                      <p:cBhvr>
                                        <p:cTn id="87" dur="500"/>
                                        <p:tgtEl>
                                          <p:spTgt spid="364"/>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67"/>
                                        </p:tgtEl>
                                        <p:attrNameLst>
                                          <p:attrName>style.visibility</p:attrName>
                                        </p:attrNameLst>
                                      </p:cBhvr>
                                      <p:to>
                                        <p:strVal val="visible"/>
                                      </p:to>
                                    </p:set>
                                    <p:animEffect transition="in" filter="wipe(left)">
                                      <p:cBhvr>
                                        <p:cTn id="91" dur="500"/>
                                        <p:tgtEl>
                                          <p:spTgt spid="367"/>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368"/>
                                        </p:tgtEl>
                                        <p:attrNameLst>
                                          <p:attrName>style.visibility</p:attrName>
                                        </p:attrNameLst>
                                      </p:cBhvr>
                                      <p:to>
                                        <p:strVal val="visible"/>
                                      </p:to>
                                    </p:set>
                                    <p:animEffect transition="in" filter="wipe(left)">
                                      <p:cBhvr>
                                        <p:cTn id="95" dur="500"/>
                                        <p:tgtEl>
                                          <p:spTgt spid="368"/>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370"/>
                                        </p:tgtEl>
                                        <p:attrNameLst>
                                          <p:attrName>style.visibility</p:attrName>
                                        </p:attrNameLst>
                                      </p:cBhvr>
                                      <p:to>
                                        <p:strVal val="visible"/>
                                      </p:to>
                                    </p:set>
                                    <p:animEffect transition="in" filter="wipe(left)">
                                      <p:cBhvr>
                                        <p:cTn id="99" dur="500"/>
                                        <p:tgtEl>
                                          <p:spTgt spid="370"/>
                                        </p:tgtEl>
                                      </p:cBhvr>
                                    </p:animEffect>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372"/>
                                        </p:tgtEl>
                                        <p:attrNameLst>
                                          <p:attrName>style.visibility</p:attrName>
                                        </p:attrNameLst>
                                      </p:cBhvr>
                                      <p:to>
                                        <p:strVal val="visible"/>
                                      </p:to>
                                    </p:set>
                                    <p:animEffect transition="in" filter="wipe(left)">
                                      <p:cBhvr>
                                        <p:cTn id="103" dur="500"/>
                                        <p:tgtEl>
                                          <p:spTgt spid="372"/>
                                        </p:tgtEl>
                                      </p:cBhvr>
                                    </p:animEffect>
                                  </p:childTnLst>
                                </p:cTn>
                              </p:par>
                            </p:childTnLst>
                          </p:cTn>
                        </p:par>
                        <p:par>
                          <p:cTn id="104" fill="hold">
                            <p:stCondLst>
                              <p:cond delay="12500"/>
                            </p:stCondLst>
                            <p:childTnLst>
                              <p:par>
                                <p:cTn id="105" presetID="22" presetClass="entr" presetSubtype="8" fill="hold" grpId="0" nodeType="afterEffect">
                                  <p:stCondLst>
                                    <p:cond delay="0"/>
                                  </p:stCondLst>
                                  <p:childTnLst>
                                    <p:set>
                                      <p:cBhvr>
                                        <p:cTn id="106" dur="1" fill="hold">
                                          <p:stCondLst>
                                            <p:cond delay="0"/>
                                          </p:stCondLst>
                                        </p:cTn>
                                        <p:tgtEl>
                                          <p:spTgt spid="369"/>
                                        </p:tgtEl>
                                        <p:attrNameLst>
                                          <p:attrName>style.visibility</p:attrName>
                                        </p:attrNameLst>
                                      </p:cBhvr>
                                      <p:to>
                                        <p:strVal val="visible"/>
                                      </p:to>
                                    </p:set>
                                    <p:animEffect transition="in" filter="wipe(left)">
                                      <p:cBhvr>
                                        <p:cTn id="107" dur="500"/>
                                        <p:tgtEl>
                                          <p:spTgt spid="369"/>
                                        </p:tgtEl>
                                      </p:cBhvr>
                                    </p:animEffect>
                                  </p:childTnLst>
                                </p:cTn>
                              </p:par>
                            </p:childTnLst>
                          </p:cTn>
                        </p:par>
                        <p:par>
                          <p:cTn id="108" fill="hold">
                            <p:stCondLst>
                              <p:cond delay="13000"/>
                            </p:stCondLst>
                            <p:childTnLst>
                              <p:par>
                                <p:cTn id="109" presetID="22" presetClass="entr" presetSubtype="8" fill="hold" nodeType="afterEffect">
                                  <p:stCondLst>
                                    <p:cond delay="0"/>
                                  </p:stCondLst>
                                  <p:childTnLst>
                                    <p:set>
                                      <p:cBhvr>
                                        <p:cTn id="110" dur="1" fill="hold">
                                          <p:stCondLst>
                                            <p:cond delay="0"/>
                                          </p:stCondLst>
                                        </p:cTn>
                                        <p:tgtEl>
                                          <p:spTgt spid="373"/>
                                        </p:tgtEl>
                                        <p:attrNameLst>
                                          <p:attrName>style.visibility</p:attrName>
                                        </p:attrNameLst>
                                      </p:cBhvr>
                                      <p:to>
                                        <p:strVal val="visible"/>
                                      </p:to>
                                    </p:set>
                                    <p:animEffect transition="in" filter="wipe(left)">
                                      <p:cBhvr>
                                        <p:cTn id="111" dur="500"/>
                                        <p:tgtEl>
                                          <p:spTgt spid="373"/>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71"/>
                                        </p:tgtEl>
                                        <p:attrNameLst>
                                          <p:attrName>style.visibility</p:attrName>
                                        </p:attrNameLst>
                                      </p:cBhvr>
                                      <p:to>
                                        <p:strVal val="visible"/>
                                      </p:to>
                                    </p:set>
                                    <p:animEffect transition="in" filter="wipe(left)">
                                      <p:cBhvr>
                                        <p:cTn id="115" dur="500"/>
                                        <p:tgtEl>
                                          <p:spTgt spid="371"/>
                                        </p:tgtEl>
                                      </p:cBhvr>
                                    </p:animEffect>
                                  </p:childTnLst>
                                </p:cTn>
                              </p:par>
                            </p:childTnLst>
                          </p:cTn>
                        </p:par>
                        <p:par>
                          <p:cTn id="116" fill="hold">
                            <p:stCondLst>
                              <p:cond delay="14000"/>
                            </p:stCondLst>
                            <p:childTnLst>
                              <p:par>
                                <p:cTn id="117" presetID="22" presetClass="entr" presetSubtype="8" fill="hold" nodeType="afterEffect">
                                  <p:stCondLst>
                                    <p:cond delay="0"/>
                                  </p:stCondLst>
                                  <p:childTnLst>
                                    <p:set>
                                      <p:cBhvr>
                                        <p:cTn id="118" dur="1" fill="hold">
                                          <p:stCondLst>
                                            <p:cond delay="0"/>
                                          </p:stCondLst>
                                        </p:cTn>
                                        <p:tgtEl>
                                          <p:spTgt spid="375"/>
                                        </p:tgtEl>
                                        <p:attrNameLst>
                                          <p:attrName>style.visibility</p:attrName>
                                        </p:attrNameLst>
                                      </p:cBhvr>
                                      <p:to>
                                        <p:strVal val="visible"/>
                                      </p:to>
                                    </p:set>
                                    <p:animEffect transition="in" filter="wipe(left)">
                                      <p:cBhvr>
                                        <p:cTn id="119" dur="500"/>
                                        <p:tgtEl>
                                          <p:spTgt spid="375"/>
                                        </p:tgtEl>
                                      </p:cBhvr>
                                    </p:animEffect>
                                  </p:childTnLst>
                                </p:cTn>
                              </p:par>
                            </p:childTnLst>
                          </p:cTn>
                        </p:par>
                        <p:par>
                          <p:cTn id="120" fill="hold">
                            <p:stCondLst>
                              <p:cond delay="14500"/>
                            </p:stCondLst>
                            <p:childTnLst>
                              <p:par>
                                <p:cTn id="121" presetID="22" presetClass="entr" presetSubtype="8" fill="hold" grpId="0" nodeType="afterEffect">
                                  <p:stCondLst>
                                    <p:cond delay="0"/>
                                  </p:stCondLst>
                                  <p:childTnLst>
                                    <p:set>
                                      <p:cBhvr>
                                        <p:cTn id="122" dur="1" fill="hold">
                                          <p:stCondLst>
                                            <p:cond delay="0"/>
                                          </p:stCondLst>
                                        </p:cTn>
                                        <p:tgtEl>
                                          <p:spTgt spid="374"/>
                                        </p:tgtEl>
                                        <p:attrNameLst>
                                          <p:attrName>style.visibility</p:attrName>
                                        </p:attrNameLst>
                                      </p:cBhvr>
                                      <p:to>
                                        <p:strVal val="visible"/>
                                      </p:to>
                                    </p:set>
                                    <p:animEffect transition="in" filter="wipe(left)">
                                      <p:cBhvr>
                                        <p:cTn id="123" dur="500"/>
                                        <p:tgtEl>
                                          <p:spTgt spid="374"/>
                                        </p:tgtEl>
                                      </p:cBhvr>
                                    </p:animEffect>
                                  </p:childTnLst>
                                </p:cTn>
                              </p:par>
                            </p:childTnLst>
                          </p:cTn>
                        </p:par>
                        <p:par>
                          <p:cTn id="124" fill="hold">
                            <p:stCondLst>
                              <p:cond delay="15000"/>
                            </p:stCondLst>
                            <p:childTnLst>
                              <p:par>
                                <p:cTn id="125" presetID="22" presetClass="entr" presetSubtype="8" fill="hold" grpId="0" nodeType="afterEffect">
                                  <p:stCondLst>
                                    <p:cond delay="0"/>
                                  </p:stCondLst>
                                  <p:childTnLst>
                                    <p:set>
                                      <p:cBhvr>
                                        <p:cTn id="126" dur="1" fill="hold">
                                          <p:stCondLst>
                                            <p:cond delay="0"/>
                                          </p:stCondLst>
                                        </p:cTn>
                                        <p:tgtEl>
                                          <p:spTgt spid="379"/>
                                        </p:tgtEl>
                                        <p:attrNameLst>
                                          <p:attrName>style.visibility</p:attrName>
                                        </p:attrNameLst>
                                      </p:cBhvr>
                                      <p:to>
                                        <p:strVal val="visible"/>
                                      </p:to>
                                    </p:set>
                                    <p:animEffect transition="in" filter="wipe(left)">
                                      <p:cBhvr>
                                        <p:cTn id="127" dur="500"/>
                                        <p:tgtEl>
                                          <p:spTgt spid="379"/>
                                        </p:tgtEl>
                                      </p:cBhvr>
                                    </p:animEffect>
                                  </p:childTnLst>
                                </p:cTn>
                              </p:par>
                            </p:childTnLst>
                          </p:cTn>
                        </p:par>
                        <p:par>
                          <p:cTn id="128" fill="hold">
                            <p:stCondLst>
                              <p:cond delay="15500"/>
                            </p:stCondLst>
                            <p:childTnLst>
                              <p:par>
                                <p:cTn id="129" presetID="22" presetClass="entr" presetSubtype="8" fill="hold" nodeType="afterEffect">
                                  <p:stCondLst>
                                    <p:cond delay="0"/>
                                  </p:stCondLst>
                                  <p:childTnLst>
                                    <p:set>
                                      <p:cBhvr>
                                        <p:cTn id="130" dur="1" fill="hold">
                                          <p:stCondLst>
                                            <p:cond delay="0"/>
                                          </p:stCondLst>
                                        </p:cTn>
                                        <p:tgtEl>
                                          <p:spTgt spid="383"/>
                                        </p:tgtEl>
                                        <p:attrNameLst>
                                          <p:attrName>style.visibility</p:attrName>
                                        </p:attrNameLst>
                                      </p:cBhvr>
                                      <p:to>
                                        <p:strVal val="visible"/>
                                      </p:to>
                                    </p:set>
                                    <p:animEffect transition="in" filter="wipe(left)">
                                      <p:cBhvr>
                                        <p:cTn id="131" dur="500"/>
                                        <p:tgtEl>
                                          <p:spTgt spid="383"/>
                                        </p:tgtEl>
                                      </p:cBhvr>
                                    </p:animEffect>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382"/>
                                        </p:tgtEl>
                                        <p:attrNameLst>
                                          <p:attrName>style.visibility</p:attrName>
                                        </p:attrNameLst>
                                      </p:cBhvr>
                                      <p:to>
                                        <p:strVal val="visible"/>
                                      </p:to>
                                    </p:set>
                                    <p:animEffect transition="in" filter="wipe(left)">
                                      <p:cBhvr>
                                        <p:cTn id="135" dur="500"/>
                                        <p:tgtEl>
                                          <p:spTgt spid="382"/>
                                        </p:tgtEl>
                                      </p:cBhvr>
                                    </p:animEffect>
                                  </p:childTnLst>
                                </p:cTn>
                              </p:par>
                            </p:childTnLst>
                          </p:cTn>
                        </p:par>
                        <p:par>
                          <p:cTn id="136" fill="hold">
                            <p:stCondLst>
                              <p:cond delay="16500"/>
                            </p:stCondLst>
                            <p:childTnLst>
                              <p:par>
                                <p:cTn id="137" presetID="22" presetClass="entr" presetSubtype="8" fill="hold" nodeType="afterEffect">
                                  <p:stCondLst>
                                    <p:cond delay="0"/>
                                  </p:stCondLst>
                                  <p:childTnLst>
                                    <p:set>
                                      <p:cBhvr>
                                        <p:cTn id="138" dur="1" fill="hold">
                                          <p:stCondLst>
                                            <p:cond delay="0"/>
                                          </p:stCondLst>
                                        </p:cTn>
                                        <p:tgtEl>
                                          <p:spTgt spid="385"/>
                                        </p:tgtEl>
                                        <p:attrNameLst>
                                          <p:attrName>style.visibility</p:attrName>
                                        </p:attrNameLst>
                                      </p:cBhvr>
                                      <p:to>
                                        <p:strVal val="visible"/>
                                      </p:to>
                                    </p:set>
                                    <p:animEffect transition="in" filter="wipe(left)">
                                      <p:cBhvr>
                                        <p:cTn id="139" dur="500"/>
                                        <p:tgtEl>
                                          <p:spTgt spid="385"/>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399"/>
                                        </p:tgtEl>
                                        <p:attrNameLst>
                                          <p:attrName>style.visibility</p:attrName>
                                        </p:attrNameLst>
                                      </p:cBhvr>
                                      <p:to>
                                        <p:strVal val="visible"/>
                                      </p:to>
                                    </p:set>
                                    <p:animEffect transition="in" filter="wipe(left)">
                                      <p:cBhvr>
                                        <p:cTn id="143" dur="500"/>
                                        <p:tgtEl>
                                          <p:spTgt spid="399"/>
                                        </p:tgtEl>
                                      </p:cBhvr>
                                    </p:animEffect>
                                  </p:childTnLst>
                                </p:cTn>
                              </p:par>
                            </p:childTnLst>
                          </p:cTn>
                        </p:par>
                        <p:par>
                          <p:cTn id="144" fill="hold">
                            <p:stCondLst>
                              <p:cond delay="17500"/>
                            </p:stCondLst>
                            <p:childTnLst>
                              <p:par>
                                <p:cTn id="145" presetID="22" presetClass="entr" presetSubtype="8" fill="hold" nodeType="afterEffect">
                                  <p:stCondLst>
                                    <p:cond delay="0"/>
                                  </p:stCondLst>
                                  <p:childTnLst>
                                    <p:set>
                                      <p:cBhvr>
                                        <p:cTn id="146" dur="1" fill="hold">
                                          <p:stCondLst>
                                            <p:cond delay="0"/>
                                          </p:stCondLst>
                                        </p:cTn>
                                        <p:tgtEl>
                                          <p:spTgt spid="405"/>
                                        </p:tgtEl>
                                        <p:attrNameLst>
                                          <p:attrName>style.visibility</p:attrName>
                                        </p:attrNameLst>
                                      </p:cBhvr>
                                      <p:to>
                                        <p:strVal val="visible"/>
                                      </p:to>
                                    </p:set>
                                    <p:animEffect transition="in" filter="wipe(left)">
                                      <p:cBhvr>
                                        <p:cTn id="147" dur="500"/>
                                        <p:tgtEl>
                                          <p:spTgt spid="405"/>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406"/>
                                        </p:tgtEl>
                                        <p:attrNameLst>
                                          <p:attrName>style.visibility</p:attrName>
                                        </p:attrNameLst>
                                      </p:cBhvr>
                                      <p:to>
                                        <p:strVal val="visible"/>
                                      </p:to>
                                    </p:set>
                                    <p:animEffect transition="in" filter="wipe(left)">
                                      <p:cBhvr>
                                        <p:cTn id="151" dur="500"/>
                                        <p:tgtEl>
                                          <p:spTgt spid="406"/>
                                        </p:tgtEl>
                                      </p:cBhvr>
                                    </p:animEffect>
                                  </p:childTnLst>
                                </p:cTn>
                              </p:par>
                            </p:childTnLst>
                          </p:cTn>
                        </p:par>
                        <p:par>
                          <p:cTn id="152" fill="hold">
                            <p:stCondLst>
                              <p:cond delay="18500"/>
                            </p:stCondLst>
                            <p:childTnLst>
                              <p:par>
                                <p:cTn id="153" presetID="22" presetClass="entr" presetSubtype="8" fill="hold" nodeType="afterEffect">
                                  <p:stCondLst>
                                    <p:cond delay="0"/>
                                  </p:stCondLst>
                                  <p:childTnLst>
                                    <p:set>
                                      <p:cBhvr>
                                        <p:cTn id="154" dur="1" fill="hold">
                                          <p:stCondLst>
                                            <p:cond delay="0"/>
                                          </p:stCondLst>
                                        </p:cTn>
                                        <p:tgtEl>
                                          <p:spTgt spid="407"/>
                                        </p:tgtEl>
                                        <p:attrNameLst>
                                          <p:attrName>style.visibility</p:attrName>
                                        </p:attrNameLst>
                                      </p:cBhvr>
                                      <p:to>
                                        <p:strVal val="visible"/>
                                      </p:to>
                                    </p:set>
                                    <p:animEffect transition="in" filter="wipe(left)">
                                      <p:cBhvr>
                                        <p:cTn id="155" dur="500"/>
                                        <p:tgtEl>
                                          <p:spTgt spid="407"/>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412"/>
                                        </p:tgtEl>
                                        <p:attrNameLst>
                                          <p:attrName>style.visibility</p:attrName>
                                        </p:attrNameLst>
                                      </p:cBhvr>
                                      <p:to>
                                        <p:strVal val="visible"/>
                                      </p:to>
                                    </p:set>
                                    <p:animEffect transition="in" filter="wipe(left)">
                                      <p:cBhvr>
                                        <p:cTn id="159" dur="500"/>
                                        <p:tgtEl>
                                          <p:spTgt spid="412"/>
                                        </p:tgtEl>
                                      </p:cBhvr>
                                    </p:animEffect>
                                  </p:childTnLst>
                                </p:cTn>
                              </p:par>
                            </p:childTnLst>
                          </p:cTn>
                        </p:par>
                        <p:par>
                          <p:cTn id="160" fill="hold">
                            <p:stCondLst>
                              <p:cond delay="19500"/>
                            </p:stCondLst>
                            <p:childTnLst>
                              <p:par>
                                <p:cTn id="161" presetID="22" presetClass="entr" presetSubtype="8" fill="hold" grpId="0" nodeType="afterEffect">
                                  <p:stCondLst>
                                    <p:cond delay="0"/>
                                  </p:stCondLst>
                                  <p:childTnLst>
                                    <p:set>
                                      <p:cBhvr>
                                        <p:cTn id="162" dur="1" fill="hold">
                                          <p:stCondLst>
                                            <p:cond delay="0"/>
                                          </p:stCondLst>
                                        </p:cTn>
                                        <p:tgtEl>
                                          <p:spTgt spid="413"/>
                                        </p:tgtEl>
                                        <p:attrNameLst>
                                          <p:attrName>style.visibility</p:attrName>
                                        </p:attrNameLst>
                                      </p:cBhvr>
                                      <p:to>
                                        <p:strVal val="visible"/>
                                      </p:to>
                                    </p:set>
                                    <p:animEffect transition="in" filter="wipe(left)">
                                      <p:cBhvr>
                                        <p:cTn id="163" dur="500"/>
                                        <p:tgtEl>
                                          <p:spTgt spid="413"/>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415"/>
                                        </p:tgtEl>
                                        <p:attrNameLst>
                                          <p:attrName>style.visibility</p:attrName>
                                        </p:attrNameLst>
                                      </p:cBhvr>
                                      <p:to>
                                        <p:strVal val="visible"/>
                                      </p:to>
                                    </p:set>
                                    <p:animEffect transition="in" filter="wipe(left)">
                                      <p:cBhvr>
                                        <p:cTn id="167" dur="500"/>
                                        <p:tgtEl>
                                          <p:spTgt spid="415"/>
                                        </p:tgtEl>
                                      </p:cBhvr>
                                    </p:animEffect>
                                  </p:childTnLst>
                                </p:cTn>
                              </p:par>
                            </p:childTnLst>
                          </p:cTn>
                        </p:par>
                        <p:par>
                          <p:cTn id="168" fill="hold">
                            <p:stCondLst>
                              <p:cond delay="20500"/>
                            </p:stCondLst>
                            <p:childTnLst>
                              <p:par>
                                <p:cTn id="169" presetID="22" presetClass="entr" presetSubtype="8" fill="hold" grpId="0" nodeType="afterEffect">
                                  <p:stCondLst>
                                    <p:cond delay="0"/>
                                  </p:stCondLst>
                                  <p:childTnLst>
                                    <p:set>
                                      <p:cBhvr>
                                        <p:cTn id="170" dur="1" fill="hold">
                                          <p:stCondLst>
                                            <p:cond delay="0"/>
                                          </p:stCondLst>
                                        </p:cTn>
                                        <p:tgtEl>
                                          <p:spTgt spid="416"/>
                                        </p:tgtEl>
                                        <p:attrNameLst>
                                          <p:attrName>style.visibility</p:attrName>
                                        </p:attrNameLst>
                                      </p:cBhvr>
                                      <p:to>
                                        <p:strVal val="visible"/>
                                      </p:to>
                                    </p:set>
                                    <p:animEffect transition="in" filter="wipe(left)">
                                      <p:cBhvr>
                                        <p:cTn id="171" dur="500"/>
                                        <p:tgtEl>
                                          <p:spTgt spid="416"/>
                                        </p:tgtEl>
                                      </p:cBhvr>
                                    </p:animEffect>
                                  </p:childTnLst>
                                </p:cTn>
                              </p:par>
                            </p:childTnLst>
                          </p:cTn>
                        </p:par>
                        <p:par>
                          <p:cTn id="172" fill="hold">
                            <p:stCondLst>
                              <p:cond delay="21000"/>
                            </p:stCondLst>
                            <p:childTnLst>
                              <p:par>
                                <p:cTn id="173" presetID="22" presetClass="entr" presetSubtype="8" fill="hold" grpId="0" nodeType="afterEffect">
                                  <p:stCondLst>
                                    <p:cond delay="0"/>
                                  </p:stCondLst>
                                  <p:childTnLst>
                                    <p:set>
                                      <p:cBhvr>
                                        <p:cTn id="174" dur="1" fill="hold">
                                          <p:stCondLst>
                                            <p:cond delay="0"/>
                                          </p:stCondLst>
                                        </p:cTn>
                                        <p:tgtEl>
                                          <p:spTgt spid="423"/>
                                        </p:tgtEl>
                                        <p:attrNameLst>
                                          <p:attrName>style.visibility</p:attrName>
                                        </p:attrNameLst>
                                      </p:cBhvr>
                                      <p:to>
                                        <p:strVal val="visible"/>
                                      </p:to>
                                    </p:set>
                                    <p:animEffect transition="in" filter="wipe(left)">
                                      <p:cBhvr>
                                        <p:cTn id="175" dur="500"/>
                                        <p:tgtEl>
                                          <p:spTgt spid="423"/>
                                        </p:tgtEl>
                                      </p:cBhvr>
                                    </p:animEffect>
                                  </p:childTnLst>
                                </p:cTn>
                              </p:par>
                            </p:childTnLst>
                          </p:cTn>
                        </p:par>
                        <p:par>
                          <p:cTn id="176" fill="hold">
                            <p:stCondLst>
                              <p:cond delay="21500"/>
                            </p:stCondLst>
                            <p:childTnLst>
                              <p:par>
                                <p:cTn id="177" presetID="22" presetClass="entr" presetSubtype="8" fill="hold" nodeType="afterEffect">
                                  <p:stCondLst>
                                    <p:cond delay="0"/>
                                  </p:stCondLst>
                                  <p:childTnLst>
                                    <p:set>
                                      <p:cBhvr>
                                        <p:cTn id="178" dur="1" fill="hold">
                                          <p:stCondLst>
                                            <p:cond delay="0"/>
                                          </p:stCondLst>
                                        </p:cTn>
                                        <p:tgtEl>
                                          <p:spTgt spid="424"/>
                                        </p:tgtEl>
                                        <p:attrNameLst>
                                          <p:attrName>style.visibility</p:attrName>
                                        </p:attrNameLst>
                                      </p:cBhvr>
                                      <p:to>
                                        <p:strVal val="visible"/>
                                      </p:to>
                                    </p:set>
                                    <p:animEffect transition="in" filter="wipe(left)">
                                      <p:cBhvr>
                                        <p:cTn id="179" dur="500"/>
                                        <p:tgtEl>
                                          <p:spTgt spid="424"/>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475"/>
                                        </p:tgtEl>
                                        <p:attrNameLst>
                                          <p:attrName>style.visibility</p:attrName>
                                        </p:attrNameLst>
                                      </p:cBhvr>
                                      <p:to>
                                        <p:strVal val="visible"/>
                                      </p:to>
                                    </p:set>
                                    <p:animEffect transition="in" filter="wipe(left)">
                                      <p:cBhvr>
                                        <p:cTn id="183" dur="500"/>
                                        <p:tgtEl>
                                          <p:spTgt spid="475"/>
                                        </p:tgtEl>
                                      </p:cBhvr>
                                    </p:animEffect>
                                  </p:childTnLst>
                                </p:cTn>
                              </p:par>
                            </p:childTnLst>
                          </p:cTn>
                        </p:par>
                        <p:par>
                          <p:cTn id="184" fill="hold">
                            <p:stCondLst>
                              <p:cond delay="22500"/>
                            </p:stCondLst>
                            <p:childTnLst>
                              <p:par>
                                <p:cTn id="185" presetID="22" presetClass="entr" presetSubtype="8" fill="hold" grpId="0" nodeType="afterEffect">
                                  <p:stCondLst>
                                    <p:cond delay="0"/>
                                  </p:stCondLst>
                                  <p:childTnLst>
                                    <p:set>
                                      <p:cBhvr>
                                        <p:cTn id="186" dur="1" fill="hold">
                                          <p:stCondLst>
                                            <p:cond delay="0"/>
                                          </p:stCondLst>
                                        </p:cTn>
                                        <p:tgtEl>
                                          <p:spTgt spid="509"/>
                                        </p:tgtEl>
                                        <p:attrNameLst>
                                          <p:attrName>style.visibility</p:attrName>
                                        </p:attrNameLst>
                                      </p:cBhvr>
                                      <p:to>
                                        <p:strVal val="visible"/>
                                      </p:to>
                                    </p:set>
                                    <p:animEffect transition="in" filter="wipe(left)">
                                      <p:cBhvr>
                                        <p:cTn id="187" dur="500"/>
                                        <p:tgtEl>
                                          <p:spTgt spid="509"/>
                                        </p:tgtEl>
                                      </p:cBhvr>
                                    </p:animEffect>
                                  </p:childTnLst>
                                </p:cTn>
                              </p:par>
                            </p:childTnLst>
                          </p:cTn>
                        </p:par>
                        <p:par>
                          <p:cTn id="188" fill="hold">
                            <p:stCondLst>
                              <p:cond delay="23000"/>
                            </p:stCondLst>
                            <p:childTnLst>
                              <p:par>
                                <p:cTn id="189" presetID="22" presetClass="entr" presetSubtype="8" fill="hold" nodeType="afterEffect">
                                  <p:stCondLst>
                                    <p:cond delay="0"/>
                                  </p:stCondLst>
                                  <p:childTnLst>
                                    <p:set>
                                      <p:cBhvr>
                                        <p:cTn id="190" dur="1" fill="hold">
                                          <p:stCondLst>
                                            <p:cond delay="0"/>
                                          </p:stCondLst>
                                        </p:cTn>
                                        <p:tgtEl>
                                          <p:spTgt spid="510"/>
                                        </p:tgtEl>
                                        <p:attrNameLst>
                                          <p:attrName>style.visibility</p:attrName>
                                        </p:attrNameLst>
                                      </p:cBhvr>
                                      <p:to>
                                        <p:strVal val="visible"/>
                                      </p:to>
                                    </p:set>
                                    <p:animEffect transition="in" filter="wipe(left)">
                                      <p:cBhvr>
                                        <p:cTn id="191" dur="500"/>
                                        <p:tgtEl>
                                          <p:spTgt spid="510"/>
                                        </p:tgtEl>
                                      </p:cBhvr>
                                    </p:animEffect>
                                  </p:childTnLst>
                                </p:cTn>
                              </p:par>
                            </p:childTnLst>
                          </p:cTn>
                        </p:par>
                        <p:par>
                          <p:cTn id="192" fill="hold">
                            <p:stCondLst>
                              <p:cond delay="23500"/>
                            </p:stCondLst>
                            <p:childTnLst>
                              <p:par>
                                <p:cTn id="193" presetID="22" presetClass="entr" presetSubtype="8" fill="hold" grpId="0" nodeType="afterEffect">
                                  <p:stCondLst>
                                    <p:cond delay="0"/>
                                  </p:stCondLst>
                                  <p:childTnLst>
                                    <p:set>
                                      <p:cBhvr>
                                        <p:cTn id="194" dur="1" fill="hold">
                                          <p:stCondLst>
                                            <p:cond delay="0"/>
                                          </p:stCondLst>
                                        </p:cTn>
                                        <p:tgtEl>
                                          <p:spTgt spid="513"/>
                                        </p:tgtEl>
                                        <p:attrNameLst>
                                          <p:attrName>style.visibility</p:attrName>
                                        </p:attrNameLst>
                                      </p:cBhvr>
                                      <p:to>
                                        <p:strVal val="visible"/>
                                      </p:to>
                                    </p:set>
                                    <p:animEffect transition="in" filter="wipe(left)">
                                      <p:cBhvr>
                                        <p:cTn id="195" dur="500"/>
                                        <p:tgtEl>
                                          <p:spTgt spid="513"/>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514"/>
                                        </p:tgtEl>
                                        <p:attrNameLst>
                                          <p:attrName>style.visibility</p:attrName>
                                        </p:attrNameLst>
                                      </p:cBhvr>
                                      <p:to>
                                        <p:strVal val="visible"/>
                                      </p:to>
                                    </p:set>
                                    <p:animEffect transition="in" filter="wipe(left)">
                                      <p:cBhvr>
                                        <p:cTn id="199" dur="500"/>
                                        <p:tgtEl>
                                          <p:spTgt spid="514"/>
                                        </p:tgtEl>
                                      </p:cBhvr>
                                    </p:animEffect>
                                  </p:childTnLst>
                                </p:cTn>
                              </p:par>
                            </p:childTnLst>
                          </p:cTn>
                        </p:par>
                        <p:par>
                          <p:cTn id="200" fill="hold">
                            <p:stCondLst>
                              <p:cond delay="24500"/>
                            </p:stCondLst>
                            <p:childTnLst>
                              <p:par>
                                <p:cTn id="201" presetID="22" presetClass="entr" presetSubtype="8" fill="hold" grpId="0" nodeType="afterEffect">
                                  <p:stCondLst>
                                    <p:cond delay="0"/>
                                  </p:stCondLst>
                                  <p:childTnLst>
                                    <p:set>
                                      <p:cBhvr>
                                        <p:cTn id="202" dur="1" fill="hold">
                                          <p:stCondLst>
                                            <p:cond delay="0"/>
                                          </p:stCondLst>
                                        </p:cTn>
                                        <p:tgtEl>
                                          <p:spTgt spid="516"/>
                                        </p:tgtEl>
                                        <p:attrNameLst>
                                          <p:attrName>style.visibility</p:attrName>
                                        </p:attrNameLst>
                                      </p:cBhvr>
                                      <p:to>
                                        <p:strVal val="visible"/>
                                      </p:to>
                                    </p:set>
                                    <p:animEffect transition="in" filter="wipe(left)">
                                      <p:cBhvr>
                                        <p:cTn id="203" dur="500"/>
                                        <p:tgtEl>
                                          <p:spTgt spid="516"/>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517"/>
                                        </p:tgtEl>
                                        <p:attrNameLst>
                                          <p:attrName>style.visibility</p:attrName>
                                        </p:attrNameLst>
                                      </p:cBhvr>
                                      <p:to>
                                        <p:strVal val="visible"/>
                                      </p:to>
                                    </p:set>
                                    <p:animEffect transition="in" filter="wipe(left)">
                                      <p:cBhvr>
                                        <p:cTn id="207" dur="500"/>
                                        <p:tgtEl>
                                          <p:spTgt spid="517"/>
                                        </p:tgtEl>
                                      </p:cBhvr>
                                    </p:animEffect>
                                  </p:childTnLst>
                                </p:cTn>
                              </p:par>
                            </p:childTnLst>
                          </p:cTn>
                        </p:par>
                        <p:par>
                          <p:cTn id="208" fill="hold">
                            <p:stCondLst>
                              <p:cond delay="25500"/>
                            </p:stCondLst>
                            <p:childTnLst>
                              <p:par>
                                <p:cTn id="209" presetID="22" presetClass="entr" presetSubtype="8" fill="hold" grpId="0" nodeType="afterEffect">
                                  <p:stCondLst>
                                    <p:cond delay="0"/>
                                  </p:stCondLst>
                                  <p:childTnLst>
                                    <p:set>
                                      <p:cBhvr>
                                        <p:cTn id="210" dur="1" fill="hold">
                                          <p:stCondLst>
                                            <p:cond delay="0"/>
                                          </p:stCondLst>
                                        </p:cTn>
                                        <p:tgtEl>
                                          <p:spTgt spid="520"/>
                                        </p:tgtEl>
                                        <p:attrNameLst>
                                          <p:attrName>style.visibility</p:attrName>
                                        </p:attrNameLst>
                                      </p:cBhvr>
                                      <p:to>
                                        <p:strVal val="visible"/>
                                      </p:to>
                                    </p:set>
                                    <p:animEffect transition="in" filter="wipe(left)">
                                      <p:cBhvr>
                                        <p:cTn id="211" dur="500"/>
                                        <p:tgtEl>
                                          <p:spTgt spid="520"/>
                                        </p:tgtEl>
                                      </p:cBhvr>
                                    </p:animEffect>
                                  </p:childTnLst>
                                </p:cTn>
                              </p:par>
                            </p:childTnLst>
                          </p:cTn>
                        </p:par>
                        <p:par>
                          <p:cTn id="212" fill="hold">
                            <p:stCondLst>
                              <p:cond delay="26000"/>
                            </p:stCondLst>
                            <p:childTnLst>
                              <p:par>
                                <p:cTn id="213" presetID="22" presetClass="entr" presetSubtype="8" fill="hold" nodeType="afterEffect">
                                  <p:stCondLst>
                                    <p:cond delay="0"/>
                                  </p:stCondLst>
                                  <p:childTnLst>
                                    <p:set>
                                      <p:cBhvr>
                                        <p:cTn id="214" dur="1" fill="hold">
                                          <p:stCondLst>
                                            <p:cond delay="0"/>
                                          </p:stCondLst>
                                        </p:cTn>
                                        <p:tgtEl>
                                          <p:spTgt spid="521"/>
                                        </p:tgtEl>
                                        <p:attrNameLst>
                                          <p:attrName>style.visibility</p:attrName>
                                        </p:attrNameLst>
                                      </p:cBhvr>
                                      <p:to>
                                        <p:strVal val="visible"/>
                                      </p:to>
                                    </p:set>
                                    <p:animEffect transition="in" filter="wipe(left)">
                                      <p:cBhvr>
                                        <p:cTn id="215" dur="500"/>
                                        <p:tgtEl>
                                          <p:spTgt spid="521"/>
                                        </p:tgtEl>
                                      </p:cBhvr>
                                    </p:animEffect>
                                  </p:childTnLst>
                                </p:cTn>
                              </p:par>
                            </p:childTnLst>
                          </p:cTn>
                        </p:par>
                        <p:par>
                          <p:cTn id="216" fill="hold">
                            <p:stCondLst>
                              <p:cond delay="26500"/>
                            </p:stCondLst>
                            <p:childTnLst>
                              <p:par>
                                <p:cTn id="217" presetID="22" presetClass="entr" presetSubtype="8" fill="hold" grpId="0" nodeType="afterEffect">
                                  <p:stCondLst>
                                    <p:cond delay="0"/>
                                  </p:stCondLst>
                                  <p:childTnLst>
                                    <p:set>
                                      <p:cBhvr>
                                        <p:cTn id="218" dur="1" fill="hold">
                                          <p:stCondLst>
                                            <p:cond delay="0"/>
                                          </p:stCondLst>
                                        </p:cTn>
                                        <p:tgtEl>
                                          <p:spTgt spid="523"/>
                                        </p:tgtEl>
                                        <p:attrNameLst>
                                          <p:attrName>style.visibility</p:attrName>
                                        </p:attrNameLst>
                                      </p:cBhvr>
                                      <p:to>
                                        <p:strVal val="visible"/>
                                      </p:to>
                                    </p:set>
                                    <p:animEffect transition="in" filter="wipe(left)">
                                      <p:cBhvr>
                                        <p:cTn id="219" dur="500"/>
                                        <p:tgtEl>
                                          <p:spTgt spid="523"/>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524"/>
                                        </p:tgtEl>
                                        <p:attrNameLst>
                                          <p:attrName>style.visibility</p:attrName>
                                        </p:attrNameLst>
                                      </p:cBhvr>
                                      <p:to>
                                        <p:strVal val="visible"/>
                                      </p:to>
                                    </p:set>
                                    <p:animEffect transition="in" filter="wipe(left)">
                                      <p:cBhvr>
                                        <p:cTn id="223" dur="500"/>
                                        <p:tgtEl>
                                          <p:spTgt spid="524"/>
                                        </p:tgtEl>
                                      </p:cBhvr>
                                    </p:animEffect>
                                  </p:childTnLst>
                                </p:cTn>
                              </p:par>
                            </p:childTnLst>
                          </p:cTn>
                        </p:par>
                        <p:par>
                          <p:cTn id="224" fill="hold">
                            <p:stCondLst>
                              <p:cond delay="27500"/>
                            </p:stCondLst>
                            <p:childTnLst>
                              <p:par>
                                <p:cTn id="225" presetID="22" presetClass="entr" presetSubtype="8" fill="hold" grpId="0" nodeType="afterEffect">
                                  <p:stCondLst>
                                    <p:cond delay="0"/>
                                  </p:stCondLst>
                                  <p:childTnLst>
                                    <p:set>
                                      <p:cBhvr>
                                        <p:cTn id="226" dur="1" fill="hold">
                                          <p:stCondLst>
                                            <p:cond delay="0"/>
                                          </p:stCondLst>
                                        </p:cTn>
                                        <p:tgtEl>
                                          <p:spTgt spid="542"/>
                                        </p:tgtEl>
                                        <p:attrNameLst>
                                          <p:attrName>style.visibility</p:attrName>
                                        </p:attrNameLst>
                                      </p:cBhvr>
                                      <p:to>
                                        <p:strVal val="visible"/>
                                      </p:to>
                                    </p:set>
                                    <p:animEffect transition="in" filter="wipe(left)">
                                      <p:cBhvr>
                                        <p:cTn id="227" dur="500"/>
                                        <p:tgtEl>
                                          <p:spTgt spid="542"/>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543"/>
                                        </p:tgtEl>
                                        <p:attrNameLst>
                                          <p:attrName>style.visibility</p:attrName>
                                        </p:attrNameLst>
                                      </p:cBhvr>
                                      <p:to>
                                        <p:strVal val="visible"/>
                                      </p:to>
                                    </p:set>
                                    <p:animEffect transition="in" filter="wipe(left)">
                                      <p:cBhvr>
                                        <p:cTn id="231" dur="500"/>
                                        <p:tgtEl>
                                          <p:spTgt spid="543"/>
                                        </p:tgtEl>
                                      </p:cBhvr>
                                    </p:animEffect>
                                  </p:childTnLst>
                                </p:cTn>
                              </p:par>
                            </p:childTnLst>
                          </p:cTn>
                        </p:par>
                        <p:par>
                          <p:cTn id="232" fill="hold">
                            <p:stCondLst>
                              <p:cond delay="28500"/>
                            </p:stCondLst>
                            <p:childTnLst>
                              <p:par>
                                <p:cTn id="233" presetID="22" presetClass="entr" presetSubtype="8" fill="hold" grpId="0" nodeType="afterEffect">
                                  <p:stCondLst>
                                    <p:cond delay="0"/>
                                  </p:stCondLst>
                                  <p:childTnLst>
                                    <p:set>
                                      <p:cBhvr>
                                        <p:cTn id="234" dur="1" fill="hold">
                                          <p:stCondLst>
                                            <p:cond delay="0"/>
                                          </p:stCondLst>
                                        </p:cTn>
                                        <p:tgtEl>
                                          <p:spTgt spid="544"/>
                                        </p:tgtEl>
                                        <p:attrNameLst>
                                          <p:attrName>style.visibility</p:attrName>
                                        </p:attrNameLst>
                                      </p:cBhvr>
                                      <p:to>
                                        <p:strVal val="visible"/>
                                      </p:to>
                                    </p:set>
                                    <p:animEffect transition="in" filter="wipe(left)">
                                      <p:cBhvr>
                                        <p:cTn id="235" dur="500"/>
                                        <p:tgtEl>
                                          <p:spTgt spid="544"/>
                                        </p:tgtEl>
                                      </p:cBhvr>
                                    </p:animEffect>
                                  </p:childTnLst>
                                </p:cTn>
                              </p:par>
                            </p:childTnLst>
                          </p:cTn>
                        </p:par>
                        <p:par>
                          <p:cTn id="236" fill="hold">
                            <p:stCondLst>
                              <p:cond delay="29000"/>
                            </p:stCondLst>
                            <p:childTnLst>
                              <p:par>
                                <p:cTn id="237" presetID="22" presetClass="entr" presetSubtype="8" fill="hold" nodeType="afterEffect">
                                  <p:stCondLst>
                                    <p:cond delay="0"/>
                                  </p:stCondLst>
                                  <p:childTnLst>
                                    <p:set>
                                      <p:cBhvr>
                                        <p:cTn id="238" dur="1" fill="hold">
                                          <p:stCondLst>
                                            <p:cond delay="0"/>
                                          </p:stCondLst>
                                        </p:cTn>
                                        <p:tgtEl>
                                          <p:spTgt spid="545"/>
                                        </p:tgtEl>
                                        <p:attrNameLst>
                                          <p:attrName>style.visibility</p:attrName>
                                        </p:attrNameLst>
                                      </p:cBhvr>
                                      <p:to>
                                        <p:strVal val="visible"/>
                                      </p:to>
                                    </p:set>
                                    <p:animEffect transition="in" filter="wipe(left)">
                                      <p:cBhvr>
                                        <p:cTn id="239" dur="500"/>
                                        <p:tgtEl>
                                          <p:spTgt spid="545"/>
                                        </p:tgtEl>
                                      </p:cBhvr>
                                    </p:animEffect>
                                  </p:childTnLst>
                                </p:cTn>
                              </p:par>
                            </p:childTnLst>
                          </p:cTn>
                        </p:par>
                        <p:par>
                          <p:cTn id="240" fill="hold">
                            <p:stCondLst>
                              <p:cond delay="29500"/>
                            </p:stCondLst>
                            <p:childTnLst>
                              <p:par>
                                <p:cTn id="241" presetID="22" presetClass="entr" presetSubtype="8" fill="hold" grpId="0" nodeType="afterEffect">
                                  <p:stCondLst>
                                    <p:cond delay="0"/>
                                  </p:stCondLst>
                                  <p:childTnLst>
                                    <p:set>
                                      <p:cBhvr>
                                        <p:cTn id="242" dur="1" fill="hold">
                                          <p:stCondLst>
                                            <p:cond delay="0"/>
                                          </p:stCondLst>
                                        </p:cTn>
                                        <p:tgtEl>
                                          <p:spTgt spid="546"/>
                                        </p:tgtEl>
                                        <p:attrNameLst>
                                          <p:attrName>style.visibility</p:attrName>
                                        </p:attrNameLst>
                                      </p:cBhvr>
                                      <p:to>
                                        <p:strVal val="visible"/>
                                      </p:to>
                                    </p:set>
                                    <p:animEffect transition="in" filter="wipe(left)">
                                      <p:cBhvr>
                                        <p:cTn id="243" dur="500"/>
                                        <p:tgtEl>
                                          <p:spTgt spid="546"/>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547"/>
                                        </p:tgtEl>
                                        <p:attrNameLst>
                                          <p:attrName>style.visibility</p:attrName>
                                        </p:attrNameLst>
                                      </p:cBhvr>
                                      <p:to>
                                        <p:strVal val="visible"/>
                                      </p:to>
                                    </p:set>
                                    <p:animEffect transition="in" filter="wipe(left)">
                                      <p:cBhvr>
                                        <p:cTn id="247" dur="500"/>
                                        <p:tgtEl>
                                          <p:spTgt spid="547"/>
                                        </p:tgtEl>
                                      </p:cBhvr>
                                    </p:animEffect>
                                  </p:childTnLst>
                                </p:cTn>
                              </p:par>
                            </p:childTnLst>
                          </p:cTn>
                        </p:par>
                        <p:par>
                          <p:cTn id="248" fill="hold">
                            <p:stCondLst>
                              <p:cond delay="30500"/>
                            </p:stCondLst>
                            <p:childTnLst>
                              <p:par>
                                <p:cTn id="249" presetID="22" presetClass="entr" presetSubtype="8" fill="hold" grpId="0" nodeType="afterEffect">
                                  <p:stCondLst>
                                    <p:cond delay="0"/>
                                  </p:stCondLst>
                                  <p:childTnLst>
                                    <p:set>
                                      <p:cBhvr>
                                        <p:cTn id="250" dur="1" fill="hold">
                                          <p:stCondLst>
                                            <p:cond delay="0"/>
                                          </p:stCondLst>
                                        </p:cTn>
                                        <p:tgtEl>
                                          <p:spTgt spid="548"/>
                                        </p:tgtEl>
                                        <p:attrNameLst>
                                          <p:attrName>style.visibility</p:attrName>
                                        </p:attrNameLst>
                                      </p:cBhvr>
                                      <p:to>
                                        <p:strVal val="visible"/>
                                      </p:to>
                                    </p:set>
                                    <p:animEffect transition="in" filter="wipe(left)">
                                      <p:cBhvr>
                                        <p:cTn id="251" dur="500"/>
                                        <p:tgtEl>
                                          <p:spTgt spid="548"/>
                                        </p:tgtEl>
                                      </p:cBhvr>
                                    </p:animEffect>
                                  </p:childTnLst>
                                </p:cTn>
                              </p:par>
                            </p:childTnLst>
                          </p:cTn>
                        </p:par>
                        <p:par>
                          <p:cTn id="252" fill="hold">
                            <p:stCondLst>
                              <p:cond delay="31000"/>
                            </p:stCondLst>
                            <p:childTnLst>
                              <p:par>
                                <p:cTn id="253" presetID="22" presetClass="entr" presetSubtype="8" fill="hold" nodeType="afterEffect">
                                  <p:stCondLst>
                                    <p:cond delay="0"/>
                                  </p:stCondLst>
                                  <p:childTnLst>
                                    <p:set>
                                      <p:cBhvr>
                                        <p:cTn id="254" dur="1" fill="hold">
                                          <p:stCondLst>
                                            <p:cond delay="0"/>
                                          </p:stCondLst>
                                        </p:cTn>
                                        <p:tgtEl>
                                          <p:spTgt spid="549"/>
                                        </p:tgtEl>
                                        <p:attrNameLst>
                                          <p:attrName>style.visibility</p:attrName>
                                        </p:attrNameLst>
                                      </p:cBhvr>
                                      <p:to>
                                        <p:strVal val="visible"/>
                                      </p:to>
                                    </p:set>
                                    <p:animEffect transition="in" filter="wipe(left)">
                                      <p:cBhvr>
                                        <p:cTn id="255" dur="500"/>
                                        <p:tgtEl>
                                          <p:spTgt spid="549"/>
                                        </p:tgtEl>
                                      </p:cBhvr>
                                    </p:animEffect>
                                  </p:childTnLst>
                                </p:cTn>
                              </p:par>
                            </p:childTnLst>
                          </p:cTn>
                        </p:par>
                        <p:par>
                          <p:cTn id="256" fill="hold">
                            <p:stCondLst>
                              <p:cond delay="31500"/>
                            </p:stCondLst>
                            <p:childTnLst>
                              <p:par>
                                <p:cTn id="257" presetID="22" presetClass="entr" presetSubtype="8" fill="hold" grpId="0" nodeType="afterEffect">
                                  <p:stCondLst>
                                    <p:cond delay="0"/>
                                  </p:stCondLst>
                                  <p:childTnLst>
                                    <p:set>
                                      <p:cBhvr>
                                        <p:cTn id="258" dur="1" fill="hold">
                                          <p:stCondLst>
                                            <p:cond delay="0"/>
                                          </p:stCondLst>
                                        </p:cTn>
                                        <p:tgtEl>
                                          <p:spTgt spid="550"/>
                                        </p:tgtEl>
                                        <p:attrNameLst>
                                          <p:attrName>style.visibility</p:attrName>
                                        </p:attrNameLst>
                                      </p:cBhvr>
                                      <p:to>
                                        <p:strVal val="visible"/>
                                      </p:to>
                                    </p:set>
                                    <p:animEffect transition="in" filter="wipe(left)">
                                      <p:cBhvr>
                                        <p:cTn id="259" dur="500"/>
                                        <p:tgtEl>
                                          <p:spTgt spid="550"/>
                                        </p:tgtEl>
                                      </p:cBhvr>
                                    </p:animEffect>
                                  </p:childTnLst>
                                </p:cTn>
                              </p:par>
                            </p:childTnLst>
                          </p:cTn>
                        </p:par>
                        <p:par>
                          <p:cTn id="260" fill="hold">
                            <p:stCondLst>
                              <p:cond delay="32000"/>
                            </p:stCondLst>
                            <p:childTnLst>
                              <p:par>
                                <p:cTn id="261" presetID="22" presetClass="entr" presetSubtype="8" fill="hold" nodeType="afterEffect">
                                  <p:stCondLst>
                                    <p:cond delay="0"/>
                                  </p:stCondLst>
                                  <p:childTnLst>
                                    <p:set>
                                      <p:cBhvr>
                                        <p:cTn id="262" dur="1" fill="hold">
                                          <p:stCondLst>
                                            <p:cond delay="0"/>
                                          </p:stCondLst>
                                        </p:cTn>
                                        <p:tgtEl>
                                          <p:spTgt spid="551"/>
                                        </p:tgtEl>
                                        <p:attrNameLst>
                                          <p:attrName>style.visibility</p:attrName>
                                        </p:attrNameLst>
                                      </p:cBhvr>
                                      <p:to>
                                        <p:strVal val="visible"/>
                                      </p:to>
                                    </p:set>
                                    <p:animEffect transition="in" filter="wipe(left)">
                                      <p:cBhvr>
                                        <p:cTn id="263" dur="500"/>
                                        <p:tgtEl>
                                          <p:spTgt spid="551"/>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553"/>
                                        </p:tgtEl>
                                        <p:attrNameLst>
                                          <p:attrName>style.visibility</p:attrName>
                                        </p:attrNameLst>
                                      </p:cBhvr>
                                      <p:to>
                                        <p:strVal val="visible"/>
                                      </p:to>
                                    </p:set>
                                    <p:animEffect transition="in" filter="wipe(left)">
                                      <p:cBhvr>
                                        <p:cTn id="267" dur="500"/>
                                        <p:tgtEl>
                                          <p:spTgt spid="553"/>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555"/>
                                        </p:tgtEl>
                                        <p:attrNameLst>
                                          <p:attrName>style.visibility</p:attrName>
                                        </p:attrNameLst>
                                      </p:cBhvr>
                                      <p:to>
                                        <p:strVal val="visible"/>
                                      </p:to>
                                    </p:set>
                                    <p:animEffect transition="in" filter="wipe(left)">
                                      <p:cBhvr>
                                        <p:cTn id="271" dur="500"/>
                                        <p:tgtEl>
                                          <p:spTgt spid="555"/>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562"/>
                                        </p:tgtEl>
                                        <p:attrNameLst>
                                          <p:attrName>style.visibility</p:attrName>
                                        </p:attrNameLst>
                                      </p:cBhvr>
                                      <p:to>
                                        <p:strVal val="visible"/>
                                      </p:to>
                                    </p:set>
                                    <p:animEffect transition="in" filter="wipe(left)">
                                      <p:cBhvr>
                                        <p:cTn id="275" dur="500"/>
                                        <p:tgtEl>
                                          <p:spTgt spid="562"/>
                                        </p:tgtEl>
                                      </p:cBhvr>
                                    </p:animEffect>
                                  </p:childTnLst>
                                </p:cTn>
                              </p:par>
                            </p:childTnLst>
                          </p:cTn>
                        </p:par>
                        <p:par>
                          <p:cTn id="276" fill="hold">
                            <p:stCondLst>
                              <p:cond delay="34000"/>
                            </p:stCondLst>
                            <p:childTnLst>
                              <p:par>
                                <p:cTn id="277" presetID="22" presetClass="entr" presetSubtype="8" fill="hold" grpId="0" nodeType="afterEffect">
                                  <p:stCondLst>
                                    <p:cond delay="0"/>
                                  </p:stCondLst>
                                  <p:childTnLst>
                                    <p:set>
                                      <p:cBhvr>
                                        <p:cTn id="278" dur="1" fill="hold">
                                          <p:stCondLst>
                                            <p:cond delay="0"/>
                                          </p:stCondLst>
                                        </p:cTn>
                                        <p:tgtEl>
                                          <p:spTgt spid="561"/>
                                        </p:tgtEl>
                                        <p:attrNameLst>
                                          <p:attrName>style.visibility</p:attrName>
                                        </p:attrNameLst>
                                      </p:cBhvr>
                                      <p:to>
                                        <p:strVal val="visible"/>
                                      </p:to>
                                    </p:set>
                                    <p:animEffect transition="in" filter="wipe(left)">
                                      <p:cBhvr>
                                        <p:cTn id="279" dur="500"/>
                                        <p:tgtEl>
                                          <p:spTgt spid="561"/>
                                        </p:tgtEl>
                                      </p:cBhvr>
                                    </p:animEffect>
                                  </p:childTnLst>
                                </p:cTn>
                              </p:par>
                            </p:childTnLst>
                          </p:cTn>
                        </p:par>
                        <p:par>
                          <p:cTn id="280" fill="hold">
                            <p:stCondLst>
                              <p:cond delay="34500"/>
                            </p:stCondLst>
                            <p:childTnLst>
                              <p:par>
                                <p:cTn id="281" presetID="22" presetClass="entr" presetSubtype="8" fill="hold" grpId="0" nodeType="afterEffect">
                                  <p:stCondLst>
                                    <p:cond delay="0"/>
                                  </p:stCondLst>
                                  <p:childTnLst>
                                    <p:set>
                                      <p:cBhvr>
                                        <p:cTn id="282" dur="1" fill="hold">
                                          <p:stCondLst>
                                            <p:cond delay="0"/>
                                          </p:stCondLst>
                                        </p:cTn>
                                        <p:tgtEl>
                                          <p:spTgt spid="234"/>
                                        </p:tgtEl>
                                        <p:attrNameLst>
                                          <p:attrName>style.visibility</p:attrName>
                                        </p:attrNameLst>
                                      </p:cBhvr>
                                      <p:to>
                                        <p:strVal val="visible"/>
                                      </p:to>
                                    </p:set>
                                    <p:animEffect transition="in" filter="wipe(left)">
                                      <p:cBhvr>
                                        <p:cTn id="283" dur="500"/>
                                        <p:tgtEl>
                                          <p:spTgt spid="234"/>
                                        </p:tgtEl>
                                      </p:cBhvr>
                                    </p:animEffect>
                                  </p:childTnLst>
                                </p:cTn>
                              </p:par>
                            </p:childTnLst>
                          </p:cTn>
                        </p:par>
                        <p:par>
                          <p:cTn id="284" fill="hold">
                            <p:stCondLst>
                              <p:cond delay="35000"/>
                            </p:stCondLst>
                            <p:childTnLst>
                              <p:par>
                                <p:cTn id="285" presetID="22" presetClass="entr" presetSubtype="8" fill="hold" nodeType="afterEffect">
                                  <p:stCondLst>
                                    <p:cond delay="0"/>
                                  </p:stCondLst>
                                  <p:childTnLst>
                                    <p:set>
                                      <p:cBhvr>
                                        <p:cTn id="286" dur="1" fill="hold">
                                          <p:stCondLst>
                                            <p:cond delay="0"/>
                                          </p:stCondLst>
                                        </p:cTn>
                                        <p:tgtEl>
                                          <p:spTgt spid="236"/>
                                        </p:tgtEl>
                                        <p:attrNameLst>
                                          <p:attrName>style.visibility</p:attrName>
                                        </p:attrNameLst>
                                      </p:cBhvr>
                                      <p:to>
                                        <p:strVal val="visible"/>
                                      </p:to>
                                    </p:set>
                                    <p:animEffect transition="in" filter="wipe(left)">
                                      <p:cBhvr>
                                        <p:cTn id="287" dur="500"/>
                                        <p:tgtEl>
                                          <p:spTgt spid="236"/>
                                        </p:tgtEl>
                                      </p:cBhvr>
                                    </p:animEffect>
                                  </p:childTnLst>
                                </p:cTn>
                              </p:par>
                            </p:childTnLst>
                          </p:cTn>
                        </p:par>
                        <p:par>
                          <p:cTn id="288" fill="hold">
                            <p:stCondLst>
                              <p:cond delay="35500"/>
                            </p:stCondLst>
                            <p:childTnLst>
                              <p:par>
                                <p:cTn id="289" presetID="22" presetClass="entr" presetSubtype="8" fill="hold" grpId="0" nodeType="afterEffect">
                                  <p:stCondLst>
                                    <p:cond delay="0"/>
                                  </p:stCondLst>
                                  <p:childTnLst>
                                    <p:set>
                                      <p:cBhvr>
                                        <p:cTn id="290" dur="1" fill="hold">
                                          <p:stCondLst>
                                            <p:cond delay="0"/>
                                          </p:stCondLst>
                                        </p:cTn>
                                        <p:tgtEl>
                                          <p:spTgt spid="239"/>
                                        </p:tgtEl>
                                        <p:attrNameLst>
                                          <p:attrName>style.visibility</p:attrName>
                                        </p:attrNameLst>
                                      </p:cBhvr>
                                      <p:to>
                                        <p:strVal val="visible"/>
                                      </p:to>
                                    </p:set>
                                    <p:animEffect transition="in" filter="wipe(left)">
                                      <p:cBhvr>
                                        <p:cTn id="291" dur="500"/>
                                        <p:tgtEl>
                                          <p:spTgt spid="239"/>
                                        </p:tgtEl>
                                      </p:cBhvr>
                                    </p:animEffect>
                                  </p:childTnLst>
                                </p:cTn>
                              </p:par>
                            </p:childTnLst>
                          </p:cTn>
                        </p:par>
                        <p:par>
                          <p:cTn id="292" fill="hold">
                            <p:stCondLst>
                              <p:cond delay="36000"/>
                            </p:stCondLst>
                            <p:childTnLst>
                              <p:par>
                                <p:cTn id="293" presetID="22" presetClass="entr" presetSubtype="8" fill="hold" grpId="0" nodeType="afterEffect">
                                  <p:stCondLst>
                                    <p:cond delay="0"/>
                                  </p:stCondLst>
                                  <p:childTnLst>
                                    <p:set>
                                      <p:cBhvr>
                                        <p:cTn id="294" dur="1" fill="hold">
                                          <p:stCondLst>
                                            <p:cond delay="0"/>
                                          </p:stCondLst>
                                        </p:cTn>
                                        <p:tgtEl>
                                          <p:spTgt spid="240"/>
                                        </p:tgtEl>
                                        <p:attrNameLst>
                                          <p:attrName>style.visibility</p:attrName>
                                        </p:attrNameLst>
                                      </p:cBhvr>
                                      <p:to>
                                        <p:strVal val="visible"/>
                                      </p:to>
                                    </p:set>
                                    <p:animEffect transition="in" filter="wipe(left)">
                                      <p:cBhvr>
                                        <p:cTn id="295" dur="500"/>
                                        <p:tgtEl>
                                          <p:spTgt spid="240"/>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241"/>
                                        </p:tgtEl>
                                        <p:attrNameLst>
                                          <p:attrName>style.visibility</p:attrName>
                                        </p:attrNameLst>
                                      </p:cBhvr>
                                      <p:to>
                                        <p:strVal val="visible"/>
                                      </p:to>
                                    </p:set>
                                    <p:animEffect transition="in" filter="wipe(left)">
                                      <p:cBhvr>
                                        <p:cTn id="299" dur="500"/>
                                        <p:tgtEl>
                                          <p:spTgt spid="241"/>
                                        </p:tgtEl>
                                      </p:cBhvr>
                                    </p:animEffect>
                                  </p:childTnLst>
                                </p:cTn>
                              </p:par>
                            </p:childTnLst>
                          </p:cTn>
                        </p:par>
                        <p:par>
                          <p:cTn id="300" fill="hold">
                            <p:stCondLst>
                              <p:cond delay="37000"/>
                            </p:stCondLst>
                            <p:childTnLst>
                              <p:par>
                                <p:cTn id="301" presetID="22" presetClass="entr" presetSubtype="8" fill="hold" grpId="0" nodeType="afterEffect">
                                  <p:stCondLst>
                                    <p:cond delay="0"/>
                                  </p:stCondLst>
                                  <p:childTnLst>
                                    <p:set>
                                      <p:cBhvr>
                                        <p:cTn id="302" dur="1" fill="hold">
                                          <p:stCondLst>
                                            <p:cond delay="0"/>
                                          </p:stCondLst>
                                        </p:cTn>
                                        <p:tgtEl>
                                          <p:spTgt spid="257"/>
                                        </p:tgtEl>
                                        <p:attrNameLst>
                                          <p:attrName>style.visibility</p:attrName>
                                        </p:attrNameLst>
                                      </p:cBhvr>
                                      <p:to>
                                        <p:strVal val="visible"/>
                                      </p:to>
                                    </p:set>
                                    <p:animEffect transition="in" filter="wipe(left)">
                                      <p:cBhvr>
                                        <p:cTn id="303"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362" grpId="0" animBg="1"/>
      <p:bldP spid="364" grpId="0" animBg="1"/>
      <p:bldP spid="369" grpId="0" animBg="1"/>
      <p:bldP spid="370" grpId="0" animBg="1"/>
      <p:bldP spid="371" grpId="0" animBg="1"/>
      <p:bldP spid="374" grpId="0" animBg="1"/>
      <p:bldP spid="379" grpId="0" animBg="1"/>
      <p:bldP spid="382" grpId="0" animBg="1"/>
      <p:bldP spid="413" grpId="0" animBg="1"/>
      <p:bldP spid="423" grpId="0" animBg="1"/>
      <p:bldP spid="509" grpId="0" animBg="1"/>
      <p:bldP spid="513" grpId="0" animBg="1"/>
      <p:bldP spid="516" grpId="0" animBg="1"/>
      <p:bldP spid="520" grpId="0" animBg="1"/>
      <p:bldP spid="523" grpId="0" animBg="1"/>
      <p:bldP spid="542" grpId="0" animBg="1"/>
      <p:bldP spid="544" grpId="0" animBg="1"/>
      <p:bldP spid="546" grpId="0" animBg="1"/>
      <p:bldP spid="548" grpId="0" animBg="1"/>
      <p:bldP spid="234" grpId="0" animBg="1"/>
      <p:bldP spid="239" grpId="0" animBg="1"/>
      <p:bldP spid="240" grpId="0" animBg="1"/>
      <p:bldP spid="257" grpId="0" animBg="1"/>
      <p:bldP spid="344" grpId="0" animBg="1"/>
      <p:bldP spid="416" grpId="0" animBg="1"/>
      <p:bldP spid="290" grpId="0" animBg="1"/>
      <p:bldP spid="334" grpId="0" animBg="1"/>
      <p:bldP spid="356" grpId="0" animBg="1"/>
      <p:bldP spid="358" grpId="0" animBg="1"/>
      <p:bldP spid="361" grpId="0" animBg="1"/>
      <p:bldP spid="550" grpId="0" animBg="1"/>
      <p:bldP spid="561"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pic>
        <p:nvPicPr>
          <p:cNvPr id="390" name="Picture 38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5272" y="-7738514"/>
            <a:ext cx="23418960" cy="21721048"/>
          </a:xfrm>
          <a:prstGeom prst="rect">
            <a:avLst/>
          </a:prstGeom>
        </p:spPr>
      </p:pic>
      <p:sp>
        <p:nvSpPr>
          <p:cNvPr id="122" name="Chevron 121"/>
          <p:cNvSpPr/>
          <p:nvPr userDrawn="1"/>
        </p:nvSpPr>
        <p:spPr>
          <a:xfrm>
            <a:off x="12198900" y="70346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Chevron 132"/>
          <p:cNvSpPr/>
          <p:nvPr userDrawn="1"/>
        </p:nvSpPr>
        <p:spPr>
          <a:xfrm>
            <a:off x="3767997" y="445034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Chevron 133"/>
          <p:cNvSpPr/>
          <p:nvPr userDrawn="1"/>
        </p:nvSpPr>
        <p:spPr>
          <a:xfrm>
            <a:off x="-1914478" y="-152840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Chevron 135"/>
          <p:cNvSpPr/>
          <p:nvPr userDrawn="1"/>
        </p:nvSpPr>
        <p:spPr>
          <a:xfrm>
            <a:off x="-3200266" y="177957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Chevron 136"/>
          <p:cNvSpPr/>
          <p:nvPr userDrawn="1"/>
        </p:nvSpPr>
        <p:spPr>
          <a:xfrm>
            <a:off x="-907361" y="290016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Chevron 137"/>
          <p:cNvSpPr/>
          <p:nvPr userDrawn="1"/>
        </p:nvSpPr>
        <p:spPr>
          <a:xfrm>
            <a:off x="-2140933" y="-47347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Chevron 140"/>
          <p:cNvSpPr/>
          <p:nvPr userDrawn="1"/>
        </p:nvSpPr>
        <p:spPr>
          <a:xfrm>
            <a:off x="8926349" y="17306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Chevron 143"/>
          <p:cNvSpPr/>
          <p:nvPr userDrawn="1"/>
        </p:nvSpPr>
        <p:spPr>
          <a:xfrm>
            <a:off x="-925077" y="177957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Chevron 144"/>
          <p:cNvSpPr/>
          <p:nvPr userDrawn="1"/>
        </p:nvSpPr>
        <p:spPr>
          <a:xfrm>
            <a:off x="8698678" y="10106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Chevron 149"/>
          <p:cNvSpPr/>
          <p:nvPr userDrawn="1"/>
        </p:nvSpPr>
        <p:spPr>
          <a:xfrm>
            <a:off x="-3235278" y="-47816"/>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Chevron 150"/>
          <p:cNvSpPr/>
          <p:nvPr userDrawn="1"/>
        </p:nvSpPr>
        <p:spPr>
          <a:xfrm>
            <a:off x="621039" y="136711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Chevron 151"/>
          <p:cNvSpPr/>
          <p:nvPr userDrawn="1"/>
        </p:nvSpPr>
        <p:spPr>
          <a:xfrm>
            <a:off x="-3200266" y="326016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Chevron 152"/>
          <p:cNvSpPr/>
          <p:nvPr userDrawn="1"/>
        </p:nvSpPr>
        <p:spPr>
          <a:xfrm>
            <a:off x="-907361" y="438074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Chevron 153"/>
          <p:cNvSpPr/>
          <p:nvPr userDrawn="1"/>
        </p:nvSpPr>
        <p:spPr>
          <a:xfrm>
            <a:off x="-3461733" y="100711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Chevron 156"/>
          <p:cNvSpPr/>
          <p:nvPr userDrawn="1"/>
        </p:nvSpPr>
        <p:spPr>
          <a:xfrm>
            <a:off x="8926349" y="321121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Chevron 165"/>
          <p:cNvSpPr/>
          <p:nvPr userDrawn="1"/>
        </p:nvSpPr>
        <p:spPr>
          <a:xfrm>
            <a:off x="-2963834" y="300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Chevron 169"/>
          <p:cNvSpPr/>
          <p:nvPr userDrawn="1"/>
        </p:nvSpPr>
        <p:spPr>
          <a:xfrm>
            <a:off x="-3190289" y="406202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Chevron 171"/>
          <p:cNvSpPr/>
          <p:nvPr userDrawn="1"/>
        </p:nvSpPr>
        <p:spPr>
          <a:xfrm>
            <a:off x="-788317" y="264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Chevron 173"/>
          <p:cNvSpPr/>
          <p:nvPr userDrawn="1"/>
        </p:nvSpPr>
        <p:spPr>
          <a:xfrm>
            <a:off x="632155" y="300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Chevron 174"/>
          <p:cNvSpPr/>
          <p:nvPr userDrawn="1"/>
        </p:nvSpPr>
        <p:spPr>
          <a:xfrm>
            <a:off x="9177722" y="253249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Chevron 177"/>
          <p:cNvSpPr/>
          <p:nvPr userDrawn="1"/>
        </p:nvSpPr>
        <p:spPr>
          <a:xfrm>
            <a:off x="-915100" y="406202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Chevron 178"/>
          <p:cNvSpPr/>
          <p:nvPr userDrawn="1"/>
        </p:nvSpPr>
        <p:spPr>
          <a:xfrm>
            <a:off x="9917793" y="371406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Chevron 179"/>
          <p:cNvSpPr/>
          <p:nvPr userDrawn="1"/>
        </p:nvSpPr>
        <p:spPr>
          <a:xfrm>
            <a:off x="8817722" y="75756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Chevron 181"/>
          <p:cNvSpPr/>
          <p:nvPr userDrawn="1"/>
        </p:nvSpPr>
        <p:spPr>
          <a:xfrm>
            <a:off x="-2963834" y="448768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Chevron 187"/>
          <p:cNvSpPr/>
          <p:nvPr userDrawn="1"/>
        </p:nvSpPr>
        <p:spPr>
          <a:xfrm>
            <a:off x="-788317" y="412768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Chevron 189"/>
          <p:cNvSpPr/>
          <p:nvPr userDrawn="1"/>
        </p:nvSpPr>
        <p:spPr>
          <a:xfrm>
            <a:off x="8937465" y="117878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Chevron 191"/>
          <p:cNvSpPr/>
          <p:nvPr userDrawn="1"/>
        </p:nvSpPr>
        <p:spPr>
          <a:xfrm>
            <a:off x="8972477" y="448676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Chevron 193"/>
          <p:cNvSpPr/>
          <p:nvPr userDrawn="1"/>
        </p:nvSpPr>
        <p:spPr>
          <a:xfrm>
            <a:off x="8711010" y="223371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Chevron 197"/>
          <p:cNvSpPr/>
          <p:nvPr userDrawn="1"/>
        </p:nvSpPr>
        <p:spPr>
          <a:xfrm>
            <a:off x="6405328" y="334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Chevron 198"/>
          <p:cNvSpPr/>
          <p:nvPr userDrawn="1"/>
        </p:nvSpPr>
        <p:spPr>
          <a:xfrm>
            <a:off x="8940845" y="475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Chevron 199"/>
          <p:cNvSpPr/>
          <p:nvPr userDrawn="1"/>
        </p:nvSpPr>
        <p:spPr>
          <a:xfrm>
            <a:off x="6440340" y="664990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Chevron 201"/>
          <p:cNvSpPr/>
          <p:nvPr userDrawn="1"/>
        </p:nvSpPr>
        <p:spPr>
          <a:xfrm>
            <a:off x="6178873" y="439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Chevron 202"/>
          <p:cNvSpPr/>
          <p:nvPr userDrawn="1"/>
        </p:nvSpPr>
        <p:spPr>
          <a:xfrm>
            <a:off x="9680916" y="593842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Chevron 203"/>
          <p:cNvSpPr/>
          <p:nvPr userDrawn="1"/>
        </p:nvSpPr>
        <p:spPr>
          <a:xfrm>
            <a:off x="8580845" y="298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Chevron 205"/>
          <p:cNvSpPr/>
          <p:nvPr userDrawn="1"/>
        </p:nvSpPr>
        <p:spPr>
          <a:xfrm>
            <a:off x="8680517" y="334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Chevron 207"/>
          <p:cNvSpPr/>
          <p:nvPr userDrawn="1"/>
        </p:nvSpPr>
        <p:spPr>
          <a:xfrm>
            <a:off x="8715529" y="664990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Chevron 209"/>
          <p:cNvSpPr/>
          <p:nvPr userDrawn="1"/>
        </p:nvSpPr>
        <p:spPr>
          <a:xfrm>
            <a:off x="8454062" y="439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Chevron 213"/>
          <p:cNvSpPr/>
          <p:nvPr userDrawn="1"/>
        </p:nvSpPr>
        <p:spPr>
          <a:xfrm>
            <a:off x="6405328" y="482251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Chevron 214"/>
          <p:cNvSpPr/>
          <p:nvPr userDrawn="1"/>
        </p:nvSpPr>
        <p:spPr>
          <a:xfrm>
            <a:off x="8940845" y="62374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Chevron 217"/>
          <p:cNvSpPr/>
          <p:nvPr userDrawn="1"/>
        </p:nvSpPr>
        <p:spPr>
          <a:xfrm>
            <a:off x="6178873" y="58774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Chevron 219"/>
          <p:cNvSpPr/>
          <p:nvPr userDrawn="1"/>
        </p:nvSpPr>
        <p:spPr>
          <a:xfrm>
            <a:off x="8580845" y="446251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Chevron 229"/>
          <p:cNvSpPr/>
          <p:nvPr userDrawn="1"/>
        </p:nvSpPr>
        <p:spPr>
          <a:xfrm>
            <a:off x="16134129"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Chevron 237"/>
          <p:cNvSpPr/>
          <p:nvPr userDrawn="1"/>
        </p:nvSpPr>
        <p:spPr>
          <a:xfrm>
            <a:off x="18409318"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Chevron 242"/>
          <p:cNvSpPr/>
          <p:nvPr userDrawn="1"/>
        </p:nvSpPr>
        <p:spPr>
          <a:xfrm>
            <a:off x="3626322" y="435254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Chevron 247"/>
          <p:cNvSpPr/>
          <p:nvPr userDrawn="1"/>
        </p:nvSpPr>
        <p:spPr>
          <a:xfrm>
            <a:off x="-3210243" y="654460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Chevron 253"/>
          <p:cNvSpPr/>
          <p:nvPr userDrawn="1"/>
        </p:nvSpPr>
        <p:spPr>
          <a:xfrm>
            <a:off x="20704578" y="7446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Chevron 254"/>
          <p:cNvSpPr/>
          <p:nvPr userDrawn="1"/>
        </p:nvSpPr>
        <p:spPr>
          <a:xfrm>
            <a:off x="5181511" y="323219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Chevron 256"/>
          <p:cNvSpPr/>
          <p:nvPr userDrawn="1"/>
        </p:nvSpPr>
        <p:spPr>
          <a:xfrm>
            <a:off x="4973911" y="624583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Chevron 258"/>
          <p:cNvSpPr/>
          <p:nvPr userDrawn="1"/>
        </p:nvSpPr>
        <p:spPr>
          <a:xfrm>
            <a:off x="5921582" y="441376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Chevron 259"/>
          <p:cNvSpPr/>
          <p:nvPr userDrawn="1"/>
        </p:nvSpPr>
        <p:spPr>
          <a:xfrm>
            <a:off x="4821511" y="145726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Chevron 261"/>
          <p:cNvSpPr/>
          <p:nvPr userDrawn="1"/>
        </p:nvSpPr>
        <p:spPr>
          <a:xfrm>
            <a:off x="-2973811" y="62915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Chevron 269"/>
          <p:cNvSpPr/>
          <p:nvPr userDrawn="1"/>
        </p:nvSpPr>
        <p:spPr>
          <a:xfrm>
            <a:off x="622178" y="62915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Chevron 285"/>
          <p:cNvSpPr/>
          <p:nvPr userDrawn="1"/>
        </p:nvSpPr>
        <p:spPr>
          <a:xfrm>
            <a:off x="2917438" y="635276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Chevron 291"/>
          <p:cNvSpPr/>
          <p:nvPr userDrawn="1"/>
        </p:nvSpPr>
        <p:spPr>
          <a:xfrm>
            <a:off x="5092955" y="599276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Chevron 299"/>
          <p:cNvSpPr/>
          <p:nvPr userDrawn="1"/>
        </p:nvSpPr>
        <p:spPr>
          <a:xfrm>
            <a:off x="10273239"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Chevron 307"/>
          <p:cNvSpPr/>
          <p:nvPr userDrawn="1"/>
        </p:nvSpPr>
        <p:spPr>
          <a:xfrm>
            <a:off x="12548428"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Chevron 320"/>
          <p:cNvSpPr/>
          <p:nvPr userDrawn="1"/>
        </p:nvSpPr>
        <p:spPr>
          <a:xfrm>
            <a:off x="-3062496" y="660583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Chevron 323"/>
          <p:cNvSpPr/>
          <p:nvPr userDrawn="1"/>
        </p:nvSpPr>
        <p:spPr>
          <a:xfrm>
            <a:off x="14843688" y="7446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Chevron 326"/>
          <p:cNvSpPr/>
          <p:nvPr userDrawn="1"/>
        </p:nvSpPr>
        <p:spPr>
          <a:xfrm>
            <a:off x="-3706594" y="276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Chevron 330"/>
          <p:cNvSpPr/>
          <p:nvPr userDrawn="1"/>
        </p:nvSpPr>
        <p:spPr>
          <a:xfrm>
            <a:off x="-2966523" y="394357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Chevron 331"/>
          <p:cNvSpPr/>
          <p:nvPr userDrawn="1"/>
        </p:nvSpPr>
        <p:spPr>
          <a:xfrm>
            <a:off x="-4066594" y="98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Chevron 333"/>
          <p:cNvSpPr/>
          <p:nvPr userDrawn="1"/>
        </p:nvSpPr>
        <p:spPr>
          <a:xfrm>
            <a:off x="-3966922" y="134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Chevron 334"/>
          <p:cNvSpPr/>
          <p:nvPr userDrawn="1"/>
        </p:nvSpPr>
        <p:spPr>
          <a:xfrm>
            <a:off x="-1431405" y="276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Chevron 337"/>
          <p:cNvSpPr/>
          <p:nvPr userDrawn="1"/>
        </p:nvSpPr>
        <p:spPr>
          <a:xfrm>
            <a:off x="-4193377" y="240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Chevron 338"/>
          <p:cNvSpPr/>
          <p:nvPr userDrawn="1"/>
        </p:nvSpPr>
        <p:spPr>
          <a:xfrm>
            <a:off x="-691334" y="394357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Chevron 339"/>
          <p:cNvSpPr/>
          <p:nvPr userDrawn="1"/>
        </p:nvSpPr>
        <p:spPr>
          <a:xfrm>
            <a:off x="-1791405" y="98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Chevron 342"/>
          <p:cNvSpPr/>
          <p:nvPr userDrawn="1"/>
        </p:nvSpPr>
        <p:spPr>
          <a:xfrm>
            <a:off x="-3706594" y="424259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Chevron 347"/>
          <p:cNvSpPr/>
          <p:nvPr userDrawn="1"/>
        </p:nvSpPr>
        <p:spPr>
          <a:xfrm>
            <a:off x="-4066594" y="246766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Chevron 349"/>
          <p:cNvSpPr/>
          <p:nvPr userDrawn="1"/>
        </p:nvSpPr>
        <p:spPr>
          <a:xfrm>
            <a:off x="-1671662" y="140830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Chevron 351"/>
          <p:cNvSpPr/>
          <p:nvPr userDrawn="1"/>
        </p:nvSpPr>
        <p:spPr>
          <a:xfrm>
            <a:off x="-1636650" y="471628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Chevron 353"/>
          <p:cNvSpPr/>
          <p:nvPr userDrawn="1"/>
        </p:nvSpPr>
        <p:spPr>
          <a:xfrm>
            <a:off x="-1898117" y="246323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Chevron 355"/>
          <p:cNvSpPr/>
          <p:nvPr userDrawn="1"/>
        </p:nvSpPr>
        <p:spPr>
          <a:xfrm>
            <a:off x="503855" y="104830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Chevron 356"/>
          <p:cNvSpPr/>
          <p:nvPr userDrawn="1"/>
        </p:nvSpPr>
        <p:spPr>
          <a:xfrm>
            <a:off x="9169165" y="466733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9" name="Picture 7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4689475"/>
            <a:ext cx="9144000" cy="2176271"/>
          </a:xfrm>
          <a:prstGeom prst="rect">
            <a:avLst/>
          </a:prstGeom>
        </p:spPr>
      </p:pic>
      <p:sp>
        <p:nvSpPr>
          <p:cNvPr id="83"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396690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4566 1.85185E-6 L 0.96007 1.85185E-6 " pathEditMode="relative" rAng="0" ptsTypes="AA">
                                      <p:cBhvr>
                                        <p:cTn id="6" dur="20000" fill="hold"/>
                                        <p:tgtEl>
                                          <p:spTgt spid="122"/>
                                        </p:tgtEl>
                                        <p:attrNameLst>
                                          <p:attrName>ppt_x</p:attrName>
                                          <p:attrName>ppt_y</p:attrName>
                                        </p:attrNameLst>
                                      </p:cBhvr>
                                      <p:rCtr x="50278" y="0"/>
                                    </p:animMotion>
                                  </p:childTnLst>
                                </p:cTn>
                              </p:par>
                              <p:par>
                                <p:cTn id="7" presetID="0" presetClass="path" presetSubtype="0" fill="hold" grpId="0" nodeType="withEffect">
                                  <p:stCondLst>
                                    <p:cond delay="0"/>
                                  </p:stCondLst>
                                  <p:childTnLst>
                                    <p:animMotion origin="layout" path="M 0.04826 2.59259E-6 L 0.96007 2.59259E-6 " pathEditMode="relative" rAng="0" ptsTypes="AA">
                                      <p:cBhvr>
                                        <p:cTn id="8" dur="20000" fill="hold"/>
                                        <p:tgtEl>
                                          <p:spTgt spid="133"/>
                                        </p:tgtEl>
                                        <p:attrNameLst>
                                          <p:attrName>ppt_x</p:attrName>
                                          <p:attrName>ppt_y</p:attrName>
                                        </p:attrNameLst>
                                      </p:cBhvr>
                                      <p:rCtr x="45590" y="0"/>
                                    </p:animMotion>
                                  </p:childTnLst>
                                </p:cTn>
                              </p:par>
                              <p:par>
                                <p:cTn id="9" presetID="0" presetClass="path" presetSubtype="0" fill="hold" grpId="0" nodeType="withEffect">
                                  <p:stCondLst>
                                    <p:cond delay="0"/>
                                  </p:stCondLst>
                                  <p:childTnLst>
                                    <p:animMotion origin="layout" path="M -0.28073 -0.04352 L 0.82222 -0.04352 " pathEditMode="relative" rAng="0" ptsTypes="AA">
                                      <p:cBhvr>
                                        <p:cTn id="10" dur="20000" fill="hold"/>
                                        <p:tgtEl>
                                          <p:spTgt spid="134"/>
                                        </p:tgtEl>
                                        <p:attrNameLst>
                                          <p:attrName>ppt_x</p:attrName>
                                          <p:attrName>ppt_y</p:attrName>
                                        </p:attrNameLst>
                                      </p:cBhvr>
                                      <p:rCtr x="55156" y="0"/>
                                    </p:animMotion>
                                  </p:childTnLst>
                                </p:cTn>
                              </p:par>
                              <p:par>
                                <p:cTn id="11" presetID="0" presetClass="path" presetSubtype="0" fill="hold" grpId="0" nodeType="withEffect">
                                  <p:stCondLst>
                                    <p:cond delay="0"/>
                                  </p:stCondLst>
                                  <p:childTnLst>
                                    <p:animMotion origin="layout" path="M 0.1559 -3.7037E-7 L 0.96007 -3.7037E-7 " pathEditMode="relative" rAng="0" ptsTypes="AA">
                                      <p:cBhvr>
                                        <p:cTn id="12" dur="20000" fill="hold"/>
                                        <p:tgtEl>
                                          <p:spTgt spid="136"/>
                                        </p:tgtEl>
                                        <p:attrNameLst>
                                          <p:attrName>ppt_x</p:attrName>
                                          <p:attrName>ppt_y</p:attrName>
                                        </p:attrNameLst>
                                      </p:cBhvr>
                                      <p:rCtr x="40208" y="0"/>
                                    </p:animMotion>
                                  </p:childTnLst>
                                </p:cTn>
                              </p:par>
                              <p:par>
                                <p:cTn id="13" presetID="0" presetClass="path" presetSubtype="0" fill="hold" grpId="0" nodeType="withEffect">
                                  <p:stCondLst>
                                    <p:cond delay="0"/>
                                  </p:stCondLst>
                                  <p:childTnLst>
                                    <p:animMotion origin="layout" path="M -0.27031 3.7037E-6 L 0.96007 3.7037E-6 " pathEditMode="relative" rAng="0" ptsTypes="AA">
                                      <p:cBhvr>
                                        <p:cTn id="14" dur="20000" fill="hold"/>
                                        <p:tgtEl>
                                          <p:spTgt spid="137"/>
                                        </p:tgtEl>
                                        <p:attrNameLst>
                                          <p:attrName>ppt_x</p:attrName>
                                          <p:attrName>ppt_y</p:attrName>
                                        </p:attrNameLst>
                                      </p:cBhvr>
                                      <p:rCtr x="61510" y="0"/>
                                    </p:animMotion>
                                  </p:childTnLst>
                                </p:cTn>
                              </p:par>
                              <p:par>
                                <p:cTn id="15" presetID="0" presetClass="path" presetSubtype="0" fill="hold" grpId="0" nodeType="withEffect">
                                  <p:stCondLst>
                                    <p:cond delay="0"/>
                                  </p:stCondLst>
                                  <p:childTnLst>
                                    <p:animMotion origin="layout" path="M -0.04566 1.85185E-6 L 0.96007 1.85185E-6 " pathEditMode="relative" rAng="0" ptsTypes="AA">
                                      <p:cBhvr>
                                        <p:cTn id="16" dur="20000" fill="hold"/>
                                        <p:tgtEl>
                                          <p:spTgt spid="138"/>
                                        </p:tgtEl>
                                        <p:attrNameLst>
                                          <p:attrName>ppt_x</p:attrName>
                                          <p:attrName>ppt_y</p:attrName>
                                        </p:attrNameLst>
                                      </p:cBhvr>
                                      <p:rCtr x="50278" y="0"/>
                                    </p:animMotion>
                                  </p:childTnLst>
                                </p:cTn>
                              </p:par>
                              <p:par>
                                <p:cTn id="17" presetID="0" presetClass="path" presetSubtype="0" fill="hold" grpId="0" nodeType="withEffect">
                                  <p:stCondLst>
                                    <p:cond delay="0"/>
                                  </p:stCondLst>
                                  <p:childTnLst>
                                    <p:animMotion origin="layout" path="M 0.04826 2.59259E-6 L 0.96007 2.59259E-6 " pathEditMode="relative" rAng="0" ptsTypes="AA">
                                      <p:cBhvr>
                                        <p:cTn id="18" dur="20000" fill="hold"/>
                                        <p:tgtEl>
                                          <p:spTgt spid="141"/>
                                        </p:tgtEl>
                                        <p:attrNameLst>
                                          <p:attrName>ppt_x</p:attrName>
                                          <p:attrName>ppt_y</p:attrName>
                                        </p:attrNameLst>
                                      </p:cBhvr>
                                      <p:rCtr x="45590" y="0"/>
                                    </p:animMotion>
                                  </p:childTnLst>
                                </p:cTn>
                              </p:par>
                              <p:par>
                                <p:cTn id="19" presetID="0" presetClass="path" presetSubtype="0" fill="hold" grpId="0" nodeType="withEffect">
                                  <p:stCondLst>
                                    <p:cond delay="0"/>
                                  </p:stCondLst>
                                  <p:childTnLst>
                                    <p:animMotion origin="layout" path="M 0.1559 -3.7037E-7 L 0.96007 -3.7037E-7 " pathEditMode="relative" rAng="0" ptsTypes="AA">
                                      <p:cBhvr>
                                        <p:cTn id="20" dur="20000" fill="hold"/>
                                        <p:tgtEl>
                                          <p:spTgt spid="144"/>
                                        </p:tgtEl>
                                        <p:attrNameLst>
                                          <p:attrName>ppt_x</p:attrName>
                                          <p:attrName>ppt_y</p:attrName>
                                        </p:attrNameLst>
                                      </p:cBhvr>
                                      <p:rCtr x="40208" y="0"/>
                                    </p:animMotion>
                                  </p:childTnLst>
                                </p:cTn>
                              </p:par>
                              <p:par>
                                <p:cTn id="21" presetID="0" presetClass="path" presetSubtype="0" fill="hold" grpId="0" nodeType="withEffect">
                                  <p:stCondLst>
                                    <p:cond delay="0"/>
                                  </p:stCondLst>
                                  <p:childTnLst>
                                    <p:animMotion origin="layout" path="M -0.27031 3.7037E-6 L 0.96007 3.7037E-6 " pathEditMode="relative" rAng="0" ptsTypes="AA">
                                      <p:cBhvr>
                                        <p:cTn id="22" dur="20000" fill="hold"/>
                                        <p:tgtEl>
                                          <p:spTgt spid="145"/>
                                        </p:tgtEl>
                                        <p:attrNameLst>
                                          <p:attrName>ppt_x</p:attrName>
                                          <p:attrName>ppt_y</p:attrName>
                                        </p:attrNameLst>
                                      </p:cBhvr>
                                      <p:rCtr x="61510" y="0"/>
                                    </p:animMotion>
                                  </p:childTnLst>
                                </p:cTn>
                              </p:par>
                              <p:par>
                                <p:cTn id="23" presetID="0" presetClass="path" presetSubtype="0" fill="hold" grpId="0" nodeType="withEffect">
                                  <p:stCondLst>
                                    <p:cond delay="0"/>
                                  </p:stCondLst>
                                  <p:childTnLst>
                                    <p:animMotion origin="layout" path="M -0.14288 -2.96296E-6 L 0.96007 -2.96296E-6 " pathEditMode="relative" rAng="0" ptsTypes="AA">
                                      <p:cBhvr>
                                        <p:cTn id="24" dur="20000" fill="hold"/>
                                        <p:tgtEl>
                                          <p:spTgt spid="150"/>
                                        </p:tgtEl>
                                        <p:attrNameLst>
                                          <p:attrName>ppt_x</p:attrName>
                                          <p:attrName>ppt_y</p:attrName>
                                        </p:attrNameLst>
                                      </p:cBhvr>
                                      <p:rCtr x="55139" y="0"/>
                                    </p:animMotion>
                                  </p:childTnLst>
                                </p:cTn>
                              </p:par>
                              <p:par>
                                <p:cTn id="25" presetID="0" presetClass="path" presetSubtype="0" fill="hold" grpId="0" nodeType="withEffect">
                                  <p:stCondLst>
                                    <p:cond delay="0"/>
                                  </p:stCondLst>
                                  <p:childTnLst>
                                    <p:animMotion origin="layout" path="M -0.26615 -4.44444E-6 L 0.96007 -4.44444E-6 " pathEditMode="relative" rAng="0" ptsTypes="AA">
                                      <p:cBhvr>
                                        <p:cTn id="26" dur="20000" fill="hold"/>
                                        <p:tgtEl>
                                          <p:spTgt spid="151"/>
                                        </p:tgtEl>
                                        <p:attrNameLst>
                                          <p:attrName>ppt_x</p:attrName>
                                          <p:attrName>ppt_y</p:attrName>
                                        </p:attrNameLst>
                                      </p:cBhvr>
                                      <p:rCtr x="61302" y="0"/>
                                    </p:animMotion>
                                  </p:childTnLst>
                                </p:cTn>
                              </p:par>
                              <p:par>
                                <p:cTn id="27" presetID="0" presetClass="path" presetSubtype="0" fill="hold" grpId="0" nodeType="withEffect">
                                  <p:stCondLst>
                                    <p:cond delay="0"/>
                                  </p:stCondLst>
                                  <p:childTnLst>
                                    <p:animMotion origin="layout" path="M 0.1559 -3.7037E-7 L 0.96007 -3.7037E-7 " pathEditMode="relative" rAng="0" ptsTypes="AA">
                                      <p:cBhvr>
                                        <p:cTn id="28" dur="20000" fill="hold"/>
                                        <p:tgtEl>
                                          <p:spTgt spid="152"/>
                                        </p:tgtEl>
                                        <p:attrNameLst>
                                          <p:attrName>ppt_x</p:attrName>
                                          <p:attrName>ppt_y</p:attrName>
                                        </p:attrNameLst>
                                      </p:cBhvr>
                                      <p:rCtr x="40208" y="0"/>
                                    </p:animMotion>
                                  </p:childTnLst>
                                </p:cTn>
                              </p:par>
                              <p:par>
                                <p:cTn id="29" presetID="0" presetClass="path" presetSubtype="0" fill="hold" grpId="0" nodeType="withEffect">
                                  <p:stCondLst>
                                    <p:cond delay="0"/>
                                  </p:stCondLst>
                                  <p:childTnLst>
                                    <p:animMotion origin="layout" path="M -0.27031 3.7037E-6 L 0.96007 3.7037E-6 " pathEditMode="relative" rAng="0" ptsTypes="AA">
                                      <p:cBhvr>
                                        <p:cTn id="30" dur="20000" fill="hold"/>
                                        <p:tgtEl>
                                          <p:spTgt spid="153"/>
                                        </p:tgtEl>
                                        <p:attrNameLst>
                                          <p:attrName>ppt_x</p:attrName>
                                          <p:attrName>ppt_y</p:attrName>
                                        </p:attrNameLst>
                                      </p:cBhvr>
                                      <p:rCtr x="61510" y="0"/>
                                    </p:animMotion>
                                  </p:childTnLst>
                                </p:cTn>
                              </p:par>
                              <p:par>
                                <p:cTn id="31" presetID="0" presetClass="path" presetSubtype="0" fill="hold" grpId="0" nodeType="withEffect">
                                  <p:stCondLst>
                                    <p:cond delay="0"/>
                                  </p:stCondLst>
                                  <p:childTnLst>
                                    <p:animMotion origin="layout" path="M -0.04566 1.85185E-6 L 0.96007 1.85185E-6 " pathEditMode="relative" rAng="0" ptsTypes="AA">
                                      <p:cBhvr>
                                        <p:cTn id="32" dur="20000" fill="hold"/>
                                        <p:tgtEl>
                                          <p:spTgt spid="154"/>
                                        </p:tgtEl>
                                        <p:attrNameLst>
                                          <p:attrName>ppt_x</p:attrName>
                                          <p:attrName>ppt_y</p:attrName>
                                        </p:attrNameLst>
                                      </p:cBhvr>
                                      <p:rCtr x="50278" y="0"/>
                                    </p:animMotion>
                                  </p:childTnLst>
                                </p:cTn>
                              </p:par>
                              <p:par>
                                <p:cTn id="33" presetID="0" presetClass="path" presetSubtype="0" fill="hold" grpId="0" nodeType="withEffect">
                                  <p:stCondLst>
                                    <p:cond delay="0"/>
                                  </p:stCondLst>
                                  <p:childTnLst>
                                    <p:animMotion origin="layout" path="M 0.04826 2.59259E-6 L 0.96007 2.59259E-6 " pathEditMode="relative" rAng="0" ptsTypes="AA">
                                      <p:cBhvr>
                                        <p:cTn id="34" dur="20000" fill="hold"/>
                                        <p:tgtEl>
                                          <p:spTgt spid="157"/>
                                        </p:tgtEl>
                                        <p:attrNameLst>
                                          <p:attrName>ppt_x</p:attrName>
                                          <p:attrName>ppt_y</p:attrName>
                                        </p:attrNameLst>
                                      </p:cBhvr>
                                      <p:rCtr x="45590" y="0"/>
                                    </p:animMotion>
                                  </p:childTnLst>
                                </p:cTn>
                              </p:par>
                              <p:par>
                                <p:cTn id="35" presetID="0" presetClass="path" presetSubtype="0" fill="hold" grpId="0" nodeType="withEffect">
                                  <p:stCondLst>
                                    <p:cond delay="0"/>
                                  </p:stCondLst>
                                  <p:childTnLst>
                                    <p:animMotion origin="layout" path="M -0.14288 -2.96296E-6 L 0.96007 -2.96296E-6 " pathEditMode="relative" rAng="0" ptsTypes="AA">
                                      <p:cBhvr>
                                        <p:cTn id="36" dur="20000" fill="hold"/>
                                        <p:tgtEl>
                                          <p:spTgt spid="166"/>
                                        </p:tgtEl>
                                        <p:attrNameLst>
                                          <p:attrName>ppt_x</p:attrName>
                                          <p:attrName>ppt_y</p:attrName>
                                        </p:attrNameLst>
                                      </p:cBhvr>
                                      <p:rCtr x="55139" y="0"/>
                                    </p:animMotion>
                                  </p:childTnLst>
                                </p:cTn>
                              </p:par>
                              <p:par>
                                <p:cTn id="37" presetID="0" presetClass="path" presetSubtype="0" fill="hold" grpId="0" nodeType="withEffect">
                                  <p:stCondLst>
                                    <p:cond delay="0"/>
                                  </p:stCondLst>
                                  <p:childTnLst>
                                    <p:animMotion origin="layout" path="M -0.04566 1.85185E-6 L 0.96007 1.85185E-6 " pathEditMode="relative" rAng="0" ptsTypes="AA">
                                      <p:cBhvr>
                                        <p:cTn id="38" dur="20000" fill="hold"/>
                                        <p:tgtEl>
                                          <p:spTgt spid="170"/>
                                        </p:tgtEl>
                                        <p:attrNameLst>
                                          <p:attrName>ppt_x</p:attrName>
                                          <p:attrName>ppt_y</p:attrName>
                                        </p:attrNameLst>
                                      </p:cBhvr>
                                      <p:rCtr x="50278" y="0"/>
                                    </p:animMotion>
                                  </p:childTnLst>
                                </p:cTn>
                              </p:par>
                              <p:par>
                                <p:cTn id="39" presetID="0" presetClass="path" presetSubtype="0" fill="hold" grpId="0" nodeType="withEffect">
                                  <p:stCondLst>
                                    <p:cond delay="0"/>
                                  </p:stCondLst>
                                  <p:childTnLst>
                                    <p:animMotion origin="layout" path="M 0.08437 1.85185E-6 L 0.96007 1.85185E-6 " pathEditMode="relative" rAng="0" ptsTypes="AA">
                                      <p:cBhvr>
                                        <p:cTn id="40" dur="20000" fill="hold"/>
                                        <p:tgtEl>
                                          <p:spTgt spid="172"/>
                                        </p:tgtEl>
                                        <p:attrNameLst>
                                          <p:attrName>ppt_x</p:attrName>
                                          <p:attrName>ppt_y</p:attrName>
                                        </p:attrNameLst>
                                      </p:cBhvr>
                                      <p:rCtr x="43785" y="0"/>
                                    </p:animMotion>
                                  </p:childTnLst>
                                </p:cTn>
                              </p:par>
                              <p:par>
                                <p:cTn id="41" presetID="0" presetClass="path" presetSubtype="0" fill="hold" grpId="0" nodeType="withEffect">
                                  <p:stCondLst>
                                    <p:cond delay="0"/>
                                  </p:stCondLst>
                                  <p:childTnLst>
                                    <p:animMotion origin="layout" path="M -0.14288 -2.96296E-6 L 0.96007 -2.96296E-6 " pathEditMode="relative" rAng="0" ptsTypes="AA">
                                      <p:cBhvr>
                                        <p:cTn id="42" dur="20000" fill="hold"/>
                                        <p:tgtEl>
                                          <p:spTgt spid="174"/>
                                        </p:tgtEl>
                                        <p:attrNameLst>
                                          <p:attrName>ppt_x</p:attrName>
                                          <p:attrName>ppt_y</p:attrName>
                                        </p:attrNameLst>
                                      </p:cBhvr>
                                      <p:rCtr x="55139" y="0"/>
                                    </p:animMotion>
                                  </p:childTnLst>
                                </p:cTn>
                              </p:par>
                              <p:par>
                                <p:cTn id="43" presetID="0" presetClass="path" presetSubtype="0" fill="hold" grpId="0" nodeType="withEffect">
                                  <p:stCondLst>
                                    <p:cond delay="0"/>
                                  </p:stCondLst>
                                  <p:childTnLst>
                                    <p:animMotion origin="layout" path="M -0.26615 -4.44444E-6 L 0.96007 -4.44444E-6 " pathEditMode="relative" rAng="0" ptsTypes="AA">
                                      <p:cBhvr>
                                        <p:cTn id="44" dur="20000" fill="hold"/>
                                        <p:tgtEl>
                                          <p:spTgt spid="175"/>
                                        </p:tgtEl>
                                        <p:attrNameLst>
                                          <p:attrName>ppt_x</p:attrName>
                                          <p:attrName>ppt_y</p:attrName>
                                        </p:attrNameLst>
                                      </p:cBhvr>
                                      <p:rCtr x="61302" y="0"/>
                                    </p:animMotion>
                                  </p:childTnLst>
                                </p:cTn>
                              </p:par>
                              <p:par>
                                <p:cTn id="45" presetID="0" presetClass="path" presetSubtype="0" fill="hold" grpId="0" nodeType="withEffect">
                                  <p:stCondLst>
                                    <p:cond delay="0"/>
                                  </p:stCondLst>
                                  <p:childTnLst>
                                    <p:animMotion origin="layout" path="M -0.04566 1.85185E-6 L 0.96007 1.85185E-6 " pathEditMode="relative" rAng="0" ptsTypes="AA">
                                      <p:cBhvr>
                                        <p:cTn id="46" dur="20000" fill="hold"/>
                                        <p:tgtEl>
                                          <p:spTgt spid="178"/>
                                        </p:tgtEl>
                                        <p:attrNameLst>
                                          <p:attrName>ppt_x</p:attrName>
                                          <p:attrName>ppt_y</p:attrName>
                                        </p:attrNameLst>
                                      </p:cBhvr>
                                      <p:rCtr x="50278" y="0"/>
                                    </p:animMotion>
                                  </p:childTnLst>
                                </p:cTn>
                              </p:par>
                              <p:par>
                                <p:cTn id="47" presetID="0" presetClass="path" presetSubtype="0" fill="hold" grpId="0" nodeType="withEffect">
                                  <p:stCondLst>
                                    <p:cond delay="0"/>
                                  </p:stCondLst>
                                  <p:childTnLst>
                                    <p:animMotion origin="layout" path="M -0.37396 3.33333E-6 L 0.96007 3.33333E-6 " pathEditMode="relative" rAng="0" ptsTypes="AA">
                                      <p:cBhvr>
                                        <p:cTn id="48" dur="20000" fill="hold"/>
                                        <p:tgtEl>
                                          <p:spTgt spid="179"/>
                                        </p:tgtEl>
                                        <p:attrNameLst>
                                          <p:attrName>ppt_x</p:attrName>
                                          <p:attrName>ppt_y</p:attrName>
                                        </p:attrNameLst>
                                      </p:cBhvr>
                                      <p:rCtr x="66701" y="0"/>
                                    </p:animMotion>
                                  </p:childTnLst>
                                </p:cTn>
                              </p:par>
                              <p:par>
                                <p:cTn id="49" presetID="0" presetClass="path" presetSubtype="0" fill="hold" grpId="0" nodeType="withEffect">
                                  <p:stCondLst>
                                    <p:cond delay="0"/>
                                  </p:stCondLst>
                                  <p:childTnLst>
                                    <p:animMotion origin="layout" path="M 0.08437 1.85185E-6 L 0.96007 1.85185E-6 " pathEditMode="relative" rAng="0" ptsTypes="AA">
                                      <p:cBhvr>
                                        <p:cTn id="50" dur="20000" fill="hold"/>
                                        <p:tgtEl>
                                          <p:spTgt spid="180"/>
                                        </p:tgtEl>
                                        <p:attrNameLst>
                                          <p:attrName>ppt_x</p:attrName>
                                          <p:attrName>ppt_y</p:attrName>
                                        </p:attrNameLst>
                                      </p:cBhvr>
                                      <p:rCtr x="43785" y="0"/>
                                    </p:animMotion>
                                  </p:childTnLst>
                                </p:cTn>
                              </p:par>
                              <p:par>
                                <p:cTn id="51" presetID="0" presetClass="path" presetSubtype="0" fill="hold" grpId="0" nodeType="withEffect">
                                  <p:stCondLst>
                                    <p:cond delay="0"/>
                                  </p:stCondLst>
                                  <p:childTnLst>
                                    <p:animMotion origin="layout" path="M -0.14288 -2.96296E-6 L 0.96007 -2.96296E-6 " pathEditMode="relative" rAng="0" ptsTypes="AA">
                                      <p:cBhvr>
                                        <p:cTn id="52" dur="20000" fill="hold"/>
                                        <p:tgtEl>
                                          <p:spTgt spid="182"/>
                                        </p:tgtEl>
                                        <p:attrNameLst>
                                          <p:attrName>ppt_x</p:attrName>
                                          <p:attrName>ppt_y</p:attrName>
                                        </p:attrNameLst>
                                      </p:cBhvr>
                                      <p:rCtr x="55139" y="0"/>
                                    </p:animMotion>
                                  </p:childTnLst>
                                </p:cTn>
                              </p:par>
                              <p:par>
                                <p:cTn id="53" presetID="0" presetClass="path" presetSubtype="0" fill="hold" grpId="0" nodeType="withEffect">
                                  <p:stCondLst>
                                    <p:cond delay="0"/>
                                  </p:stCondLst>
                                  <p:childTnLst>
                                    <p:animMotion origin="layout" path="M 0.08437 1.85185E-6 L 0.96007 1.85185E-6 " pathEditMode="relative" rAng="0" ptsTypes="AA">
                                      <p:cBhvr>
                                        <p:cTn id="54" dur="20000" fill="hold"/>
                                        <p:tgtEl>
                                          <p:spTgt spid="188"/>
                                        </p:tgtEl>
                                        <p:attrNameLst>
                                          <p:attrName>ppt_x</p:attrName>
                                          <p:attrName>ppt_y</p:attrName>
                                        </p:attrNameLst>
                                      </p:cBhvr>
                                      <p:rCtr x="43785" y="0"/>
                                    </p:animMotion>
                                  </p:childTnLst>
                                </p:cTn>
                              </p:par>
                              <p:par>
                                <p:cTn id="55" presetID="0" presetClass="path" presetSubtype="0" fill="hold" grpId="0" nodeType="withEffect">
                                  <p:stCondLst>
                                    <p:cond delay="0"/>
                                  </p:stCondLst>
                                  <p:childTnLst>
                                    <p:animMotion origin="layout" path="M -0.14288 -2.96296E-6 L 0.96007 -2.96296E-6 " pathEditMode="relative" rAng="0" ptsTypes="AA">
                                      <p:cBhvr>
                                        <p:cTn id="56" dur="20000" fill="hold"/>
                                        <p:tgtEl>
                                          <p:spTgt spid="190"/>
                                        </p:tgtEl>
                                        <p:attrNameLst>
                                          <p:attrName>ppt_x</p:attrName>
                                          <p:attrName>ppt_y</p:attrName>
                                        </p:attrNameLst>
                                      </p:cBhvr>
                                      <p:rCtr x="55139" y="0"/>
                                    </p:animMotion>
                                  </p:childTnLst>
                                </p:cTn>
                              </p:par>
                              <p:par>
                                <p:cTn id="57" presetID="0" presetClass="path" presetSubtype="0" fill="hold" grpId="0" nodeType="withEffect">
                                  <p:stCondLst>
                                    <p:cond delay="0"/>
                                  </p:stCondLst>
                                  <p:childTnLst>
                                    <p:animMotion origin="layout" path="M 0.1559 -3.7037E-7 L 0.96007 -3.7037E-7 " pathEditMode="relative" rAng="0" ptsTypes="AA">
                                      <p:cBhvr>
                                        <p:cTn id="58" dur="20000" fill="hold"/>
                                        <p:tgtEl>
                                          <p:spTgt spid="192"/>
                                        </p:tgtEl>
                                        <p:attrNameLst>
                                          <p:attrName>ppt_x</p:attrName>
                                          <p:attrName>ppt_y</p:attrName>
                                        </p:attrNameLst>
                                      </p:cBhvr>
                                      <p:rCtr x="40208" y="0"/>
                                    </p:animMotion>
                                  </p:childTnLst>
                                </p:cTn>
                              </p:par>
                              <p:par>
                                <p:cTn id="59" presetID="0" presetClass="path" presetSubtype="0" fill="hold" grpId="0" nodeType="withEffect">
                                  <p:stCondLst>
                                    <p:cond delay="0"/>
                                  </p:stCondLst>
                                  <p:childTnLst>
                                    <p:animMotion origin="layout" path="M -0.04566 1.85185E-6 L 0.96007 1.85185E-6 " pathEditMode="relative" rAng="0" ptsTypes="AA">
                                      <p:cBhvr>
                                        <p:cTn id="60" dur="20000" fill="hold"/>
                                        <p:tgtEl>
                                          <p:spTgt spid="194"/>
                                        </p:tgtEl>
                                        <p:attrNameLst>
                                          <p:attrName>ppt_x</p:attrName>
                                          <p:attrName>ppt_y</p:attrName>
                                        </p:attrNameLst>
                                      </p:cBhvr>
                                      <p:rCtr x="50278" y="0"/>
                                    </p:animMotion>
                                  </p:childTnLst>
                                </p:cTn>
                              </p:par>
                              <p:par>
                                <p:cTn id="61" presetID="0" presetClass="path" presetSubtype="0" fill="hold" grpId="0" nodeType="withEffect">
                                  <p:stCondLst>
                                    <p:cond delay="0"/>
                                  </p:stCondLst>
                                  <p:childTnLst>
                                    <p:animMotion origin="layout" path="M -0.14288 -2.96296E-6 L 0.96007 -2.96296E-6 " pathEditMode="relative" rAng="0" ptsTypes="AA">
                                      <p:cBhvr>
                                        <p:cTn id="62" dur="20000" fill="hold"/>
                                        <p:tgtEl>
                                          <p:spTgt spid="198"/>
                                        </p:tgtEl>
                                        <p:attrNameLst>
                                          <p:attrName>ppt_x</p:attrName>
                                          <p:attrName>ppt_y</p:attrName>
                                        </p:attrNameLst>
                                      </p:cBhvr>
                                      <p:rCtr x="55139" y="0"/>
                                    </p:animMotion>
                                  </p:childTnLst>
                                </p:cTn>
                              </p:par>
                              <p:par>
                                <p:cTn id="63" presetID="0" presetClass="path" presetSubtype="0" fill="hold" grpId="0" nodeType="withEffect">
                                  <p:stCondLst>
                                    <p:cond delay="0"/>
                                  </p:stCondLst>
                                  <p:childTnLst>
                                    <p:animMotion origin="layout" path="M -0.26615 -4.44444E-6 L 0.96007 -4.44444E-6 " pathEditMode="relative" rAng="0" ptsTypes="AA">
                                      <p:cBhvr>
                                        <p:cTn id="64" dur="20000" fill="hold"/>
                                        <p:tgtEl>
                                          <p:spTgt spid="199"/>
                                        </p:tgtEl>
                                        <p:attrNameLst>
                                          <p:attrName>ppt_x</p:attrName>
                                          <p:attrName>ppt_y</p:attrName>
                                        </p:attrNameLst>
                                      </p:cBhvr>
                                      <p:rCtr x="61302" y="0"/>
                                    </p:animMotion>
                                  </p:childTnLst>
                                </p:cTn>
                              </p:par>
                              <p:par>
                                <p:cTn id="65" presetID="0" presetClass="path" presetSubtype="0" fill="hold" grpId="0" nodeType="withEffect">
                                  <p:stCondLst>
                                    <p:cond delay="0"/>
                                  </p:stCondLst>
                                  <p:childTnLst>
                                    <p:animMotion origin="layout" path="M 0.1559 -3.7037E-7 L 0.96007 -3.7037E-7 " pathEditMode="relative" rAng="0" ptsTypes="AA">
                                      <p:cBhvr>
                                        <p:cTn id="66" dur="20000" fill="hold"/>
                                        <p:tgtEl>
                                          <p:spTgt spid="200"/>
                                        </p:tgtEl>
                                        <p:attrNameLst>
                                          <p:attrName>ppt_x</p:attrName>
                                          <p:attrName>ppt_y</p:attrName>
                                        </p:attrNameLst>
                                      </p:cBhvr>
                                      <p:rCtr x="40208" y="0"/>
                                    </p:animMotion>
                                  </p:childTnLst>
                                </p:cTn>
                              </p:par>
                              <p:par>
                                <p:cTn id="67" presetID="0" presetClass="path" presetSubtype="0" fill="hold" grpId="0" nodeType="withEffect">
                                  <p:stCondLst>
                                    <p:cond delay="0"/>
                                  </p:stCondLst>
                                  <p:childTnLst>
                                    <p:animMotion origin="layout" path="M -0.04566 1.85185E-6 L 0.96007 1.85185E-6 " pathEditMode="relative" rAng="0" ptsTypes="AA">
                                      <p:cBhvr>
                                        <p:cTn id="68" dur="20000" fill="hold"/>
                                        <p:tgtEl>
                                          <p:spTgt spid="202"/>
                                        </p:tgtEl>
                                        <p:attrNameLst>
                                          <p:attrName>ppt_x</p:attrName>
                                          <p:attrName>ppt_y</p:attrName>
                                        </p:attrNameLst>
                                      </p:cBhvr>
                                      <p:rCtr x="50278" y="0"/>
                                    </p:animMotion>
                                  </p:childTnLst>
                                </p:cTn>
                              </p:par>
                              <p:par>
                                <p:cTn id="69" presetID="0" presetClass="path" presetSubtype="0" fill="hold" grpId="0" nodeType="withEffect">
                                  <p:stCondLst>
                                    <p:cond delay="0"/>
                                  </p:stCondLst>
                                  <p:childTnLst>
                                    <p:animMotion origin="layout" path="M -0.37396 3.33333E-6 L 0.96007 3.33333E-6 " pathEditMode="relative" rAng="0" ptsTypes="AA">
                                      <p:cBhvr>
                                        <p:cTn id="70" dur="20000" fill="hold"/>
                                        <p:tgtEl>
                                          <p:spTgt spid="203"/>
                                        </p:tgtEl>
                                        <p:attrNameLst>
                                          <p:attrName>ppt_x</p:attrName>
                                          <p:attrName>ppt_y</p:attrName>
                                        </p:attrNameLst>
                                      </p:cBhvr>
                                      <p:rCtr x="66701" y="0"/>
                                    </p:animMotion>
                                  </p:childTnLst>
                                </p:cTn>
                              </p:par>
                              <p:par>
                                <p:cTn id="71" presetID="0" presetClass="path" presetSubtype="0" fill="hold" grpId="0" nodeType="withEffect">
                                  <p:stCondLst>
                                    <p:cond delay="0"/>
                                  </p:stCondLst>
                                  <p:childTnLst>
                                    <p:animMotion origin="layout" path="M 0.08437 1.85185E-6 L 0.96007 1.85185E-6 " pathEditMode="relative" rAng="0" ptsTypes="AA">
                                      <p:cBhvr>
                                        <p:cTn id="72" dur="20000" fill="hold"/>
                                        <p:tgtEl>
                                          <p:spTgt spid="204"/>
                                        </p:tgtEl>
                                        <p:attrNameLst>
                                          <p:attrName>ppt_x</p:attrName>
                                          <p:attrName>ppt_y</p:attrName>
                                        </p:attrNameLst>
                                      </p:cBhvr>
                                      <p:rCtr x="43785" y="0"/>
                                    </p:animMotion>
                                  </p:childTnLst>
                                </p:cTn>
                              </p:par>
                              <p:par>
                                <p:cTn id="73" presetID="0" presetClass="path" presetSubtype="0" fill="hold" grpId="0" nodeType="withEffect">
                                  <p:stCondLst>
                                    <p:cond delay="0"/>
                                  </p:stCondLst>
                                  <p:childTnLst>
                                    <p:animMotion origin="layout" path="M -0.14288 -2.96296E-6 L 0.96007 -2.96296E-6 " pathEditMode="relative" rAng="0" ptsTypes="AA">
                                      <p:cBhvr>
                                        <p:cTn id="74" dur="20000" fill="hold"/>
                                        <p:tgtEl>
                                          <p:spTgt spid="206"/>
                                        </p:tgtEl>
                                        <p:attrNameLst>
                                          <p:attrName>ppt_x</p:attrName>
                                          <p:attrName>ppt_y</p:attrName>
                                        </p:attrNameLst>
                                      </p:cBhvr>
                                      <p:rCtr x="55139" y="0"/>
                                    </p:animMotion>
                                  </p:childTnLst>
                                </p:cTn>
                              </p:par>
                              <p:par>
                                <p:cTn id="75" presetID="0" presetClass="path" presetSubtype="0" fill="hold" grpId="0" nodeType="withEffect">
                                  <p:stCondLst>
                                    <p:cond delay="0"/>
                                  </p:stCondLst>
                                  <p:childTnLst>
                                    <p:animMotion origin="layout" path="M 0.1559 -3.7037E-7 L 0.96007 -3.7037E-7 " pathEditMode="relative" rAng="0" ptsTypes="AA">
                                      <p:cBhvr>
                                        <p:cTn id="76" dur="20000" fill="hold"/>
                                        <p:tgtEl>
                                          <p:spTgt spid="208"/>
                                        </p:tgtEl>
                                        <p:attrNameLst>
                                          <p:attrName>ppt_x</p:attrName>
                                          <p:attrName>ppt_y</p:attrName>
                                        </p:attrNameLst>
                                      </p:cBhvr>
                                      <p:rCtr x="40208" y="0"/>
                                    </p:animMotion>
                                  </p:childTnLst>
                                </p:cTn>
                              </p:par>
                              <p:par>
                                <p:cTn id="77" presetID="0" presetClass="path" presetSubtype="0" fill="hold" grpId="0" nodeType="withEffect">
                                  <p:stCondLst>
                                    <p:cond delay="0"/>
                                  </p:stCondLst>
                                  <p:childTnLst>
                                    <p:animMotion origin="layout" path="M -0.04566 1.85185E-6 L 0.96007 1.85185E-6 " pathEditMode="relative" rAng="0" ptsTypes="AA">
                                      <p:cBhvr>
                                        <p:cTn id="78" dur="20000" fill="hold"/>
                                        <p:tgtEl>
                                          <p:spTgt spid="210"/>
                                        </p:tgtEl>
                                        <p:attrNameLst>
                                          <p:attrName>ppt_x</p:attrName>
                                          <p:attrName>ppt_y</p:attrName>
                                        </p:attrNameLst>
                                      </p:cBhvr>
                                      <p:rCtr x="50278" y="0"/>
                                    </p:animMotion>
                                  </p:childTnLst>
                                </p:cTn>
                              </p:par>
                              <p:par>
                                <p:cTn id="79" presetID="0" presetClass="path" presetSubtype="0" fill="hold" grpId="0" nodeType="withEffect">
                                  <p:stCondLst>
                                    <p:cond delay="0"/>
                                  </p:stCondLst>
                                  <p:childTnLst>
                                    <p:animMotion origin="layout" path="M -0.14288 -2.96296E-6 L 0.96007 -2.96296E-6 " pathEditMode="relative" rAng="0" ptsTypes="AA">
                                      <p:cBhvr>
                                        <p:cTn id="80" dur="20000" fill="hold"/>
                                        <p:tgtEl>
                                          <p:spTgt spid="214"/>
                                        </p:tgtEl>
                                        <p:attrNameLst>
                                          <p:attrName>ppt_x</p:attrName>
                                          <p:attrName>ppt_y</p:attrName>
                                        </p:attrNameLst>
                                      </p:cBhvr>
                                      <p:rCtr x="55139" y="0"/>
                                    </p:animMotion>
                                  </p:childTnLst>
                                </p:cTn>
                              </p:par>
                              <p:par>
                                <p:cTn id="81" presetID="0" presetClass="path" presetSubtype="0" fill="hold" grpId="0" nodeType="withEffect">
                                  <p:stCondLst>
                                    <p:cond delay="0"/>
                                  </p:stCondLst>
                                  <p:childTnLst>
                                    <p:animMotion origin="layout" path="M -0.26615 -4.44444E-6 L 0.96007 -4.44444E-6 " pathEditMode="relative" rAng="0" ptsTypes="AA">
                                      <p:cBhvr>
                                        <p:cTn id="82" dur="20000" fill="hold"/>
                                        <p:tgtEl>
                                          <p:spTgt spid="215"/>
                                        </p:tgtEl>
                                        <p:attrNameLst>
                                          <p:attrName>ppt_x</p:attrName>
                                          <p:attrName>ppt_y</p:attrName>
                                        </p:attrNameLst>
                                      </p:cBhvr>
                                      <p:rCtr x="61302" y="0"/>
                                    </p:animMotion>
                                  </p:childTnLst>
                                </p:cTn>
                              </p:par>
                              <p:par>
                                <p:cTn id="83" presetID="0" presetClass="path" presetSubtype="0" fill="hold" grpId="0" nodeType="withEffect">
                                  <p:stCondLst>
                                    <p:cond delay="0"/>
                                  </p:stCondLst>
                                  <p:childTnLst>
                                    <p:animMotion origin="layout" path="M -0.04566 1.85185E-6 L 0.96007 1.85185E-6 " pathEditMode="relative" rAng="0" ptsTypes="AA">
                                      <p:cBhvr>
                                        <p:cTn id="84" dur="20000" fill="hold"/>
                                        <p:tgtEl>
                                          <p:spTgt spid="218"/>
                                        </p:tgtEl>
                                        <p:attrNameLst>
                                          <p:attrName>ppt_x</p:attrName>
                                          <p:attrName>ppt_y</p:attrName>
                                        </p:attrNameLst>
                                      </p:cBhvr>
                                      <p:rCtr x="50278" y="0"/>
                                    </p:animMotion>
                                  </p:childTnLst>
                                </p:cTn>
                              </p:par>
                              <p:par>
                                <p:cTn id="85" presetID="0" presetClass="path" presetSubtype="0" fill="hold" grpId="0" nodeType="withEffect">
                                  <p:stCondLst>
                                    <p:cond delay="0"/>
                                  </p:stCondLst>
                                  <p:childTnLst>
                                    <p:animMotion origin="layout" path="M 0.08437 1.85185E-6 L 0.96007 1.85185E-6 " pathEditMode="relative" rAng="0" ptsTypes="AA">
                                      <p:cBhvr>
                                        <p:cTn id="86" dur="20000" fill="hold"/>
                                        <p:tgtEl>
                                          <p:spTgt spid="220"/>
                                        </p:tgtEl>
                                        <p:attrNameLst>
                                          <p:attrName>ppt_x</p:attrName>
                                          <p:attrName>ppt_y</p:attrName>
                                        </p:attrNameLst>
                                      </p:cBhvr>
                                      <p:rCtr x="43785" y="0"/>
                                    </p:animMotion>
                                  </p:childTnLst>
                                </p:cTn>
                              </p:par>
                              <p:par>
                                <p:cTn id="87" presetID="0" presetClass="path" presetSubtype="0" fill="hold" grpId="0" nodeType="withEffect">
                                  <p:stCondLst>
                                    <p:cond delay="0"/>
                                  </p:stCondLst>
                                  <p:childTnLst>
                                    <p:animMotion origin="layout" path="M -0.28073 -0.04352 L 0.82222 -0.04352 " pathEditMode="relative" rAng="0" ptsTypes="AA">
                                      <p:cBhvr>
                                        <p:cTn id="88" dur="20000" fill="hold"/>
                                        <p:tgtEl>
                                          <p:spTgt spid="230"/>
                                        </p:tgtEl>
                                        <p:attrNameLst>
                                          <p:attrName>ppt_x</p:attrName>
                                          <p:attrName>ppt_y</p:attrName>
                                        </p:attrNameLst>
                                      </p:cBhvr>
                                      <p:rCtr x="55156" y="0"/>
                                    </p:animMotion>
                                  </p:childTnLst>
                                </p:cTn>
                              </p:par>
                              <p:par>
                                <p:cTn id="89" presetID="0" presetClass="path" presetSubtype="0" fill="hold" grpId="0" nodeType="withEffect">
                                  <p:stCondLst>
                                    <p:cond delay="0"/>
                                  </p:stCondLst>
                                  <p:childTnLst>
                                    <p:animMotion origin="layout" path="M -0.14288 -2.96296E-6 L 0.96007 -2.96296E-6 " pathEditMode="relative" rAng="0" ptsTypes="AA">
                                      <p:cBhvr>
                                        <p:cTn id="90" dur="20000" fill="hold"/>
                                        <p:tgtEl>
                                          <p:spTgt spid="238"/>
                                        </p:tgtEl>
                                        <p:attrNameLst>
                                          <p:attrName>ppt_x</p:attrName>
                                          <p:attrName>ppt_y</p:attrName>
                                        </p:attrNameLst>
                                      </p:cBhvr>
                                      <p:rCtr x="55139" y="0"/>
                                    </p:animMotion>
                                  </p:childTnLst>
                                </p:cTn>
                              </p:par>
                              <p:par>
                                <p:cTn id="91" presetID="0" presetClass="path" presetSubtype="0" fill="hold" grpId="0" nodeType="withEffect">
                                  <p:stCondLst>
                                    <p:cond delay="0"/>
                                  </p:stCondLst>
                                  <p:childTnLst>
                                    <p:animMotion origin="layout" path="M -0.37396 3.33333E-6 L 0.96007 3.33333E-6 " pathEditMode="relative" rAng="0" ptsTypes="AA">
                                      <p:cBhvr>
                                        <p:cTn id="92" dur="20000" fill="hold"/>
                                        <p:tgtEl>
                                          <p:spTgt spid="243"/>
                                        </p:tgtEl>
                                        <p:attrNameLst>
                                          <p:attrName>ppt_x</p:attrName>
                                          <p:attrName>ppt_y</p:attrName>
                                        </p:attrNameLst>
                                      </p:cBhvr>
                                      <p:rCtr x="66701" y="0"/>
                                    </p:animMotion>
                                  </p:childTnLst>
                                </p:cTn>
                              </p:par>
                              <p:par>
                                <p:cTn id="93" presetID="0" presetClass="path" presetSubtype="0" fill="hold" grpId="0" nodeType="withEffect">
                                  <p:stCondLst>
                                    <p:cond delay="0"/>
                                  </p:stCondLst>
                                  <p:childTnLst>
                                    <p:animMotion origin="layout" path="M 0.1559 -3.7037E-7 L 0.96007 -3.7037E-7 " pathEditMode="relative" rAng="0" ptsTypes="AA">
                                      <p:cBhvr>
                                        <p:cTn id="94" dur="20000" fill="hold"/>
                                        <p:tgtEl>
                                          <p:spTgt spid="248"/>
                                        </p:tgtEl>
                                        <p:attrNameLst>
                                          <p:attrName>ppt_x</p:attrName>
                                          <p:attrName>ppt_y</p:attrName>
                                        </p:attrNameLst>
                                      </p:cBhvr>
                                      <p:rCtr x="40208" y="0"/>
                                    </p:animMotion>
                                  </p:childTnLst>
                                </p:cTn>
                              </p:par>
                              <p:par>
                                <p:cTn id="95" presetID="0" presetClass="path" presetSubtype="0" fill="hold" grpId="0" nodeType="withEffect">
                                  <p:stCondLst>
                                    <p:cond delay="0"/>
                                  </p:stCondLst>
                                  <p:childTnLst>
                                    <p:animMotion origin="layout" path="M -0.14288 -2.96296E-6 L 0.96007 -2.96296E-6 " pathEditMode="relative" rAng="0" ptsTypes="AA">
                                      <p:cBhvr>
                                        <p:cTn id="96" dur="20000" fill="hold"/>
                                        <p:tgtEl>
                                          <p:spTgt spid="254"/>
                                        </p:tgtEl>
                                        <p:attrNameLst>
                                          <p:attrName>ppt_x</p:attrName>
                                          <p:attrName>ppt_y</p:attrName>
                                        </p:attrNameLst>
                                      </p:cBhvr>
                                      <p:rCtr x="55139" y="0"/>
                                    </p:animMotion>
                                  </p:childTnLst>
                                </p:cTn>
                              </p:par>
                              <p:par>
                                <p:cTn id="97" presetID="0" presetClass="path" presetSubtype="0" fill="hold" grpId="0" nodeType="withEffect">
                                  <p:stCondLst>
                                    <p:cond delay="0"/>
                                  </p:stCondLst>
                                  <p:childTnLst>
                                    <p:animMotion origin="layout" path="M -0.26615 -4.44444E-6 L 0.96007 -4.44444E-6 " pathEditMode="relative" rAng="0" ptsTypes="AA">
                                      <p:cBhvr>
                                        <p:cTn id="98" dur="20000" fill="hold"/>
                                        <p:tgtEl>
                                          <p:spTgt spid="255"/>
                                        </p:tgtEl>
                                        <p:attrNameLst>
                                          <p:attrName>ppt_x</p:attrName>
                                          <p:attrName>ppt_y</p:attrName>
                                        </p:attrNameLst>
                                      </p:cBhvr>
                                      <p:rCtr x="61302" y="0"/>
                                    </p:animMotion>
                                  </p:childTnLst>
                                </p:cTn>
                              </p:par>
                              <p:par>
                                <p:cTn id="99" presetID="0" presetClass="path" presetSubtype="0" fill="hold" grpId="0" nodeType="withEffect">
                                  <p:stCondLst>
                                    <p:cond delay="0"/>
                                  </p:stCondLst>
                                  <p:childTnLst>
                                    <p:animMotion origin="layout" path="M -0.27031 3.7037E-6 L 0.96007 3.7037E-6 " pathEditMode="relative" rAng="0" ptsTypes="AA">
                                      <p:cBhvr>
                                        <p:cTn id="100" dur="20000" fill="hold"/>
                                        <p:tgtEl>
                                          <p:spTgt spid="257"/>
                                        </p:tgtEl>
                                        <p:attrNameLst>
                                          <p:attrName>ppt_x</p:attrName>
                                          <p:attrName>ppt_y</p:attrName>
                                        </p:attrNameLst>
                                      </p:cBhvr>
                                      <p:rCtr x="61510" y="0"/>
                                    </p:animMotion>
                                  </p:childTnLst>
                                </p:cTn>
                              </p:par>
                              <p:par>
                                <p:cTn id="101" presetID="0" presetClass="path" presetSubtype="0" fill="hold" grpId="0" nodeType="withEffect">
                                  <p:stCondLst>
                                    <p:cond delay="0"/>
                                  </p:stCondLst>
                                  <p:childTnLst>
                                    <p:animMotion origin="layout" path="M -0.37396 3.33333E-6 L 0.96007 3.33333E-6 " pathEditMode="relative" rAng="0" ptsTypes="AA">
                                      <p:cBhvr>
                                        <p:cTn id="102" dur="20000" fill="hold"/>
                                        <p:tgtEl>
                                          <p:spTgt spid="259"/>
                                        </p:tgtEl>
                                        <p:attrNameLst>
                                          <p:attrName>ppt_x</p:attrName>
                                          <p:attrName>ppt_y</p:attrName>
                                        </p:attrNameLst>
                                      </p:cBhvr>
                                      <p:rCtr x="66701" y="0"/>
                                    </p:animMotion>
                                  </p:childTnLst>
                                </p:cTn>
                              </p:par>
                              <p:par>
                                <p:cTn id="103" presetID="0" presetClass="path" presetSubtype="0" fill="hold" grpId="0" nodeType="withEffect">
                                  <p:stCondLst>
                                    <p:cond delay="0"/>
                                  </p:stCondLst>
                                  <p:childTnLst>
                                    <p:animMotion origin="layout" path="M 0.08437 1.85185E-6 L 0.96007 1.85185E-6 " pathEditMode="relative" rAng="0" ptsTypes="AA">
                                      <p:cBhvr>
                                        <p:cTn id="104" dur="20000" fill="hold"/>
                                        <p:tgtEl>
                                          <p:spTgt spid="260"/>
                                        </p:tgtEl>
                                        <p:attrNameLst>
                                          <p:attrName>ppt_x</p:attrName>
                                          <p:attrName>ppt_y</p:attrName>
                                        </p:attrNameLst>
                                      </p:cBhvr>
                                      <p:rCtr x="43785" y="0"/>
                                    </p:animMotion>
                                  </p:childTnLst>
                                </p:cTn>
                              </p:par>
                              <p:par>
                                <p:cTn id="105" presetID="0" presetClass="path" presetSubtype="0" fill="hold" grpId="0" nodeType="withEffect">
                                  <p:stCondLst>
                                    <p:cond delay="0"/>
                                  </p:stCondLst>
                                  <p:childTnLst>
                                    <p:animMotion origin="layout" path="M -0.14288 -2.96296E-6 L 0.96007 -2.96296E-6 " pathEditMode="relative" rAng="0" ptsTypes="AA">
                                      <p:cBhvr>
                                        <p:cTn id="106" dur="20000" fill="hold"/>
                                        <p:tgtEl>
                                          <p:spTgt spid="262"/>
                                        </p:tgtEl>
                                        <p:attrNameLst>
                                          <p:attrName>ppt_x</p:attrName>
                                          <p:attrName>ppt_y</p:attrName>
                                        </p:attrNameLst>
                                      </p:cBhvr>
                                      <p:rCtr x="55139" y="0"/>
                                    </p:animMotion>
                                  </p:childTnLst>
                                </p:cTn>
                              </p:par>
                              <p:par>
                                <p:cTn id="107" presetID="0" presetClass="path" presetSubtype="0" fill="hold" grpId="0" nodeType="withEffect">
                                  <p:stCondLst>
                                    <p:cond delay="0"/>
                                  </p:stCondLst>
                                  <p:childTnLst>
                                    <p:animMotion origin="layout" path="M -0.14288 -2.96296E-6 L 0.96007 -2.96296E-6 " pathEditMode="relative" rAng="0" ptsTypes="AA">
                                      <p:cBhvr>
                                        <p:cTn id="108" dur="20000" fill="hold"/>
                                        <p:tgtEl>
                                          <p:spTgt spid="270"/>
                                        </p:tgtEl>
                                        <p:attrNameLst>
                                          <p:attrName>ppt_x</p:attrName>
                                          <p:attrName>ppt_y</p:attrName>
                                        </p:attrNameLst>
                                      </p:cBhvr>
                                      <p:rCtr x="55139" y="0"/>
                                    </p:animMotion>
                                  </p:childTnLst>
                                </p:cTn>
                              </p:par>
                              <p:par>
                                <p:cTn id="109" presetID="0" presetClass="path" presetSubtype="0" fill="hold" grpId="0" nodeType="withEffect">
                                  <p:stCondLst>
                                    <p:cond delay="0"/>
                                  </p:stCondLst>
                                  <p:childTnLst>
                                    <p:animMotion origin="layout" path="M -0.14288 -2.96296E-6 L 0.96007 -2.96296E-6 " pathEditMode="relative" rAng="0" ptsTypes="AA">
                                      <p:cBhvr>
                                        <p:cTn id="110" dur="20000" fill="hold"/>
                                        <p:tgtEl>
                                          <p:spTgt spid="286"/>
                                        </p:tgtEl>
                                        <p:attrNameLst>
                                          <p:attrName>ppt_x</p:attrName>
                                          <p:attrName>ppt_y</p:attrName>
                                        </p:attrNameLst>
                                      </p:cBhvr>
                                      <p:rCtr x="55139" y="0"/>
                                    </p:animMotion>
                                  </p:childTnLst>
                                </p:cTn>
                              </p:par>
                              <p:par>
                                <p:cTn id="111" presetID="0" presetClass="path" presetSubtype="0" fill="hold" grpId="0" nodeType="withEffect">
                                  <p:stCondLst>
                                    <p:cond delay="0"/>
                                  </p:stCondLst>
                                  <p:childTnLst>
                                    <p:animMotion origin="layout" path="M 0.08437 1.85185E-6 L 0.96007 1.85185E-6 " pathEditMode="relative" rAng="0" ptsTypes="AA">
                                      <p:cBhvr>
                                        <p:cTn id="112" dur="20000" fill="hold"/>
                                        <p:tgtEl>
                                          <p:spTgt spid="292"/>
                                        </p:tgtEl>
                                        <p:attrNameLst>
                                          <p:attrName>ppt_x</p:attrName>
                                          <p:attrName>ppt_y</p:attrName>
                                        </p:attrNameLst>
                                      </p:cBhvr>
                                      <p:rCtr x="43785" y="0"/>
                                    </p:animMotion>
                                  </p:childTnLst>
                                </p:cTn>
                              </p:par>
                              <p:par>
                                <p:cTn id="113" presetID="0" presetClass="path" presetSubtype="0" fill="hold" grpId="0" nodeType="withEffect">
                                  <p:stCondLst>
                                    <p:cond delay="0"/>
                                  </p:stCondLst>
                                  <p:childTnLst>
                                    <p:animMotion origin="layout" path="M 0.08437 1.85185E-6 L 0.96007 1.85185E-6 " pathEditMode="relative" rAng="0" ptsTypes="AA">
                                      <p:cBhvr>
                                        <p:cTn id="114" dur="20000" fill="hold"/>
                                        <p:tgtEl>
                                          <p:spTgt spid="300"/>
                                        </p:tgtEl>
                                        <p:attrNameLst>
                                          <p:attrName>ppt_x</p:attrName>
                                          <p:attrName>ppt_y</p:attrName>
                                        </p:attrNameLst>
                                      </p:cBhvr>
                                      <p:rCtr x="43785" y="0"/>
                                    </p:animMotion>
                                  </p:childTnLst>
                                </p:cTn>
                              </p:par>
                              <p:par>
                                <p:cTn id="115" presetID="0" presetClass="path" presetSubtype="0" fill="hold" grpId="0" nodeType="withEffect">
                                  <p:stCondLst>
                                    <p:cond delay="0"/>
                                  </p:stCondLst>
                                  <p:childTnLst>
                                    <p:animMotion origin="layout" path="M 0.08437 1.85185E-6 L 0.96007 1.85185E-6 " pathEditMode="relative" rAng="0" ptsTypes="AA">
                                      <p:cBhvr>
                                        <p:cTn id="116" dur="20000" fill="hold"/>
                                        <p:tgtEl>
                                          <p:spTgt spid="308"/>
                                        </p:tgtEl>
                                        <p:attrNameLst>
                                          <p:attrName>ppt_x</p:attrName>
                                          <p:attrName>ppt_y</p:attrName>
                                        </p:attrNameLst>
                                      </p:cBhvr>
                                      <p:rCtr x="43785" y="0"/>
                                    </p:animMotion>
                                  </p:childTnLst>
                                </p:cTn>
                              </p:par>
                              <p:par>
                                <p:cTn id="117" presetID="0" presetClass="path" presetSubtype="0" fill="hold" grpId="0" nodeType="withEffect">
                                  <p:stCondLst>
                                    <p:cond delay="0"/>
                                  </p:stCondLst>
                                  <p:childTnLst>
                                    <p:animMotion origin="layout" path="M -0.27031 3.7037E-6 L 0.96007 3.7037E-6 " pathEditMode="relative" rAng="0" ptsTypes="AA">
                                      <p:cBhvr>
                                        <p:cTn id="118" dur="20000" fill="hold"/>
                                        <p:tgtEl>
                                          <p:spTgt spid="321"/>
                                        </p:tgtEl>
                                        <p:attrNameLst>
                                          <p:attrName>ppt_x</p:attrName>
                                          <p:attrName>ppt_y</p:attrName>
                                        </p:attrNameLst>
                                      </p:cBhvr>
                                      <p:rCtr x="61510" y="0"/>
                                    </p:animMotion>
                                  </p:childTnLst>
                                </p:cTn>
                              </p:par>
                              <p:par>
                                <p:cTn id="119" presetID="0" presetClass="path" presetSubtype="0" fill="hold" grpId="0" nodeType="withEffect">
                                  <p:stCondLst>
                                    <p:cond delay="0"/>
                                  </p:stCondLst>
                                  <p:childTnLst>
                                    <p:animMotion origin="layout" path="M 0.08437 1.85185E-6 L 0.96007 1.85185E-6 " pathEditMode="relative" rAng="0" ptsTypes="AA">
                                      <p:cBhvr>
                                        <p:cTn id="120" dur="20000" fill="hold"/>
                                        <p:tgtEl>
                                          <p:spTgt spid="324"/>
                                        </p:tgtEl>
                                        <p:attrNameLst>
                                          <p:attrName>ppt_x</p:attrName>
                                          <p:attrName>ppt_y</p:attrName>
                                        </p:attrNameLst>
                                      </p:cBhvr>
                                      <p:rCtr x="43785" y="0"/>
                                    </p:animMotion>
                                  </p:childTnLst>
                                </p:cTn>
                              </p:par>
                              <p:par>
                                <p:cTn id="121" presetID="0" presetClass="path" presetSubtype="0" fill="hold" grpId="0" nodeType="withEffect">
                                  <p:stCondLst>
                                    <p:cond delay="0"/>
                                  </p:stCondLst>
                                  <p:childTnLst>
                                    <p:animMotion origin="layout" path="M -0.26615 -4.44444E-6 L 0.96007 -4.44444E-6 " pathEditMode="relative" rAng="0" ptsTypes="AA">
                                      <p:cBhvr>
                                        <p:cTn id="122" dur="20000" fill="hold"/>
                                        <p:tgtEl>
                                          <p:spTgt spid="327"/>
                                        </p:tgtEl>
                                        <p:attrNameLst>
                                          <p:attrName>ppt_x</p:attrName>
                                          <p:attrName>ppt_y</p:attrName>
                                        </p:attrNameLst>
                                      </p:cBhvr>
                                      <p:rCtr x="61302" y="0"/>
                                    </p:animMotion>
                                  </p:childTnLst>
                                </p:cTn>
                              </p:par>
                              <p:par>
                                <p:cTn id="123" presetID="0" presetClass="path" presetSubtype="0" fill="hold" grpId="0" nodeType="withEffect">
                                  <p:stCondLst>
                                    <p:cond delay="0"/>
                                  </p:stCondLst>
                                  <p:childTnLst>
                                    <p:animMotion origin="layout" path="M -0.37396 3.33333E-6 L 0.96007 3.33333E-6 " pathEditMode="relative" rAng="0" ptsTypes="AA">
                                      <p:cBhvr>
                                        <p:cTn id="124" dur="20000" fill="hold"/>
                                        <p:tgtEl>
                                          <p:spTgt spid="331"/>
                                        </p:tgtEl>
                                        <p:attrNameLst>
                                          <p:attrName>ppt_x</p:attrName>
                                          <p:attrName>ppt_y</p:attrName>
                                        </p:attrNameLst>
                                      </p:cBhvr>
                                      <p:rCtr x="66701" y="0"/>
                                    </p:animMotion>
                                  </p:childTnLst>
                                </p:cTn>
                              </p:par>
                              <p:par>
                                <p:cTn id="125" presetID="0" presetClass="path" presetSubtype="0" fill="hold" grpId="0" nodeType="withEffect">
                                  <p:stCondLst>
                                    <p:cond delay="0"/>
                                  </p:stCondLst>
                                  <p:childTnLst>
                                    <p:animMotion origin="layout" path="M 0.08437 1.85185E-6 L 0.96007 1.85185E-6 " pathEditMode="relative" rAng="0" ptsTypes="AA">
                                      <p:cBhvr>
                                        <p:cTn id="126" dur="20000" fill="hold"/>
                                        <p:tgtEl>
                                          <p:spTgt spid="332"/>
                                        </p:tgtEl>
                                        <p:attrNameLst>
                                          <p:attrName>ppt_x</p:attrName>
                                          <p:attrName>ppt_y</p:attrName>
                                        </p:attrNameLst>
                                      </p:cBhvr>
                                      <p:rCtr x="43785" y="0"/>
                                    </p:animMotion>
                                  </p:childTnLst>
                                </p:cTn>
                              </p:par>
                              <p:par>
                                <p:cTn id="127" presetID="0" presetClass="path" presetSubtype="0" fill="hold" grpId="0" nodeType="withEffect">
                                  <p:stCondLst>
                                    <p:cond delay="0"/>
                                  </p:stCondLst>
                                  <p:childTnLst>
                                    <p:animMotion origin="layout" path="M -0.14288 -2.96296E-6 L 0.96007 -2.96296E-6 " pathEditMode="relative" rAng="0" ptsTypes="AA">
                                      <p:cBhvr>
                                        <p:cTn id="128" dur="20000" fill="hold"/>
                                        <p:tgtEl>
                                          <p:spTgt spid="334"/>
                                        </p:tgtEl>
                                        <p:attrNameLst>
                                          <p:attrName>ppt_x</p:attrName>
                                          <p:attrName>ppt_y</p:attrName>
                                        </p:attrNameLst>
                                      </p:cBhvr>
                                      <p:rCtr x="55139" y="0"/>
                                    </p:animMotion>
                                  </p:childTnLst>
                                </p:cTn>
                              </p:par>
                              <p:par>
                                <p:cTn id="129" presetID="0" presetClass="path" presetSubtype="0" fill="hold" grpId="0" nodeType="withEffect">
                                  <p:stCondLst>
                                    <p:cond delay="0"/>
                                  </p:stCondLst>
                                  <p:childTnLst>
                                    <p:animMotion origin="layout" path="M -0.26615 -4.44444E-6 L 0.96007 -4.44444E-6 " pathEditMode="relative" rAng="0" ptsTypes="AA">
                                      <p:cBhvr>
                                        <p:cTn id="130" dur="20000" fill="hold"/>
                                        <p:tgtEl>
                                          <p:spTgt spid="335"/>
                                        </p:tgtEl>
                                        <p:attrNameLst>
                                          <p:attrName>ppt_x</p:attrName>
                                          <p:attrName>ppt_y</p:attrName>
                                        </p:attrNameLst>
                                      </p:cBhvr>
                                      <p:rCtr x="61302" y="0"/>
                                    </p:animMotion>
                                  </p:childTnLst>
                                </p:cTn>
                              </p:par>
                              <p:par>
                                <p:cTn id="131" presetID="0" presetClass="path" presetSubtype="0" fill="hold" grpId="0" nodeType="withEffect">
                                  <p:stCondLst>
                                    <p:cond delay="0"/>
                                  </p:stCondLst>
                                  <p:childTnLst>
                                    <p:animMotion origin="layout" path="M -0.04566 1.85185E-6 L 0.96007 1.85185E-6 " pathEditMode="relative" rAng="0" ptsTypes="AA">
                                      <p:cBhvr>
                                        <p:cTn id="132" dur="20000" fill="hold"/>
                                        <p:tgtEl>
                                          <p:spTgt spid="338"/>
                                        </p:tgtEl>
                                        <p:attrNameLst>
                                          <p:attrName>ppt_x</p:attrName>
                                          <p:attrName>ppt_y</p:attrName>
                                        </p:attrNameLst>
                                      </p:cBhvr>
                                      <p:rCtr x="50278" y="0"/>
                                    </p:animMotion>
                                  </p:childTnLst>
                                </p:cTn>
                              </p:par>
                              <p:par>
                                <p:cTn id="133" presetID="0" presetClass="path" presetSubtype="0" fill="hold" grpId="0" nodeType="withEffect">
                                  <p:stCondLst>
                                    <p:cond delay="0"/>
                                  </p:stCondLst>
                                  <p:childTnLst>
                                    <p:animMotion origin="layout" path="M -0.37396 3.33333E-6 L 0.96007 3.33333E-6 " pathEditMode="relative" rAng="0" ptsTypes="AA">
                                      <p:cBhvr>
                                        <p:cTn id="134" dur="20000" fill="hold"/>
                                        <p:tgtEl>
                                          <p:spTgt spid="339"/>
                                        </p:tgtEl>
                                        <p:attrNameLst>
                                          <p:attrName>ppt_x</p:attrName>
                                          <p:attrName>ppt_y</p:attrName>
                                        </p:attrNameLst>
                                      </p:cBhvr>
                                      <p:rCtr x="66701" y="0"/>
                                    </p:animMotion>
                                  </p:childTnLst>
                                </p:cTn>
                              </p:par>
                              <p:par>
                                <p:cTn id="135" presetID="0" presetClass="path" presetSubtype="0" fill="hold" grpId="0" nodeType="withEffect">
                                  <p:stCondLst>
                                    <p:cond delay="0"/>
                                  </p:stCondLst>
                                  <p:childTnLst>
                                    <p:animMotion origin="layout" path="M 0.08437 1.85185E-6 L 0.96007 1.85185E-6 " pathEditMode="relative" rAng="0" ptsTypes="AA">
                                      <p:cBhvr>
                                        <p:cTn id="136" dur="20000" fill="hold"/>
                                        <p:tgtEl>
                                          <p:spTgt spid="340"/>
                                        </p:tgtEl>
                                        <p:attrNameLst>
                                          <p:attrName>ppt_x</p:attrName>
                                          <p:attrName>ppt_y</p:attrName>
                                        </p:attrNameLst>
                                      </p:cBhvr>
                                      <p:rCtr x="43785" y="0"/>
                                    </p:animMotion>
                                  </p:childTnLst>
                                </p:cTn>
                              </p:par>
                              <p:par>
                                <p:cTn id="137" presetID="0" presetClass="path" presetSubtype="0" fill="hold" grpId="0" nodeType="withEffect">
                                  <p:stCondLst>
                                    <p:cond delay="0"/>
                                  </p:stCondLst>
                                  <p:childTnLst>
                                    <p:animMotion origin="layout" path="M -0.26615 -4.44444E-6 L 0.96007 -4.44444E-6 " pathEditMode="relative" rAng="0" ptsTypes="AA">
                                      <p:cBhvr>
                                        <p:cTn id="138" dur="20000" fill="hold"/>
                                        <p:tgtEl>
                                          <p:spTgt spid="343"/>
                                        </p:tgtEl>
                                        <p:attrNameLst>
                                          <p:attrName>ppt_x</p:attrName>
                                          <p:attrName>ppt_y</p:attrName>
                                        </p:attrNameLst>
                                      </p:cBhvr>
                                      <p:rCtr x="61302" y="0"/>
                                    </p:animMotion>
                                  </p:childTnLst>
                                </p:cTn>
                              </p:par>
                              <p:par>
                                <p:cTn id="139" presetID="0" presetClass="path" presetSubtype="0" fill="hold" grpId="0" nodeType="withEffect">
                                  <p:stCondLst>
                                    <p:cond delay="0"/>
                                  </p:stCondLst>
                                  <p:childTnLst>
                                    <p:animMotion origin="layout" path="M 0.08437 1.85185E-6 L 0.96007 1.85185E-6 " pathEditMode="relative" rAng="0" ptsTypes="AA">
                                      <p:cBhvr>
                                        <p:cTn id="140" dur="20000" fill="hold"/>
                                        <p:tgtEl>
                                          <p:spTgt spid="348"/>
                                        </p:tgtEl>
                                        <p:attrNameLst>
                                          <p:attrName>ppt_x</p:attrName>
                                          <p:attrName>ppt_y</p:attrName>
                                        </p:attrNameLst>
                                      </p:cBhvr>
                                      <p:rCtr x="43785" y="0"/>
                                    </p:animMotion>
                                  </p:childTnLst>
                                </p:cTn>
                              </p:par>
                              <p:par>
                                <p:cTn id="141" presetID="0" presetClass="path" presetSubtype="0" fill="hold" grpId="0" nodeType="withEffect">
                                  <p:stCondLst>
                                    <p:cond delay="0"/>
                                  </p:stCondLst>
                                  <p:childTnLst>
                                    <p:animMotion origin="layout" path="M -0.14288 -2.96296E-6 L 0.96007 -2.96296E-6 " pathEditMode="relative" rAng="0" ptsTypes="AA">
                                      <p:cBhvr>
                                        <p:cTn id="142" dur="20000" fill="hold"/>
                                        <p:tgtEl>
                                          <p:spTgt spid="350"/>
                                        </p:tgtEl>
                                        <p:attrNameLst>
                                          <p:attrName>ppt_x</p:attrName>
                                          <p:attrName>ppt_y</p:attrName>
                                        </p:attrNameLst>
                                      </p:cBhvr>
                                      <p:rCtr x="55139" y="0"/>
                                    </p:animMotion>
                                  </p:childTnLst>
                                </p:cTn>
                              </p:par>
                              <p:par>
                                <p:cTn id="143" presetID="0" presetClass="path" presetSubtype="0" fill="hold" grpId="0" nodeType="withEffect">
                                  <p:stCondLst>
                                    <p:cond delay="0"/>
                                  </p:stCondLst>
                                  <p:childTnLst>
                                    <p:animMotion origin="layout" path="M 0.1559 -3.7037E-7 L 0.96007 -3.7037E-7 " pathEditMode="relative" rAng="0" ptsTypes="AA">
                                      <p:cBhvr>
                                        <p:cTn id="144" dur="20000" fill="hold"/>
                                        <p:tgtEl>
                                          <p:spTgt spid="352"/>
                                        </p:tgtEl>
                                        <p:attrNameLst>
                                          <p:attrName>ppt_x</p:attrName>
                                          <p:attrName>ppt_y</p:attrName>
                                        </p:attrNameLst>
                                      </p:cBhvr>
                                      <p:rCtr x="40208" y="0"/>
                                    </p:animMotion>
                                  </p:childTnLst>
                                </p:cTn>
                              </p:par>
                              <p:par>
                                <p:cTn id="145" presetID="0" presetClass="path" presetSubtype="0" fill="hold" grpId="0" nodeType="withEffect">
                                  <p:stCondLst>
                                    <p:cond delay="0"/>
                                  </p:stCondLst>
                                  <p:childTnLst>
                                    <p:animMotion origin="layout" path="M -0.04566 1.85185E-6 L 0.96007 1.85185E-6 " pathEditMode="relative" rAng="0" ptsTypes="AA">
                                      <p:cBhvr>
                                        <p:cTn id="146" dur="20000" fill="hold"/>
                                        <p:tgtEl>
                                          <p:spTgt spid="354"/>
                                        </p:tgtEl>
                                        <p:attrNameLst>
                                          <p:attrName>ppt_x</p:attrName>
                                          <p:attrName>ppt_y</p:attrName>
                                        </p:attrNameLst>
                                      </p:cBhvr>
                                      <p:rCtr x="50278" y="0"/>
                                    </p:animMotion>
                                  </p:childTnLst>
                                </p:cTn>
                              </p:par>
                              <p:par>
                                <p:cTn id="147" presetID="0" presetClass="path" presetSubtype="0" fill="hold" grpId="0" nodeType="withEffect">
                                  <p:stCondLst>
                                    <p:cond delay="0"/>
                                  </p:stCondLst>
                                  <p:childTnLst>
                                    <p:animMotion origin="layout" path="M 0.08437 1.85185E-6 L 0.96007 1.85185E-6 " pathEditMode="relative" rAng="0" ptsTypes="AA">
                                      <p:cBhvr>
                                        <p:cTn id="148" dur="20000" fill="hold"/>
                                        <p:tgtEl>
                                          <p:spTgt spid="356"/>
                                        </p:tgtEl>
                                        <p:attrNameLst>
                                          <p:attrName>ppt_x</p:attrName>
                                          <p:attrName>ppt_y</p:attrName>
                                        </p:attrNameLst>
                                      </p:cBhvr>
                                      <p:rCtr x="43785" y="0"/>
                                    </p:animMotion>
                                  </p:childTnLst>
                                </p:cTn>
                              </p:par>
                              <p:par>
                                <p:cTn id="149" presetID="0" presetClass="path" presetSubtype="0" fill="hold" grpId="0" nodeType="withEffect">
                                  <p:stCondLst>
                                    <p:cond delay="0"/>
                                  </p:stCondLst>
                                  <p:childTnLst>
                                    <p:animMotion origin="layout" path="M 0.04826 2.59259E-6 L 0.96007 2.59259E-6 " pathEditMode="relative" rAng="0" ptsTypes="AA">
                                      <p:cBhvr>
                                        <p:cTn id="150" dur="20000" fill="hold"/>
                                        <p:tgtEl>
                                          <p:spTgt spid="357"/>
                                        </p:tgtEl>
                                        <p:attrNameLst>
                                          <p:attrName>ppt_x</p:attrName>
                                          <p:attrName>ppt_y</p:attrName>
                                        </p:attrNameLst>
                                      </p:cBhvr>
                                      <p:rCtr x="45590" y="0"/>
                                    </p:animMotion>
                                  </p:childTnLst>
                                </p:cTn>
                              </p:par>
                              <p:par>
                                <p:cTn id="151" presetID="63" presetClass="path" presetSubtype="0" fill="hold" nodeType="withEffect">
                                  <p:stCondLst>
                                    <p:cond delay="0"/>
                                  </p:stCondLst>
                                  <p:childTnLst>
                                    <p:animMotion origin="layout" path="M 0 0  L 0.25 0  E" pathEditMode="relative" ptsTypes="">
                                      <p:cBhvr>
                                        <p:cTn id="152" dur="20000" spd="-100000" fill="hold"/>
                                        <p:tgtEl>
                                          <p:spTgt spid="3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33" grpId="0" animBg="1"/>
      <p:bldP spid="134" grpId="0" animBg="1"/>
      <p:bldP spid="136" grpId="0" animBg="1"/>
      <p:bldP spid="137" grpId="0" animBg="1"/>
      <p:bldP spid="138" grpId="0" animBg="1"/>
      <p:bldP spid="141" grpId="0" animBg="1"/>
      <p:bldP spid="144" grpId="0" animBg="1"/>
      <p:bldP spid="145" grpId="0" animBg="1"/>
      <p:bldP spid="150" grpId="0" animBg="1"/>
      <p:bldP spid="151" grpId="0" animBg="1"/>
      <p:bldP spid="152" grpId="0" animBg="1"/>
      <p:bldP spid="153" grpId="0" animBg="1"/>
      <p:bldP spid="154" grpId="0" animBg="1"/>
      <p:bldP spid="157" grpId="0" animBg="1"/>
      <p:bldP spid="166" grpId="0" animBg="1"/>
      <p:bldP spid="170" grpId="0" animBg="1"/>
      <p:bldP spid="172" grpId="0" animBg="1"/>
      <p:bldP spid="174" grpId="0" animBg="1"/>
      <p:bldP spid="175" grpId="0" animBg="1"/>
      <p:bldP spid="178" grpId="0" animBg="1"/>
      <p:bldP spid="179" grpId="0" animBg="1"/>
      <p:bldP spid="180" grpId="0" animBg="1"/>
      <p:bldP spid="182" grpId="0" animBg="1"/>
      <p:bldP spid="188" grpId="0" animBg="1"/>
      <p:bldP spid="190" grpId="0" animBg="1"/>
      <p:bldP spid="192" grpId="0" animBg="1"/>
      <p:bldP spid="194" grpId="0" animBg="1"/>
      <p:bldP spid="198" grpId="0" animBg="1"/>
      <p:bldP spid="199" grpId="0" animBg="1"/>
      <p:bldP spid="200" grpId="0" animBg="1"/>
      <p:bldP spid="202" grpId="0" animBg="1"/>
      <p:bldP spid="203" grpId="0" animBg="1"/>
      <p:bldP spid="204" grpId="0" animBg="1"/>
      <p:bldP spid="206" grpId="0" animBg="1"/>
      <p:bldP spid="208" grpId="0" animBg="1"/>
      <p:bldP spid="210" grpId="0" animBg="1"/>
      <p:bldP spid="214" grpId="0" animBg="1"/>
      <p:bldP spid="215" grpId="0" animBg="1"/>
      <p:bldP spid="218" grpId="0" animBg="1"/>
      <p:bldP spid="220" grpId="0" animBg="1"/>
      <p:bldP spid="230" grpId="0" animBg="1"/>
      <p:bldP spid="238" grpId="0" animBg="1"/>
      <p:bldP spid="243" grpId="0" animBg="1"/>
      <p:bldP spid="248" grpId="0" animBg="1"/>
      <p:bldP spid="254" grpId="0" animBg="1"/>
      <p:bldP spid="255" grpId="0" animBg="1"/>
      <p:bldP spid="257" grpId="0" animBg="1"/>
      <p:bldP spid="259" grpId="0" animBg="1"/>
      <p:bldP spid="260" grpId="0" animBg="1"/>
      <p:bldP spid="262" grpId="0" animBg="1"/>
      <p:bldP spid="270" grpId="0" animBg="1"/>
      <p:bldP spid="286" grpId="0" animBg="1"/>
      <p:bldP spid="292" grpId="0" animBg="1"/>
      <p:bldP spid="300" grpId="0" animBg="1"/>
      <p:bldP spid="308" grpId="0" animBg="1"/>
      <p:bldP spid="321" grpId="0" animBg="1"/>
      <p:bldP spid="324" grpId="0" animBg="1"/>
      <p:bldP spid="327" grpId="0" animBg="1"/>
      <p:bldP spid="331" grpId="0" animBg="1"/>
      <p:bldP spid="332" grpId="0" animBg="1"/>
      <p:bldP spid="334" grpId="0" animBg="1"/>
      <p:bldP spid="335" grpId="0" animBg="1"/>
      <p:bldP spid="338" grpId="0" animBg="1"/>
      <p:bldP spid="339" grpId="0" animBg="1"/>
      <p:bldP spid="340" grpId="0" animBg="1"/>
      <p:bldP spid="343" grpId="0" animBg="1"/>
      <p:bldP spid="348" grpId="0" animBg="1"/>
      <p:bldP spid="350" grpId="0" animBg="1"/>
      <p:bldP spid="352" grpId="0" animBg="1"/>
      <p:bldP spid="354" grpId="0" animBg="1"/>
      <p:bldP spid="356" grpId="0" animBg="1"/>
      <p:bldP spid="35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21 May,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 name="Round Same Side Corner Rectangle 9"/>
          <p:cNvSpPr/>
          <p:nvPr userDrawn="1"/>
        </p:nvSpPr>
        <p:spPr>
          <a:xfrm>
            <a:off x="4819649" y="2160587"/>
            <a:ext cx="3605215"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16"/>
          </p:nvPr>
        </p:nvSpPr>
        <p:spPr>
          <a:xfrm>
            <a:off x="720725" y="2160588"/>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7"/>
          </p:nvPr>
        </p:nvSpPr>
        <p:spPr>
          <a:xfrm>
            <a:off x="720725" y="2879725"/>
            <a:ext cx="3603625" cy="36004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4" name="Content Placeholder 8"/>
          <p:cNvSpPr>
            <a:spLocks noGrp="1"/>
          </p:cNvSpPr>
          <p:nvPr>
            <p:ph sz="quarter" idx="18" hasCustomPrompt="1"/>
          </p:nvPr>
        </p:nvSpPr>
        <p:spPr>
          <a:xfrm>
            <a:off x="4819650" y="2160588"/>
            <a:ext cx="3579813" cy="4300537"/>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201654368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2" name="Picture 1" descr="techno-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27877">
            <a:off x="-4049235" y="-692955"/>
            <a:ext cx="17965328" cy="16662813"/>
          </a:xfrm>
          <a:prstGeom prst="rect">
            <a:avLst/>
          </a:prstGeom>
        </p:spPr>
      </p:pic>
      <p:sp>
        <p:nvSpPr>
          <p:cNvPr id="114" name="Chevron 113"/>
          <p:cNvSpPr/>
          <p:nvPr userDrawn="1"/>
        </p:nvSpPr>
        <p:spPr>
          <a:xfrm>
            <a:off x="2742600" y="984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Chevron 121"/>
          <p:cNvSpPr/>
          <p:nvPr userDrawn="1"/>
        </p:nvSpPr>
        <p:spPr>
          <a:xfrm>
            <a:off x="5017789" y="984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Chevron 130"/>
          <p:cNvSpPr/>
          <p:nvPr userDrawn="1"/>
        </p:nvSpPr>
        <p:spPr>
          <a:xfrm>
            <a:off x="5397860" y="70875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Chevron 137"/>
          <p:cNvSpPr/>
          <p:nvPr userDrawn="1"/>
        </p:nvSpPr>
        <p:spPr>
          <a:xfrm>
            <a:off x="7313049" y="1596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Chevron 347"/>
          <p:cNvSpPr/>
          <p:nvPr userDrawn="1"/>
        </p:nvSpPr>
        <p:spPr>
          <a:xfrm>
            <a:off x="-7762700" y="-11274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Chevron 351"/>
          <p:cNvSpPr/>
          <p:nvPr userDrawn="1"/>
        </p:nvSpPr>
        <p:spPr>
          <a:xfrm>
            <a:off x="-7989155" y="-7253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Chevron 353"/>
          <p:cNvSpPr/>
          <p:nvPr userDrawn="1"/>
        </p:nvSpPr>
        <p:spPr>
          <a:xfrm>
            <a:off x="1978998" y="572571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Chevron 355"/>
          <p:cNvSpPr/>
          <p:nvPr userDrawn="1"/>
        </p:nvSpPr>
        <p:spPr>
          <a:xfrm>
            <a:off x="725539" y="564129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Chevron 359"/>
          <p:cNvSpPr/>
          <p:nvPr userDrawn="1"/>
        </p:nvSpPr>
        <p:spPr>
          <a:xfrm>
            <a:off x="-5713966" y="-7253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Chevron 361"/>
          <p:cNvSpPr/>
          <p:nvPr userDrawn="1"/>
        </p:nvSpPr>
        <p:spPr>
          <a:xfrm>
            <a:off x="-3311994" y="-14874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Chevron 369"/>
          <p:cNvSpPr/>
          <p:nvPr userDrawn="1"/>
        </p:nvSpPr>
        <p:spPr>
          <a:xfrm>
            <a:off x="178774" y="583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Chevron 371"/>
          <p:cNvSpPr/>
          <p:nvPr userDrawn="1"/>
        </p:nvSpPr>
        <p:spPr>
          <a:xfrm>
            <a:off x="-3192251" y="-106624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Chevron 375"/>
          <p:cNvSpPr/>
          <p:nvPr userDrawn="1"/>
        </p:nvSpPr>
        <p:spPr>
          <a:xfrm>
            <a:off x="-3418706" y="-1131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Chevron 377"/>
          <p:cNvSpPr/>
          <p:nvPr userDrawn="1"/>
        </p:nvSpPr>
        <p:spPr>
          <a:xfrm>
            <a:off x="-1016734" y="-142624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Chevron 509"/>
          <p:cNvSpPr/>
          <p:nvPr userDrawn="1"/>
        </p:nvSpPr>
        <p:spPr>
          <a:xfrm>
            <a:off x="3290812" y="114547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Chevron 510"/>
          <p:cNvSpPr/>
          <p:nvPr userDrawn="1"/>
        </p:nvSpPr>
        <p:spPr>
          <a:xfrm>
            <a:off x="5583717" y="226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Chevron 514"/>
          <p:cNvSpPr/>
          <p:nvPr userDrawn="1"/>
        </p:nvSpPr>
        <p:spPr>
          <a:xfrm>
            <a:off x="8086577" y="298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Chevron 517"/>
          <p:cNvSpPr/>
          <p:nvPr userDrawn="1"/>
        </p:nvSpPr>
        <p:spPr>
          <a:xfrm>
            <a:off x="5566001" y="114547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Chevron 518"/>
          <p:cNvSpPr/>
          <p:nvPr userDrawn="1"/>
        </p:nvSpPr>
        <p:spPr>
          <a:xfrm>
            <a:off x="7858906" y="226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Chevron 522"/>
          <p:cNvSpPr/>
          <p:nvPr userDrawn="1"/>
        </p:nvSpPr>
        <p:spPr>
          <a:xfrm>
            <a:off x="10361766" y="298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Chevron 525"/>
          <p:cNvSpPr/>
          <p:nvPr userDrawn="1"/>
        </p:nvSpPr>
        <p:spPr>
          <a:xfrm>
            <a:off x="3290812" y="262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Chevron 526"/>
          <p:cNvSpPr/>
          <p:nvPr userDrawn="1"/>
        </p:nvSpPr>
        <p:spPr>
          <a:xfrm>
            <a:off x="5583717" y="374665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Chevron 528"/>
          <p:cNvSpPr/>
          <p:nvPr userDrawn="1"/>
        </p:nvSpPr>
        <p:spPr>
          <a:xfrm>
            <a:off x="6531388" y="1914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Chevron 530"/>
          <p:cNvSpPr/>
          <p:nvPr userDrawn="1"/>
        </p:nvSpPr>
        <p:spPr>
          <a:xfrm>
            <a:off x="8086577" y="446665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Chevron 533"/>
          <p:cNvSpPr/>
          <p:nvPr userDrawn="1"/>
        </p:nvSpPr>
        <p:spPr>
          <a:xfrm>
            <a:off x="7861261" y="120670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Chevron 534"/>
          <p:cNvSpPr/>
          <p:nvPr userDrawn="1"/>
        </p:nvSpPr>
        <p:spPr>
          <a:xfrm>
            <a:off x="10154166" y="232728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Chevron 538"/>
          <p:cNvSpPr/>
          <p:nvPr userDrawn="1"/>
        </p:nvSpPr>
        <p:spPr>
          <a:xfrm>
            <a:off x="12657026" y="304728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4" name="Chevron 733"/>
          <p:cNvSpPr/>
          <p:nvPr userDrawn="1"/>
        </p:nvSpPr>
        <p:spPr>
          <a:xfrm>
            <a:off x="16623160" y="263752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6" name="Chevron 735"/>
          <p:cNvSpPr/>
          <p:nvPr userDrawn="1"/>
        </p:nvSpPr>
        <p:spPr>
          <a:xfrm>
            <a:off x="16415560" y="565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 name="Chevron 737"/>
          <p:cNvSpPr/>
          <p:nvPr userDrawn="1"/>
        </p:nvSpPr>
        <p:spPr>
          <a:xfrm>
            <a:off x="17363231" y="381909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Chevron 738"/>
          <p:cNvSpPr/>
          <p:nvPr userDrawn="1"/>
        </p:nvSpPr>
        <p:spPr>
          <a:xfrm>
            <a:off x="16263160" y="86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Chevron 739"/>
          <p:cNvSpPr/>
          <p:nvPr userDrawn="1"/>
        </p:nvSpPr>
        <p:spPr>
          <a:xfrm>
            <a:off x="2698136" y="59684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Chevron 740"/>
          <p:cNvSpPr/>
          <p:nvPr userDrawn="1"/>
        </p:nvSpPr>
        <p:spPr>
          <a:xfrm>
            <a:off x="16362832" y="122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2" name="Chevron 741"/>
          <p:cNvSpPr/>
          <p:nvPr userDrawn="1"/>
        </p:nvSpPr>
        <p:spPr>
          <a:xfrm>
            <a:off x="6506334" y="558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3" name="Chevron 742"/>
          <p:cNvSpPr/>
          <p:nvPr userDrawn="1"/>
        </p:nvSpPr>
        <p:spPr>
          <a:xfrm>
            <a:off x="16397844" y="453057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4" name="Chevron 743"/>
          <p:cNvSpPr/>
          <p:nvPr userDrawn="1"/>
        </p:nvSpPr>
        <p:spPr>
          <a:xfrm>
            <a:off x="18690749" y="565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5" name="Chevron 744"/>
          <p:cNvSpPr/>
          <p:nvPr userDrawn="1"/>
        </p:nvSpPr>
        <p:spPr>
          <a:xfrm>
            <a:off x="16136377" y="227752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6" name="Chevron 745"/>
          <p:cNvSpPr/>
          <p:nvPr userDrawn="1"/>
        </p:nvSpPr>
        <p:spPr>
          <a:xfrm>
            <a:off x="4753429" y="611365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 name="Chevron 746"/>
          <p:cNvSpPr/>
          <p:nvPr userDrawn="1"/>
        </p:nvSpPr>
        <p:spPr>
          <a:xfrm>
            <a:off x="18538349" y="86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8" name="Chevron 747"/>
          <p:cNvSpPr/>
          <p:nvPr userDrawn="1"/>
        </p:nvSpPr>
        <p:spPr>
          <a:xfrm>
            <a:off x="21193609" y="637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0" name="Chevron 749"/>
          <p:cNvSpPr/>
          <p:nvPr userDrawn="1"/>
        </p:nvSpPr>
        <p:spPr>
          <a:xfrm>
            <a:off x="16623160" y="411811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2" name="Chevron 751"/>
          <p:cNvSpPr/>
          <p:nvPr userDrawn="1"/>
        </p:nvSpPr>
        <p:spPr>
          <a:xfrm>
            <a:off x="16415560" y="713174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4" name="Chevron 753"/>
          <p:cNvSpPr/>
          <p:nvPr userDrawn="1"/>
        </p:nvSpPr>
        <p:spPr>
          <a:xfrm>
            <a:off x="17363231" y="529968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5" name="Chevron 754"/>
          <p:cNvSpPr/>
          <p:nvPr userDrawn="1"/>
        </p:nvSpPr>
        <p:spPr>
          <a:xfrm>
            <a:off x="16263160" y="234318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6" name="Chevron 755"/>
          <p:cNvSpPr/>
          <p:nvPr userDrawn="1"/>
        </p:nvSpPr>
        <p:spPr>
          <a:xfrm>
            <a:off x="4933429" y="589238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7" name="Chevron 756"/>
          <p:cNvSpPr/>
          <p:nvPr userDrawn="1"/>
        </p:nvSpPr>
        <p:spPr>
          <a:xfrm>
            <a:off x="18658092" y="128382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8" name="Chevron 757"/>
          <p:cNvSpPr/>
          <p:nvPr userDrawn="1"/>
        </p:nvSpPr>
        <p:spPr>
          <a:xfrm>
            <a:off x="6815058" y="569460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9" name="Chevron 758"/>
          <p:cNvSpPr/>
          <p:nvPr userDrawn="1"/>
        </p:nvSpPr>
        <p:spPr>
          <a:xfrm>
            <a:off x="18693104" y="459179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0" name="Chevron 759"/>
          <p:cNvSpPr/>
          <p:nvPr userDrawn="1"/>
        </p:nvSpPr>
        <p:spPr>
          <a:xfrm>
            <a:off x="20986009" y="571238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1" name="Chevron 760"/>
          <p:cNvSpPr/>
          <p:nvPr userDrawn="1"/>
        </p:nvSpPr>
        <p:spPr>
          <a:xfrm>
            <a:off x="18431637" y="233875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2" name="Chevron 761"/>
          <p:cNvSpPr/>
          <p:nvPr userDrawn="1"/>
        </p:nvSpPr>
        <p:spPr>
          <a:xfrm>
            <a:off x="3023379" y="535362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3" name="Chevron 762"/>
          <p:cNvSpPr/>
          <p:nvPr userDrawn="1"/>
        </p:nvSpPr>
        <p:spPr>
          <a:xfrm>
            <a:off x="1077910" y="569998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4" name="Chevron 763"/>
          <p:cNvSpPr/>
          <p:nvPr userDrawn="1"/>
        </p:nvSpPr>
        <p:spPr>
          <a:xfrm>
            <a:off x="3372587" y="564129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5" name="Chevron 764"/>
          <p:cNvSpPr/>
          <p:nvPr userDrawn="1"/>
        </p:nvSpPr>
        <p:spPr>
          <a:xfrm>
            <a:off x="5757860" y="-36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1" name="Chevron 770"/>
          <p:cNvSpPr/>
          <p:nvPr userDrawn="1"/>
        </p:nvSpPr>
        <p:spPr>
          <a:xfrm>
            <a:off x="7933377" y="-72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3" name="Chevron 772"/>
          <p:cNvSpPr/>
          <p:nvPr userDrawn="1"/>
        </p:nvSpPr>
        <p:spPr>
          <a:xfrm>
            <a:off x="8033049" y="-36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9" name="Chevron 778"/>
          <p:cNvSpPr/>
          <p:nvPr userDrawn="1"/>
        </p:nvSpPr>
        <p:spPr>
          <a:xfrm>
            <a:off x="5807226" y="573091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9" name="Chevron 788"/>
          <p:cNvSpPr/>
          <p:nvPr userDrawn="1"/>
        </p:nvSpPr>
        <p:spPr>
          <a:xfrm>
            <a:off x="10328309" y="-30206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5" name="Chevron 794"/>
          <p:cNvSpPr/>
          <p:nvPr userDrawn="1"/>
        </p:nvSpPr>
        <p:spPr>
          <a:xfrm>
            <a:off x="12503826" y="-66206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9" name="Chevron 798"/>
          <p:cNvSpPr/>
          <p:nvPr userDrawn="1"/>
        </p:nvSpPr>
        <p:spPr>
          <a:xfrm>
            <a:off x="6064316" y="748019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0" name="Chevron 799"/>
          <p:cNvSpPr/>
          <p:nvPr userDrawn="1"/>
        </p:nvSpPr>
        <p:spPr>
          <a:xfrm>
            <a:off x="8357221" y="860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2" name="Chevron 801"/>
          <p:cNvSpPr/>
          <p:nvPr userDrawn="1"/>
        </p:nvSpPr>
        <p:spPr>
          <a:xfrm>
            <a:off x="9304892" y="676871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4" name="Chevron 803"/>
          <p:cNvSpPr/>
          <p:nvPr userDrawn="1"/>
        </p:nvSpPr>
        <p:spPr>
          <a:xfrm>
            <a:off x="10860081" y="932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7" name="Chevron 806"/>
          <p:cNvSpPr/>
          <p:nvPr userDrawn="1"/>
        </p:nvSpPr>
        <p:spPr>
          <a:xfrm>
            <a:off x="8339505" y="748019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8" name="Chevron 807"/>
          <p:cNvSpPr/>
          <p:nvPr userDrawn="1"/>
        </p:nvSpPr>
        <p:spPr>
          <a:xfrm>
            <a:off x="10632410" y="860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0" name="Chevron 809"/>
          <p:cNvSpPr/>
          <p:nvPr userDrawn="1"/>
        </p:nvSpPr>
        <p:spPr>
          <a:xfrm>
            <a:off x="11580081" y="676871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2" name="Chevron 811"/>
          <p:cNvSpPr/>
          <p:nvPr userDrawn="1"/>
        </p:nvSpPr>
        <p:spPr>
          <a:xfrm>
            <a:off x="13135270" y="932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4" name="Chevron 813"/>
          <p:cNvSpPr/>
          <p:nvPr userDrawn="1"/>
        </p:nvSpPr>
        <p:spPr>
          <a:xfrm>
            <a:off x="8564821" y="706773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5" name="Chevron 814"/>
          <p:cNvSpPr/>
          <p:nvPr userDrawn="1"/>
        </p:nvSpPr>
        <p:spPr>
          <a:xfrm>
            <a:off x="2210855" y="57600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6" name="Chevron 815"/>
          <p:cNvSpPr/>
          <p:nvPr userDrawn="1"/>
        </p:nvSpPr>
        <p:spPr>
          <a:xfrm>
            <a:off x="8357221" y="1008136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7" name="Chevron 816"/>
          <p:cNvSpPr/>
          <p:nvPr userDrawn="1"/>
        </p:nvSpPr>
        <p:spPr>
          <a:xfrm>
            <a:off x="4482049" y="670773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8" name="Chevron 817"/>
          <p:cNvSpPr/>
          <p:nvPr userDrawn="1"/>
        </p:nvSpPr>
        <p:spPr>
          <a:xfrm>
            <a:off x="9304892" y="824929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0" name="Chevron 819"/>
          <p:cNvSpPr/>
          <p:nvPr userDrawn="1"/>
        </p:nvSpPr>
        <p:spPr>
          <a:xfrm>
            <a:off x="10860081" y="10801366"/>
            <a:ext cx="720000" cy="72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3" name="Chevron 822"/>
          <p:cNvSpPr/>
          <p:nvPr userDrawn="1"/>
        </p:nvSpPr>
        <p:spPr>
          <a:xfrm>
            <a:off x="10634765" y="754141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4" name="Chevron 823"/>
          <p:cNvSpPr/>
          <p:nvPr userDrawn="1"/>
        </p:nvSpPr>
        <p:spPr>
          <a:xfrm>
            <a:off x="12927670" y="86620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6" name="Chevron 825"/>
          <p:cNvSpPr/>
          <p:nvPr userDrawn="1"/>
        </p:nvSpPr>
        <p:spPr>
          <a:xfrm>
            <a:off x="13875341" y="682993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8" name="Chevron 827"/>
          <p:cNvSpPr/>
          <p:nvPr userDrawn="1"/>
        </p:nvSpPr>
        <p:spPr>
          <a:xfrm>
            <a:off x="15430530" y="93820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Chevron 1027"/>
          <p:cNvSpPr/>
          <p:nvPr userDrawn="1"/>
        </p:nvSpPr>
        <p:spPr>
          <a:xfrm>
            <a:off x="9369194" y="151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6" name="Chevron 1035"/>
          <p:cNvSpPr/>
          <p:nvPr userDrawn="1"/>
        </p:nvSpPr>
        <p:spPr>
          <a:xfrm>
            <a:off x="11644383" y="151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Chevron 1038"/>
          <p:cNvSpPr/>
          <p:nvPr userDrawn="1"/>
        </p:nvSpPr>
        <p:spPr>
          <a:xfrm>
            <a:off x="4573429" y="115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Chevron 1039"/>
          <p:cNvSpPr/>
          <p:nvPr userDrawn="1"/>
        </p:nvSpPr>
        <p:spPr>
          <a:xfrm>
            <a:off x="6866334" y="2276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 name="Chevron 1043"/>
          <p:cNvSpPr/>
          <p:nvPr userDrawn="1"/>
        </p:nvSpPr>
        <p:spPr>
          <a:xfrm>
            <a:off x="9369194" y="2996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Chevron 1051"/>
          <p:cNvSpPr/>
          <p:nvPr userDrawn="1"/>
        </p:nvSpPr>
        <p:spPr>
          <a:xfrm>
            <a:off x="3192587" y="714775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9" name="Chevron 1058"/>
          <p:cNvSpPr/>
          <p:nvPr userDrawn="1"/>
        </p:nvSpPr>
        <p:spPr>
          <a:xfrm>
            <a:off x="-478515" y="55800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7" name="Chevron 1066"/>
          <p:cNvSpPr/>
          <p:nvPr userDrawn="1"/>
        </p:nvSpPr>
        <p:spPr>
          <a:xfrm>
            <a:off x="-10087716" y="-791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6" name="Chevron 1075"/>
          <p:cNvSpPr/>
          <p:nvPr userDrawn="1"/>
        </p:nvSpPr>
        <p:spPr>
          <a:xfrm>
            <a:off x="1039411" y="14107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3" name="Chevron 1082"/>
          <p:cNvSpPr/>
          <p:nvPr userDrawn="1"/>
        </p:nvSpPr>
        <p:spPr>
          <a:xfrm>
            <a:off x="4062094" y="583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7" name="Chevron 1086"/>
          <p:cNvSpPr/>
          <p:nvPr userDrawn="1"/>
        </p:nvSpPr>
        <p:spPr>
          <a:xfrm>
            <a:off x="-3484910" y="262502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8" name="Chevron 1087"/>
          <p:cNvSpPr/>
          <p:nvPr userDrawn="1"/>
        </p:nvSpPr>
        <p:spPr>
          <a:xfrm>
            <a:off x="-1192005" y="374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0" name="Chevron 1089"/>
          <p:cNvSpPr/>
          <p:nvPr userDrawn="1"/>
        </p:nvSpPr>
        <p:spPr>
          <a:xfrm>
            <a:off x="-244334" y="191354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2" name="Chevron 1091"/>
          <p:cNvSpPr/>
          <p:nvPr userDrawn="1"/>
        </p:nvSpPr>
        <p:spPr>
          <a:xfrm>
            <a:off x="1310855" y="446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 name="Chevron 1094"/>
          <p:cNvSpPr/>
          <p:nvPr userDrawn="1"/>
        </p:nvSpPr>
        <p:spPr>
          <a:xfrm>
            <a:off x="-1209721" y="262502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6" name="Chevron 1095"/>
          <p:cNvSpPr/>
          <p:nvPr userDrawn="1"/>
        </p:nvSpPr>
        <p:spPr>
          <a:xfrm>
            <a:off x="1083184" y="374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8" name="Chevron 1097"/>
          <p:cNvSpPr/>
          <p:nvPr userDrawn="1"/>
        </p:nvSpPr>
        <p:spPr>
          <a:xfrm>
            <a:off x="2030855" y="191354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0" name="Chevron 1099"/>
          <p:cNvSpPr/>
          <p:nvPr userDrawn="1"/>
        </p:nvSpPr>
        <p:spPr>
          <a:xfrm>
            <a:off x="3586044" y="446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2" name="Chevron 1101"/>
          <p:cNvSpPr/>
          <p:nvPr userDrawn="1"/>
        </p:nvSpPr>
        <p:spPr>
          <a:xfrm>
            <a:off x="-984405" y="22125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3" name="Chevron 1102"/>
          <p:cNvSpPr/>
          <p:nvPr userDrawn="1"/>
        </p:nvSpPr>
        <p:spPr>
          <a:xfrm>
            <a:off x="-3484910" y="410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4" name="Chevron 1103"/>
          <p:cNvSpPr/>
          <p:nvPr userDrawn="1"/>
        </p:nvSpPr>
        <p:spPr>
          <a:xfrm>
            <a:off x="-1192005" y="522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5" name="Chevron 1104"/>
          <p:cNvSpPr/>
          <p:nvPr userDrawn="1"/>
        </p:nvSpPr>
        <p:spPr>
          <a:xfrm>
            <a:off x="-15814233" y="74231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6" name="Chevron 1105"/>
          <p:cNvSpPr/>
          <p:nvPr userDrawn="1"/>
        </p:nvSpPr>
        <p:spPr>
          <a:xfrm>
            <a:off x="-244334" y="339413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8" name="Chevron 1107"/>
          <p:cNvSpPr/>
          <p:nvPr userDrawn="1"/>
        </p:nvSpPr>
        <p:spPr>
          <a:xfrm>
            <a:off x="1310855" y="594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1" name="Chevron 1110"/>
          <p:cNvSpPr/>
          <p:nvPr userDrawn="1"/>
        </p:nvSpPr>
        <p:spPr>
          <a:xfrm>
            <a:off x="1085539" y="268625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2" name="Chevron 1111"/>
          <p:cNvSpPr/>
          <p:nvPr userDrawn="1"/>
        </p:nvSpPr>
        <p:spPr>
          <a:xfrm>
            <a:off x="3378444" y="38068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4" name="Chevron 1113"/>
          <p:cNvSpPr/>
          <p:nvPr userDrawn="1"/>
        </p:nvSpPr>
        <p:spPr>
          <a:xfrm>
            <a:off x="4326115" y="197477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6" name="Chevron 1115"/>
          <p:cNvSpPr/>
          <p:nvPr userDrawn="1"/>
        </p:nvSpPr>
        <p:spPr>
          <a:xfrm>
            <a:off x="5881304" y="45268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8" name="Group 167"/>
          <p:cNvGrpSpPr/>
          <p:nvPr userDrawn="1"/>
        </p:nvGrpSpPr>
        <p:grpSpPr>
          <a:xfrm>
            <a:off x="-56790" y="-30574"/>
            <a:ext cx="9329317" cy="6888574"/>
            <a:chOff x="-56790" y="-30574"/>
            <a:chExt cx="9329317" cy="6888574"/>
          </a:xfrm>
        </p:grpSpPr>
        <p:grpSp>
          <p:nvGrpSpPr>
            <p:cNvPr id="169" name="Group 168"/>
            <p:cNvGrpSpPr/>
            <p:nvPr userDrawn="1"/>
          </p:nvGrpSpPr>
          <p:grpSpPr>
            <a:xfrm>
              <a:off x="-3084" y="-30574"/>
              <a:ext cx="9164084" cy="6888574"/>
              <a:chOff x="-3084" y="-30574"/>
              <a:chExt cx="9164084" cy="6888574"/>
            </a:xfrm>
          </p:grpSpPr>
          <p:sp>
            <p:nvSpPr>
              <p:cNvPr id="172" name="Rectangle 171"/>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173" name="Rectangle 172"/>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cxnSp>
          <p:nvCxnSpPr>
            <p:cNvPr id="171" name="Straight Connector 170"/>
            <p:cNvCxnSpPr/>
            <p:nvPr userDrawn="1"/>
          </p:nvCxnSpPr>
          <p:spPr bwMode="auto">
            <a:xfrm>
              <a:off x="-56790" y="6120000"/>
              <a:ext cx="9329317"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74"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175" name="Picture 17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176"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77"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178" name="Straight Connector 177"/>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40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8437 1.85185E-6 L 0.96007 1.85185E-6 " pathEditMode="relative" rAng="0" ptsTypes="AA">
                                      <p:cBhvr>
                                        <p:cTn id="6" dur="20000" fill="hold"/>
                                        <p:tgtEl>
                                          <p:spTgt spid="114"/>
                                        </p:tgtEl>
                                        <p:attrNameLst>
                                          <p:attrName>ppt_x</p:attrName>
                                          <p:attrName>ppt_y</p:attrName>
                                        </p:attrNameLst>
                                      </p:cBhvr>
                                      <p:rCtr x="43785" y="0"/>
                                    </p:animMotion>
                                  </p:childTnLst>
                                </p:cTn>
                              </p:par>
                              <p:par>
                                <p:cTn id="7" presetID="0" presetClass="path" presetSubtype="0" fill="hold" grpId="0" nodeType="withEffect">
                                  <p:stCondLst>
                                    <p:cond delay="0"/>
                                  </p:stCondLst>
                                  <p:childTnLst>
                                    <p:animMotion origin="layout" path="M 0.08437 1.85185E-6 L 0.96007 1.85185E-6 " pathEditMode="relative" rAng="0" ptsTypes="AA">
                                      <p:cBhvr>
                                        <p:cTn id="8" dur="20000" fill="hold"/>
                                        <p:tgtEl>
                                          <p:spTgt spid="122"/>
                                        </p:tgtEl>
                                        <p:attrNameLst>
                                          <p:attrName>ppt_x</p:attrName>
                                          <p:attrName>ppt_y</p:attrName>
                                        </p:attrNameLst>
                                      </p:cBhvr>
                                      <p:rCtr x="43785" y="0"/>
                                    </p:animMotion>
                                  </p:childTnLst>
                                </p:cTn>
                              </p:par>
                              <p:par>
                                <p:cTn id="9" presetID="0" presetClass="path" presetSubtype="0" fill="hold" grpId="0" nodeType="withEffect">
                                  <p:stCondLst>
                                    <p:cond delay="0"/>
                                  </p:stCondLst>
                                  <p:childTnLst>
                                    <p:animMotion origin="layout" path="M 0.04826 2.59259E-6 L 0.96007 2.59259E-6 " pathEditMode="relative" rAng="0" ptsTypes="AA">
                                      <p:cBhvr>
                                        <p:cTn id="10" dur="20000" fill="hold"/>
                                        <p:tgtEl>
                                          <p:spTgt spid="131"/>
                                        </p:tgtEl>
                                        <p:attrNameLst>
                                          <p:attrName>ppt_x</p:attrName>
                                          <p:attrName>ppt_y</p:attrName>
                                        </p:attrNameLst>
                                      </p:cBhvr>
                                      <p:rCtr x="45590" y="0"/>
                                    </p:animMotion>
                                  </p:childTnLst>
                                </p:cTn>
                              </p:par>
                              <p:par>
                                <p:cTn id="11" presetID="0" presetClass="path" presetSubtype="0" fill="hold" grpId="0" nodeType="withEffect">
                                  <p:stCondLst>
                                    <p:cond delay="0"/>
                                  </p:stCondLst>
                                  <p:childTnLst>
                                    <p:animMotion origin="layout" path="M 0.08437 1.85185E-6 L 0.96007 1.85185E-6 " pathEditMode="relative" rAng="0" ptsTypes="AA">
                                      <p:cBhvr>
                                        <p:cTn id="12" dur="20000" fill="hold"/>
                                        <p:tgtEl>
                                          <p:spTgt spid="138"/>
                                        </p:tgtEl>
                                        <p:attrNameLst>
                                          <p:attrName>ppt_x</p:attrName>
                                          <p:attrName>ppt_y</p:attrName>
                                        </p:attrNameLst>
                                      </p:cBhvr>
                                      <p:rCtr x="43785" y="0"/>
                                    </p:animMotion>
                                  </p:childTnLst>
                                </p:cTn>
                              </p:par>
                              <p:par>
                                <p:cTn id="13" presetID="0" presetClass="path" presetSubtype="0" fill="hold" grpId="0" nodeType="withEffect">
                                  <p:stCondLst>
                                    <p:cond delay="0"/>
                                  </p:stCondLst>
                                  <p:childTnLst>
                                    <p:animMotion origin="layout" path="M -0.28073 -0.04352 L 0.82222 -0.04352 " pathEditMode="relative" rAng="0" ptsTypes="AA">
                                      <p:cBhvr>
                                        <p:cTn id="14" dur="20000" fill="hold"/>
                                        <p:tgtEl>
                                          <p:spTgt spid="348"/>
                                        </p:tgtEl>
                                        <p:attrNameLst>
                                          <p:attrName>ppt_x</p:attrName>
                                          <p:attrName>ppt_y</p:attrName>
                                        </p:attrNameLst>
                                      </p:cBhvr>
                                      <p:rCtr x="55156" y="0"/>
                                    </p:animMotion>
                                  </p:childTnLst>
                                </p:cTn>
                              </p:par>
                              <p:par>
                                <p:cTn id="15" presetID="0" presetClass="path" presetSubtype="0" fill="hold" grpId="0" nodeType="withEffect">
                                  <p:stCondLst>
                                    <p:cond delay="0"/>
                                  </p:stCondLst>
                                  <p:childTnLst>
                                    <p:animMotion origin="layout" path="M -0.04566 1.85185E-6 L 0.96007 1.85185E-6 " pathEditMode="relative" rAng="0" ptsTypes="AA">
                                      <p:cBhvr>
                                        <p:cTn id="16" dur="20000" fill="hold"/>
                                        <p:tgtEl>
                                          <p:spTgt spid="352"/>
                                        </p:tgtEl>
                                        <p:attrNameLst>
                                          <p:attrName>ppt_x</p:attrName>
                                          <p:attrName>ppt_y</p:attrName>
                                        </p:attrNameLst>
                                      </p:cBhvr>
                                      <p:rCtr x="50278" y="0"/>
                                    </p:animMotion>
                                  </p:childTnLst>
                                </p:cTn>
                              </p:par>
                              <p:par>
                                <p:cTn id="17" presetID="0" presetClass="path" presetSubtype="0" fill="hold" grpId="0" nodeType="withEffect">
                                  <p:stCondLst>
                                    <p:cond delay="0"/>
                                  </p:stCondLst>
                                  <p:childTnLst>
                                    <p:animMotion origin="layout" path="M 0.08437 1.85185E-6 L 0.96007 1.85185E-6 " pathEditMode="relative" rAng="0" ptsTypes="AA">
                                      <p:cBhvr>
                                        <p:cTn id="18" dur="20000" fill="hold"/>
                                        <p:tgtEl>
                                          <p:spTgt spid="354"/>
                                        </p:tgtEl>
                                        <p:attrNameLst>
                                          <p:attrName>ppt_x</p:attrName>
                                          <p:attrName>ppt_y</p:attrName>
                                        </p:attrNameLst>
                                      </p:cBhvr>
                                      <p:rCtr x="43785" y="0"/>
                                    </p:animMotion>
                                  </p:childTnLst>
                                </p:cTn>
                              </p:par>
                              <p:par>
                                <p:cTn id="19" presetID="0" presetClass="path" presetSubtype="0" fill="hold" grpId="0" nodeType="withEffect">
                                  <p:stCondLst>
                                    <p:cond delay="0"/>
                                  </p:stCondLst>
                                  <p:childTnLst>
                                    <p:animMotion origin="layout" path="M -0.14288 -2.96296E-6 L 0.96007 -2.96296E-6 " pathEditMode="relative" rAng="0" ptsTypes="AA">
                                      <p:cBhvr>
                                        <p:cTn id="20" dur="20000" fill="hold"/>
                                        <p:tgtEl>
                                          <p:spTgt spid="356"/>
                                        </p:tgtEl>
                                        <p:attrNameLst>
                                          <p:attrName>ppt_x</p:attrName>
                                          <p:attrName>ppt_y</p:attrName>
                                        </p:attrNameLst>
                                      </p:cBhvr>
                                      <p:rCtr x="55139" y="0"/>
                                    </p:animMotion>
                                  </p:childTnLst>
                                </p:cTn>
                              </p:par>
                              <p:par>
                                <p:cTn id="21" presetID="0" presetClass="path" presetSubtype="0" fill="hold" grpId="0" nodeType="withEffect">
                                  <p:stCondLst>
                                    <p:cond delay="0"/>
                                  </p:stCondLst>
                                  <p:childTnLst>
                                    <p:animMotion origin="layout" path="M -0.04566 1.85185E-6 L 0.96007 1.85185E-6 " pathEditMode="relative" rAng="0" ptsTypes="AA">
                                      <p:cBhvr>
                                        <p:cTn id="22" dur="20000" fill="hold"/>
                                        <p:tgtEl>
                                          <p:spTgt spid="360"/>
                                        </p:tgtEl>
                                        <p:attrNameLst>
                                          <p:attrName>ppt_x</p:attrName>
                                          <p:attrName>ppt_y</p:attrName>
                                        </p:attrNameLst>
                                      </p:cBhvr>
                                      <p:rCtr x="50278" y="0"/>
                                    </p:animMotion>
                                  </p:childTnLst>
                                </p:cTn>
                              </p:par>
                              <p:par>
                                <p:cTn id="23" presetID="0" presetClass="path" presetSubtype="0" fill="hold" grpId="0" nodeType="withEffect">
                                  <p:stCondLst>
                                    <p:cond delay="0"/>
                                  </p:stCondLst>
                                  <p:childTnLst>
                                    <p:animMotion origin="layout" path="M 0.08437 1.85185E-6 L 0.96007 1.85185E-6 " pathEditMode="relative" rAng="0" ptsTypes="AA">
                                      <p:cBhvr>
                                        <p:cTn id="24" dur="20000" fill="hold"/>
                                        <p:tgtEl>
                                          <p:spTgt spid="362"/>
                                        </p:tgtEl>
                                        <p:attrNameLst>
                                          <p:attrName>ppt_x</p:attrName>
                                          <p:attrName>ppt_y</p:attrName>
                                        </p:attrNameLst>
                                      </p:cBhvr>
                                      <p:rCtr x="43785" y="0"/>
                                    </p:animMotion>
                                  </p:childTnLst>
                                </p:cTn>
                              </p:par>
                              <p:par>
                                <p:cTn id="25" presetID="0" presetClass="path" presetSubtype="0" fill="hold" grpId="0" nodeType="withEffect">
                                  <p:stCondLst>
                                    <p:cond delay="0"/>
                                  </p:stCondLst>
                                  <p:childTnLst>
                                    <p:animMotion origin="layout" path="M 0.08437 1.85185E-6 L 0.96007 1.85185E-6 " pathEditMode="relative" rAng="0" ptsTypes="AA">
                                      <p:cBhvr>
                                        <p:cTn id="26" dur="20000" fill="hold"/>
                                        <p:tgtEl>
                                          <p:spTgt spid="370"/>
                                        </p:tgtEl>
                                        <p:attrNameLst>
                                          <p:attrName>ppt_x</p:attrName>
                                          <p:attrName>ppt_y</p:attrName>
                                        </p:attrNameLst>
                                      </p:cBhvr>
                                      <p:rCtr x="43785" y="0"/>
                                    </p:animMotion>
                                  </p:childTnLst>
                                </p:cTn>
                              </p:par>
                              <p:par>
                                <p:cTn id="27" presetID="0" presetClass="path" presetSubtype="0" fill="hold" grpId="0" nodeType="withEffect">
                                  <p:stCondLst>
                                    <p:cond delay="0"/>
                                  </p:stCondLst>
                                  <p:childTnLst>
                                    <p:animMotion origin="layout" path="M -0.14288 -2.96296E-6 L 0.96007 -2.96296E-6 " pathEditMode="relative" rAng="0" ptsTypes="AA">
                                      <p:cBhvr>
                                        <p:cTn id="28" dur="20000" fill="hold"/>
                                        <p:tgtEl>
                                          <p:spTgt spid="372"/>
                                        </p:tgtEl>
                                        <p:attrNameLst>
                                          <p:attrName>ppt_x</p:attrName>
                                          <p:attrName>ppt_y</p:attrName>
                                        </p:attrNameLst>
                                      </p:cBhvr>
                                      <p:rCtr x="55139" y="0"/>
                                    </p:animMotion>
                                  </p:childTnLst>
                                </p:cTn>
                              </p:par>
                              <p:par>
                                <p:cTn id="29" presetID="0" presetClass="path" presetSubtype="0" fill="hold" grpId="0" nodeType="withEffect">
                                  <p:stCondLst>
                                    <p:cond delay="0"/>
                                  </p:stCondLst>
                                  <p:childTnLst>
                                    <p:animMotion origin="layout" path="M -0.04566 1.85185E-6 L 0.96007 1.85185E-6 " pathEditMode="relative" rAng="0" ptsTypes="AA">
                                      <p:cBhvr>
                                        <p:cTn id="30" dur="20000" fill="hold"/>
                                        <p:tgtEl>
                                          <p:spTgt spid="376"/>
                                        </p:tgtEl>
                                        <p:attrNameLst>
                                          <p:attrName>ppt_x</p:attrName>
                                          <p:attrName>ppt_y</p:attrName>
                                        </p:attrNameLst>
                                      </p:cBhvr>
                                      <p:rCtr x="50278" y="0"/>
                                    </p:animMotion>
                                  </p:childTnLst>
                                </p:cTn>
                              </p:par>
                              <p:par>
                                <p:cTn id="31" presetID="0" presetClass="path" presetSubtype="0" fill="hold" grpId="0" nodeType="withEffect">
                                  <p:stCondLst>
                                    <p:cond delay="0"/>
                                  </p:stCondLst>
                                  <p:childTnLst>
                                    <p:animMotion origin="layout" path="M 0.08437 1.85185E-6 L 0.96007 1.85185E-6 " pathEditMode="relative" rAng="0" ptsTypes="AA">
                                      <p:cBhvr>
                                        <p:cTn id="32" dur="20000" fill="hold"/>
                                        <p:tgtEl>
                                          <p:spTgt spid="378"/>
                                        </p:tgtEl>
                                        <p:attrNameLst>
                                          <p:attrName>ppt_x</p:attrName>
                                          <p:attrName>ppt_y</p:attrName>
                                        </p:attrNameLst>
                                      </p:cBhvr>
                                      <p:rCtr x="43785" y="0"/>
                                    </p:animMotion>
                                  </p:childTnLst>
                                </p:cTn>
                              </p:par>
                              <p:par>
                                <p:cTn id="33" presetID="0" presetClass="path" presetSubtype="0" fill="hold" grpId="0" nodeType="withEffect">
                                  <p:stCondLst>
                                    <p:cond delay="0"/>
                                  </p:stCondLst>
                                  <p:childTnLst>
                                    <p:animMotion origin="layout" path="M 0.1559 -3.7037E-7 L 0.96007 -3.7037E-7 " pathEditMode="relative" rAng="0" ptsTypes="AA">
                                      <p:cBhvr>
                                        <p:cTn id="34" dur="20000" fill="hold"/>
                                        <p:tgtEl>
                                          <p:spTgt spid="510"/>
                                        </p:tgtEl>
                                        <p:attrNameLst>
                                          <p:attrName>ppt_x</p:attrName>
                                          <p:attrName>ppt_y</p:attrName>
                                        </p:attrNameLst>
                                      </p:cBhvr>
                                      <p:rCtr x="40208" y="0"/>
                                    </p:animMotion>
                                  </p:childTnLst>
                                </p:cTn>
                              </p:par>
                              <p:par>
                                <p:cTn id="35" presetID="0" presetClass="path" presetSubtype="0" fill="hold" grpId="0" nodeType="withEffect">
                                  <p:stCondLst>
                                    <p:cond delay="0"/>
                                  </p:stCondLst>
                                  <p:childTnLst>
                                    <p:animMotion origin="layout" path="M -0.27031 3.7037E-6 L 0.96007 3.7037E-6 " pathEditMode="relative" rAng="0" ptsTypes="AA">
                                      <p:cBhvr>
                                        <p:cTn id="36" dur="20000" fill="hold"/>
                                        <p:tgtEl>
                                          <p:spTgt spid="511"/>
                                        </p:tgtEl>
                                        <p:attrNameLst>
                                          <p:attrName>ppt_x</p:attrName>
                                          <p:attrName>ppt_y</p:attrName>
                                        </p:attrNameLst>
                                      </p:cBhvr>
                                      <p:rCtr x="61510" y="0"/>
                                    </p:animMotion>
                                  </p:childTnLst>
                                </p:cTn>
                              </p:par>
                              <p:par>
                                <p:cTn id="37" presetID="0" presetClass="path" presetSubtype="0" fill="hold" grpId="0" nodeType="withEffect">
                                  <p:stCondLst>
                                    <p:cond delay="0"/>
                                  </p:stCondLst>
                                  <p:childTnLst>
                                    <p:animMotion origin="layout" path="M 0.04826 2.59259E-6 L 0.96007 2.59259E-6 " pathEditMode="relative" rAng="0" ptsTypes="AA">
                                      <p:cBhvr>
                                        <p:cTn id="38" dur="20000" fill="hold"/>
                                        <p:tgtEl>
                                          <p:spTgt spid="515"/>
                                        </p:tgtEl>
                                        <p:attrNameLst>
                                          <p:attrName>ppt_x</p:attrName>
                                          <p:attrName>ppt_y</p:attrName>
                                        </p:attrNameLst>
                                      </p:cBhvr>
                                      <p:rCtr x="45590" y="0"/>
                                    </p:animMotion>
                                  </p:childTnLst>
                                </p:cTn>
                              </p:par>
                              <p:par>
                                <p:cTn id="39" presetID="0" presetClass="path" presetSubtype="0" fill="hold" grpId="0" nodeType="withEffect">
                                  <p:stCondLst>
                                    <p:cond delay="0"/>
                                  </p:stCondLst>
                                  <p:childTnLst>
                                    <p:animMotion origin="layout" path="M 0.1559 -3.7037E-7 L 0.96007 -3.7037E-7 " pathEditMode="relative" rAng="0" ptsTypes="AA">
                                      <p:cBhvr>
                                        <p:cTn id="40" dur="20000" fill="hold"/>
                                        <p:tgtEl>
                                          <p:spTgt spid="518"/>
                                        </p:tgtEl>
                                        <p:attrNameLst>
                                          <p:attrName>ppt_x</p:attrName>
                                          <p:attrName>ppt_y</p:attrName>
                                        </p:attrNameLst>
                                      </p:cBhvr>
                                      <p:rCtr x="40208" y="0"/>
                                    </p:animMotion>
                                  </p:childTnLst>
                                </p:cTn>
                              </p:par>
                              <p:par>
                                <p:cTn id="41" presetID="0" presetClass="path" presetSubtype="0" fill="hold" grpId="0" nodeType="withEffect">
                                  <p:stCondLst>
                                    <p:cond delay="0"/>
                                  </p:stCondLst>
                                  <p:childTnLst>
                                    <p:animMotion origin="layout" path="M -0.27031 3.7037E-6 L 0.96007 3.7037E-6 " pathEditMode="relative" rAng="0" ptsTypes="AA">
                                      <p:cBhvr>
                                        <p:cTn id="42" dur="20000" fill="hold"/>
                                        <p:tgtEl>
                                          <p:spTgt spid="519"/>
                                        </p:tgtEl>
                                        <p:attrNameLst>
                                          <p:attrName>ppt_x</p:attrName>
                                          <p:attrName>ppt_y</p:attrName>
                                        </p:attrNameLst>
                                      </p:cBhvr>
                                      <p:rCtr x="61510" y="0"/>
                                    </p:animMotion>
                                  </p:childTnLst>
                                </p:cTn>
                              </p:par>
                              <p:par>
                                <p:cTn id="43" presetID="0" presetClass="path" presetSubtype="0" fill="hold" grpId="0" nodeType="withEffect">
                                  <p:stCondLst>
                                    <p:cond delay="0"/>
                                  </p:stCondLst>
                                  <p:childTnLst>
                                    <p:animMotion origin="layout" path="M 0.04826 2.59259E-6 L 0.96007 2.59259E-6 " pathEditMode="relative" rAng="0" ptsTypes="AA">
                                      <p:cBhvr>
                                        <p:cTn id="44" dur="20000" fill="hold"/>
                                        <p:tgtEl>
                                          <p:spTgt spid="523"/>
                                        </p:tgtEl>
                                        <p:attrNameLst>
                                          <p:attrName>ppt_x</p:attrName>
                                          <p:attrName>ppt_y</p:attrName>
                                        </p:attrNameLst>
                                      </p:cBhvr>
                                      <p:rCtr x="45590" y="0"/>
                                    </p:animMotion>
                                  </p:childTnLst>
                                </p:cTn>
                              </p:par>
                              <p:par>
                                <p:cTn id="45" presetID="0" presetClass="path" presetSubtype="0" fill="hold" grpId="0" nodeType="withEffect">
                                  <p:stCondLst>
                                    <p:cond delay="0"/>
                                  </p:stCondLst>
                                  <p:childTnLst>
                                    <p:animMotion origin="layout" path="M 0.1559 -3.7037E-7 L 0.96007 -3.7037E-7 " pathEditMode="relative" rAng="0" ptsTypes="AA">
                                      <p:cBhvr>
                                        <p:cTn id="46" dur="20000" fill="hold"/>
                                        <p:tgtEl>
                                          <p:spTgt spid="526"/>
                                        </p:tgtEl>
                                        <p:attrNameLst>
                                          <p:attrName>ppt_x</p:attrName>
                                          <p:attrName>ppt_y</p:attrName>
                                        </p:attrNameLst>
                                      </p:cBhvr>
                                      <p:rCtr x="40208" y="0"/>
                                    </p:animMotion>
                                  </p:childTnLst>
                                </p:cTn>
                              </p:par>
                              <p:par>
                                <p:cTn id="47" presetID="0" presetClass="path" presetSubtype="0" fill="hold" grpId="0" nodeType="withEffect">
                                  <p:stCondLst>
                                    <p:cond delay="0"/>
                                  </p:stCondLst>
                                  <p:childTnLst>
                                    <p:animMotion origin="layout" path="M -0.27031 3.7037E-6 L 0.96007 3.7037E-6 " pathEditMode="relative" rAng="0" ptsTypes="AA">
                                      <p:cBhvr>
                                        <p:cTn id="48" dur="20000" fill="hold"/>
                                        <p:tgtEl>
                                          <p:spTgt spid="527"/>
                                        </p:tgtEl>
                                        <p:attrNameLst>
                                          <p:attrName>ppt_x</p:attrName>
                                          <p:attrName>ppt_y</p:attrName>
                                        </p:attrNameLst>
                                      </p:cBhvr>
                                      <p:rCtr x="61510" y="0"/>
                                    </p:animMotion>
                                  </p:childTnLst>
                                </p:cTn>
                              </p:par>
                              <p:par>
                                <p:cTn id="49" presetID="0" presetClass="path" presetSubtype="0" fill="hold" grpId="0" nodeType="withEffect">
                                  <p:stCondLst>
                                    <p:cond delay="0"/>
                                  </p:stCondLst>
                                  <p:childTnLst>
                                    <p:animMotion origin="layout" path="M -0.37396 3.33333E-6 L 0.96007 3.33333E-6 " pathEditMode="relative" rAng="0" ptsTypes="AA">
                                      <p:cBhvr>
                                        <p:cTn id="50" dur="20000" fill="hold"/>
                                        <p:tgtEl>
                                          <p:spTgt spid="529"/>
                                        </p:tgtEl>
                                        <p:attrNameLst>
                                          <p:attrName>ppt_x</p:attrName>
                                          <p:attrName>ppt_y</p:attrName>
                                        </p:attrNameLst>
                                      </p:cBhvr>
                                      <p:rCtr x="66701" y="0"/>
                                    </p:animMotion>
                                  </p:childTnLst>
                                </p:cTn>
                              </p:par>
                              <p:par>
                                <p:cTn id="51" presetID="0" presetClass="path" presetSubtype="0" fill="hold" grpId="0" nodeType="withEffect">
                                  <p:stCondLst>
                                    <p:cond delay="0"/>
                                  </p:stCondLst>
                                  <p:childTnLst>
                                    <p:animMotion origin="layout" path="M 0.04826 2.59259E-6 L 0.96007 2.59259E-6 " pathEditMode="relative" rAng="0" ptsTypes="AA">
                                      <p:cBhvr>
                                        <p:cTn id="52" dur="20000" fill="hold"/>
                                        <p:tgtEl>
                                          <p:spTgt spid="531"/>
                                        </p:tgtEl>
                                        <p:attrNameLst>
                                          <p:attrName>ppt_x</p:attrName>
                                          <p:attrName>ppt_y</p:attrName>
                                        </p:attrNameLst>
                                      </p:cBhvr>
                                      <p:rCtr x="45590" y="0"/>
                                    </p:animMotion>
                                  </p:childTnLst>
                                </p:cTn>
                              </p:par>
                              <p:par>
                                <p:cTn id="53" presetID="0" presetClass="path" presetSubtype="0" fill="hold" grpId="0" nodeType="withEffect">
                                  <p:stCondLst>
                                    <p:cond delay="0"/>
                                  </p:stCondLst>
                                  <p:childTnLst>
                                    <p:animMotion origin="layout" path="M 0.1559 -3.7037E-7 L 0.96007 -3.7037E-7 " pathEditMode="relative" rAng="0" ptsTypes="AA">
                                      <p:cBhvr>
                                        <p:cTn id="54" dur="20000" fill="hold"/>
                                        <p:tgtEl>
                                          <p:spTgt spid="534"/>
                                        </p:tgtEl>
                                        <p:attrNameLst>
                                          <p:attrName>ppt_x</p:attrName>
                                          <p:attrName>ppt_y</p:attrName>
                                        </p:attrNameLst>
                                      </p:cBhvr>
                                      <p:rCtr x="40208" y="0"/>
                                    </p:animMotion>
                                  </p:childTnLst>
                                </p:cTn>
                              </p:par>
                              <p:par>
                                <p:cTn id="55" presetID="0" presetClass="path" presetSubtype="0" fill="hold" grpId="0" nodeType="withEffect">
                                  <p:stCondLst>
                                    <p:cond delay="0"/>
                                  </p:stCondLst>
                                  <p:childTnLst>
                                    <p:animMotion origin="layout" path="M -0.27031 3.7037E-6 L 0.96007 3.7037E-6 " pathEditMode="relative" rAng="0" ptsTypes="AA">
                                      <p:cBhvr>
                                        <p:cTn id="56" dur="20000" fill="hold"/>
                                        <p:tgtEl>
                                          <p:spTgt spid="535"/>
                                        </p:tgtEl>
                                        <p:attrNameLst>
                                          <p:attrName>ppt_x</p:attrName>
                                          <p:attrName>ppt_y</p:attrName>
                                        </p:attrNameLst>
                                      </p:cBhvr>
                                      <p:rCtr x="61510" y="0"/>
                                    </p:animMotion>
                                  </p:childTnLst>
                                </p:cTn>
                              </p:par>
                              <p:par>
                                <p:cTn id="57" presetID="0" presetClass="path" presetSubtype="0" fill="hold" grpId="0" nodeType="withEffect">
                                  <p:stCondLst>
                                    <p:cond delay="0"/>
                                  </p:stCondLst>
                                  <p:childTnLst>
                                    <p:animMotion origin="layout" path="M 0.04826 2.59259E-6 L 0.96007 2.59259E-6 " pathEditMode="relative" rAng="0" ptsTypes="AA">
                                      <p:cBhvr>
                                        <p:cTn id="58" dur="20000" fill="hold"/>
                                        <p:tgtEl>
                                          <p:spTgt spid="539"/>
                                        </p:tgtEl>
                                        <p:attrNameLst>
                                          <p:attrName>ppt_x</p:attrName>
                                          <p:attrName>ppt_y</p:attrName>
                                        </p:attrNameLst>
                                      </p:cBhvr>
                                      <p:rCtr x="45590" y="0"/>
                                    </p:animMotion>
                                  </p:childTnLst>
                                </p:cTn>
                              </p:par>
                              <p:par>
                                <p:cTn id="59" presetID="0" presetClass="path" presetSubtype="0" fill="hold" grpId="0" nodeType="withEffect">
                                  <p:stCondLst>
                                    <p:cond delay="0"/>
                                  </p:stCondLst>
                                  <p:childTnLst>
                                    <p:animMotion origin="layout" path="M -0.26615 -4.44444E-6 L 0.96007 -4.44444E-6 " pathEditMode="relative" rAng="0" ptsTypes="AA">
                                      <p:cBhvr>
                                        <p:cTn id="60" dur="20000" fill="hold"/>
                                        <p:tgtEl>
                                          <p:spTgt spid="734"/>
                                        </p:tgtEl>
                                        <p:attrNameLst>
                                          <p:attrName>ppt_x</p:attrName>
                                          <p:attrName>ppt_y</p:attrName>
                                        </p:attrNameLst>
                                      </p:cBhvr>
                                      <p:rCtr x="61302" y="0"/>
                                    </p:animMotion>
                                  </p:childTnLst>
                                </p:cTn>
                              </p:par>
                              <p:par>
                                <p:cTn id="61" presetID="0" presetClass="path" presetSubtype="0" fill="hold" grpId="0" nodeType="withEffect">
                                  <p:stCondLst>
                                    <p:cond delay="0"/>
                                  </p:stCondLst>
                                  <p:childTnLst>
                                    <p:animMotion origin="layout" path="M -0.27031 3.7037E-6 L 0.96007 3.7037E-6 " pathEditMode="relative" rAng="0" ptsTypes="AA">
                                      <p:cBhvr>
                                        <p:cTn id="62" dur="20000" fill="hold"/>
                                        <p:tgtEl>
                                          <p:spTgt spid="736"/>
                                        </p:tgtEl>
                                        <p:attrNameLst>
                                          <p:attrName>ppt_x</p:attrName>
                                          <p:attrName>ppt_y</p:attrName>
                                        </p:attrNameLst>
                                      </p:cBhvr>
                                      <p:rCtr x="61510" y="0"/>
                                    </p:animMotion>
                                  </p:childTnLst>
                                </p:cTn>
                              </p:par>
                              <p:par>
                                <p:cTn id="63" presetID="0" presetClass="path" presetSubtype="0" fill="hold" grpId="0" nodeType="withEffect">
                                  <p:stCondLst>
                                    <p:cond delay="0"/>
                                  </p:stCondLst>
                                  <p:childTnLst>
                                    <p:animMotion origin="layout" path="M -0.37396 3.33333E-6 L 0.96007 3.33333E-6 " pathEditMode="relative" rAng="0" ptsTypes="AA">
                                      <p:cBhvr>
                                        <p:cTn id="64" dur="20000" fill="hold"/>
                                        <p:tgtEl>
                                          <p:spTgt spid="738"/>
                                        </p:tgtEl>
                                        <p:attrNameLst>
                                          <p:attrName>ppt_x</p:attrName>
                                          <p:attrName>ppt_y</p:attrName>
                                        </p:attrNameLst>
                                      </p:cBhvr>
                                      <p:rCtr x="66701" y="0"/>
                                    </p:animMotion>
                                  </p:childTnLst>
                                </p:cTn>
                              </p:par>
                              <p:par>
                                <p:cTn id="65" presetID="0" presetClass="path" presetSubtype="0" fill="hold" grpId="0" nodeType="withEffect">
                                  <p:stCondLst>
                                    <p:cond delay="0"/>
                                  </p:stCondLst>
                                  <p:childTnLst>
                                    <p:animMotion origin="layout" path="M 0.08437 1.85185E-6 L 0.96007 1.85185E-6 " pathEditMode="relative" rAng="0" ptsTypes="AA">
                                      <p:cBhvr>
                                        <p:cTn id="66" dur="20000" fill="hold"/>
                                        <p:tgtEl>
                                          <p:spTgt spid="739"/>
                                        </p:tgtEl>
                                        <p:attrNameLst>
                                          <p:attrName>ppt_x</p:attrName>
                                          <p:attrName>ppt_y</p:attrName>
                                        </p:attrNameLst>
                                      </p:cBhvr>
                                      <p:rCtr x="43785" y="0"/>
                                    </p:animMotion>
                                  </p:childTnLst>
                                </p:cTn>
                              </p:par>
                              <p:par>
                                <p:cTn id="67" presetID="0" presetClass="path" presetSubtype="0" fill="hold" grpId="0" nodeType="withEffect">
                                  <p:stCondLst>
                                    <p:cond delay="0"/>
                                  </p:stCondLst>
                                  <p:childTnLst>
                                    <p:animMotion origin="layout" path="M 0.04826 2.59259E-6 L 0.96007 2.59259E-6 " pathEditMode="relative" rAng="0" ptsTypes="AA">
                                      <p:cBhvr>
                                        <p:cTn id="68" dur="20000" fill="hold"/>
                                        <p:tgtEl>
                                          <p:spTgt spid="740"/>
                                        </p:tgtEl>
                                        <p:attrNameLst>
                                          <p:attrName>ppt_x</p:attrName>
                                          <p:attrName>ppt_y</p:attrName>
                                        </p:attrNameLst>
                                      </p:cBhvr>
                                      <p:rCtr x="45590" y="0"/>
                                    </p:animMotion>
                                  </p:childTnLst>
                                </p:cTn>
                              </p:par>
                              <p:par>
                                <p:cTn id="69" presetID="0" presetClass="path" presetSubtype="0" fill="hold" grpId="0" nodeType="withEffect">
                                  <p:stCondLst>
                                    <p:cond delay="0"/>
                                  </p:stCondLst>
                                  <p:childTnLst>
                                    <p:animMotion origin="layout" path="M -0.14288 -2.96296E-6 L 0.96007 -2.96296E-6 " pathEditMode="relative" rAng="0" ptsTypes="AA">
                                      <p:cBhvr>
                                        <p:cTn id="70" dur="20000" fill="hold"/>
                                        <p:tgtEl>
                                          <p:spTgt spid="741"/>
                                        </p:tgtEl>
                                        <p:attrNameLst>
                                          <p:attrName>ppt_x</p:attrName>
                                          <p:attrName>ppt_y</p:attrName>
                                        </p:attrNameLst>
                                      </p:cBhvr>
                                      <p:rCtr x="55139" y="0"/>
                                    </p:animMotion>
                                  </p:childTnLst>
                                </p:cTn>
                              </p:par>
                              <p:par>
                                <p:cTn id="71" presetID="0" presetClass="path" presetSubtype="0" fill="hold" grpId="0" nodeType="withEffect">
                                  <p:stCondLst>
                                    <p:cond delay="0"/>
                                  </p:stCondLst>
                                  <p:childTnLst>
                                    <p:animMotion origin="layout" path="M -0.26615 -4.44444E-6 L 0.96007 -4.44444E-6 " pathEditMode="relative" rAng="0" ptsTypes="AA">
                                      <p:cBhvr>
                                        <p:cTn id="72" dur="20000" fill="hold"/>
                                        <p:tgtEl>
                                          <p:spTgt spid="742"/>
                                        </p:tgtEl>
                                        <p:attrNameLst>
                                          <p:attrName>ppt_x</p:attrName>
                                          <p:attrName>ppt_y</p:attrName>
                                        </p:attrNameLst>
                                      </p:cBhvr>
                                      <p:rCtr x="61302" y="0"/>
                                    </p:animMotion>
                                  </p:childTnLst>
                                </p:cTn>
                              </p:par>
                              <p:par>
                                <p:cTn id="73" presetID="0" presetClass="path" presetSubtype="0" fill="hold" grpId="0" nodeType="withEffect">
                                  <p:stCondLst>
                                    <p:cond delay="0"/>
                                  </p:stCondLst>
                                  <p:childTnLst>
                                    <p:animMotion origin="layout" path="M 0.1559 -3.7037E-7 L 0.96007 -3.7037E-7 " pathEditMode="relative" rAng="0" ptsTypes="AA">
                                      <p:cBhvr>
                                        <p:cTn id="74" dur="20000" fill="hold"/>
                                        <p:tgtEl>
                                          <p:spTgt spid="743"/>
                                        </p:tgtEl>
                                        <p:attrNameLst>
                                          <p:attrName>ppt_x</p:attrName>
                                          <p:attrName>ppt_y</p:attrName>
                                        </p:attrNameLst>
                                      </p:cBhvr>
                                      <p:rCtr x="40208" y="0"/>
                                    </p:animMotion>
                                  </p:childTnLst>
                                </p:cTn>
                              </p:par>
                              <p:par>
                                <p:cTn id="75" presetID="0" presetClass="path" presetSubtype="0" fill="hold" grpId="0" nodeType="withEffect">
                                  <p:stCondLst>
                                    <p:cond delay="0"/>
                                  </p:stCondLst>
                                  <p:childTnLst>
                                    <p:animMotion origin="layout" path="M -0.27031 3.7037E-6 L 0.96007 3.7037E-6 " pathEditMode="relative" rAng="0" ptsTypes="AA">
                                      <p:cBhvr>
                                        <p:cTn id="76" dur="20000" fill="hold"/>
                                        <p:tgtEl>
                                          <p:spTgt spid="744"/>
                                        </p:tgtEl>
                                        <p:attrNameLst>
                                          <p:attrName>ppt_x</p:attrName>
                                          <p:attrName>ppt_y</p:attrName>
                                        </p:attrNameLst>
                                      </p:cBhvr>
                                      <p:rCtr x="61510" y="0"/>
                                    </p:animMotion>
                                  </p:childTnLst>
                                </p:cTn>
                              </p:par>
                              <p:par>
                                <p:cTn id="77" presetID="0" presetClass="path" presetSubtype="0" fill="hold" grpId="0" nodeType="withEffect">
                                  <p:stCondLst>
                                    <p:cond delay="0"/>
                                  </p:stCondLst>
                                  <p:childTnLst>
                                    <p:animMotion origin="layout" path="M -0.04566 1.85185E-6 L 0.96007 1.85185E-6 " pathEditMode="relative" rAng="0" ptsTypes="AA">
                                      <p:cBhvr>
                                        <p:cTn id="78" dur="20000" fill="hold"/>
                                        <p:tgtEl>
                                          <p:spTgt spid="745"/>
                                        </p:tgtEl>
                                        <p:attrNameLst>
                                          <p:attrName>ppt_x</p:attrName>
                                          <p:attrName>ppt_y</p:attrName>
                                        </p:attrNameLst>
                                      </p:cBhvr>
                                      <p:rCtr x="50278" y="0"/>
                                    </p:animMotion>
                                  </p:childTnLst>
                                </p:cTn>
                              </p:par>
                              <p:par>
                                <p:cTn id="79" presetID="0" presetClass="path" presetSubtype="0" fill="hold" grpId="0" nodeType="withEffect">
                                  <p:stCondLst>
                                    <p:cond delay="0"/>
                                  </p:stCondLst>
                                  <p:childTnLst>
                                    <p:animMotion origin="layout" path="M -0.37396 3.33333E-6 L 0.96007 3.33333E-6 " pathEditMode="relative" rAng="0" ptsTypes="AA">
                                      <p:cBhvr>
                                        <p:cTn id="80" dur="20000" fill="hold"/>
                                        <p:tgtEl>
                                          <p:spTgt spid="746"/>
                                        </p:tgtEl>
                                        <p:attrNameLst>
                                          <p:attrName>ppt_x</p:attrName>
                                          <p:attrName>ppt_y</p:attrName>
                                        </p:attrNameLst>
                                      </p:cBhvr>
                                      <p:rCtr x="66701" y="0"/>
                                    </p:animMotion>
                                  </p:childTnLst>
                                </p:cTn>
                              </p:par>
                              <p:par>
                                <p:cTn id="81" presetID="0" presetClass="path" presetSubtype="0" fill="hold" grpId="0" nodeType="withEffect">
                                  <p:stCondLst>
                                    <p:cond delay="0"/>
                                  </p:stCondLst>
                                  <p:childTnLst>
                                    <p:animMotion origin="layout" path="M 0.08437 1.85185E-6 L 0.96007 1.85185E-6 " pathEditMode="relative" rAng="0" ptsTypes="AA">
                                      <p:cBhvr>
                                        <p:cTn id="82" dur="20000" fill="hold"/>
                                        <p:tgtEl>
                                          <p:spTgt spid="747"/>
                                        </p:tgtEl>
                                        <p:attrNameLst>
                                          <p:attrName>ppt_x</p:attrName>
                                          <p:attrName>ppt_y</p:attrName>
                                        </p:attrNameLst>
                                      </p:cBhvr>
                                      <p:rCtr x="43785" y="0"/>
                                    </p:animMotion>
                                  </p:childTnLst>
                                </p:cTn>
                              </p:par>
                              <p:par>
                                <p:cTn id="83" presetID="0" presetClass="path" presetSubtype="0" fill="hold" grpId="0" nodeType="withEffect">
                                  <p:stCondLst>
                                    <p:cond delay="0"/>
                                  </p:stCondLst>
                                  <p:childTnLst>
                                    <p:animMotion origin="layout" path="M 0.04826 2.59259E-6 L 0.96007 2.59259E-6 " pathEditMode="relative" rAng="0" ptsTypes="AA">
                                      <p:cBhvr>
                                        <p:cTn id="84" dur="20000" fill="hold"/>
                                        <p:tgtEl>
                                          <p:spTgt spid="748"/>
                                        </p:tgtEl>
                                        <p:attrNameLst>
                                          <p:attrName>ppt_x</p:attrName>
                                          <p:attrName>ppt_y</p:attrName>
                                        </p:attrNameLst>
                                      </p:cBhvr>
                                      <p:rCtr x="45590" y="0"/>
                                    </p:animMotion>
                                  </p:childTnLst>
                                </p:cTn>
                              </p:par>
                              <p:par>
                                <p:cTn id="85" presetID="0" presetClass="path" presetSubtype="0" fill="hold" grpId="0" nodeType="withEffect">
                                  <p:stCondLst>
                                    <p:cond delay="0"/>
                                  </p:stCondLst>
                                  <p:childTnLst>
                                    <p:animMotion origin="layout" path="M -0.26615 -4.44444E-6 L 0.96007 -4.44444E-6 " pathEditMode="relative" rAng="0" ptsTypes="AA">
                                      <p:cBhvr>
                                        <p:cTn id="86" dur="20000" fill="hold"/>
                                        <p:tgtEl>
                                          <p:spTgt spid="750"/>
                                        </p:tgtEl>
                                        <p:attrNameLst>
                                          <p:attrName>ppt_x</p:attrName>
                                          <p:attrName>ppt_y</p:attrName>
                                        </p:attrNameLst>
                                      </p:cBhvr>
                                      <p:rCtr x="61302" y="0"/>
                                    </p:animMotion>
                                  </p:childTnLst>
                                </p:cTn>
                              </p:par>
                              <p:par>
                                <p:cTn id="87" presetID="0" presetClass="path" presetSubtype="0" fill="hold" grpId="0" nodeType="withEffect">
                                  <p:stCondLst>
                                    <p:cond delay="0"/>
                                  </p:stCondLst>
                                  <p:childTnLst>
                                    <p:animMotion origin="layout" path="M -0.27031 3.7037E-6 L 0.96007 3.7037E-6 " pathEditMode="relative" rAng="0" ptsTypes="AA">
                                      <p:cBhvr>
                                        <p:cTn id="88" dur="20000" fill="hold"/>
                                        <p:tgtEl>
                                          <p:spTgt spid="752"/>
                                        </p:tgtEl>
                                        <p:attrNameLst>
                                          <p:attrName>ppt_x</p:attrName>
                                          <p:attrName>ppt_y</p:attrName>
                                        </p:attrNameLst>
                                      </p:cBhvr>
                                      <p:rCtr x="61510" y="0"/>
                                    </p:animMotion>
                                  </p:childTnLst>
                                </p:cTn>
                              </p:par>
                              <p:par>
                                <p:cTn id="89" presetID="0" presetClass="path" presetSubtype="0" fill="hold" grpId="0" nodeType="withEffect">
                                  <p:stCondLst>
                                    <p:cond delay="0"/>
                                  </p:stCondLst>
                                  <p:childTnLst>
                                    <p:animMotion origin="layout" path="M -0.37396 3.33333E-6 L 0.96007 3.33333E-6 " pathEditMode="relative" rAng="0" ptsTypes="AA">
                                      <p:cBhvr>
                                        <p:cTn id="90" dur="20000" fill="hold"/>
                                        <p:tgtEl>
                                          <p:spTgt spid="754"/>
                                        </p:tgtEl>
                                        <p:attrNameLst>
                                          <p:attrName>ppt_x</p:attrName>
                                          <p:attrName>ppt_y</p:attrName>
                                        </p:attrNameLst>
                                      </p:cBhvr>
                                      <p:rCtr x="66701" y="0"/>
                                    </p:animMotion>
                                  </p:childTnLst>
                                </p:cTn>
                              </p:par>
                              <p:par>
                                <p:cTn id="91" presetID="0" presetClass="path" presetSubtype="0" fill="hold" grpId="0" nodeType="withEffect">
                                  <p:stCondLst>
                                    <p:cond delay="0"/>
                                  </p:stCondLst>
                                  <p:childTnLst>
                                    <p:animMotion origin="layout" path="M 0.08437 1.85185E-6 L 0.96007 1.85185E-6 " pathEditMode="relative" rAng="0" ptsTypes="AA">
                                      <p:cBhvr>
                                        <p:cTn id="92" dur="20000" fill="hold"/>
                                        <p:tgtEl>
                                          <p:spTgt spid="755"/>
                                        </p:tgtEl>
                                        <p:attrNameLst>
                                          <p:attrName>ppt_x</p:attrName>
                                          <p:attrName>ppt_y</p:attrName>
                                        </p:attrNameLst>
                                      </p:cBhvr>
                                      <p:rCtr x="43785" y="0"/>
                                    </p:animMotion>
                                  </p:childTnLst>
                                </p:cTn>
                              </p:par>
                              <p:par>
                                <p:cTn id="93" presetID="0" presetClass="path" presetSubtype="0" fill="hold" grpId="0" nodeType="withEffect">
                                  <p:stCondLst>
                                    <p:cond delay="0"/>
                                  </p:stCondLst>
                                  <p:childTnLst>
                                    <p:animMotion origin="layout" path="M 0.04826 2.59259E-6 L 0.96007 2.59259E-6 " pathEditMode="relative" rAng="0" ptsTypes="AA">
                                      <p:cBhvr>
                                        <p:cTn id="94" dur="20000" fill="hold"/>
                                        <p:tgtEl>
                                          <p:spTgt spid="756"/>
                                        </p:tgtEl>
                                        <p:attrNameLst>
                                          <p:attrName>ppt_x</p:attrName>
                                          <p:attrName>ppt_y</p:attrName>
                                        </p:attrNameLst>
                                      </p:cBhvr>
                                      <p:rCtr x="45590" y="0"/>
                                    </p:animMotion>
                                  </p:childTnLst>
                                </p:cTn>
                              </p:par>
                              <p:par>
                                <p:cTn id="95" presetID="0" presetClass="path" presetSubtype="0" fill="hold" grpId="0" nodeType="withEffect">
                                  <p:stCondLst>
                                    <p:cond delay="0"/>
                                  </p:stCondLst>
                                  <p:childTnLst>
                                    <p:animMotion origin="layout" path="M -0.14288 -2.96296E-6 L 0.96007 -2.96296E-6 " pathEditMode="relative" rAng="0" ptsTypes="AA">
                                      <p:cBhvr>
                                        <p:cTn id="96" dur="20000" fill="hold"/>
                                        <p:tgtEl>
                                          <p:spTgt spid="757"/>
                                        </p:tgtEl>
                                        <p:attrNameLst>
                                          <p:attrName>ppt_x</p:attrName>
                                          <p:attrName>ppt_y</p:attrName>
                                        </p:attrNameLst>
                                      </p:cBhvr>
                                      <p:rCtr x="55139" y="0"/>
                                    </p:animMotion>
                                  </p:childTnLst>
                                </p:cTn>
                              </p:par>
                              <p:par>
                                <p:cTn id="97" presetID="0" presetClass="path" presetSubtype="0" fill="hold" grpId="0" nodeType="withEffect">
                                  <p:stCondLst>
                                    <p:cond delay="0"/>
                                  </p:stCondLst>
                                  <p:childTnLst>
                                    <p:animMotion origin="layout" path="M -0.26615 -4.44444E-6 L 0.96007 -4.44444E-6 " pathEditMode="relative" rAng="0" ptsTypes="AA">
                                      <p:cBhvr>
                                        <p:cTn id="98" dur="20000" fill="hold"/>
                                        <p:tgtEl>
                                          <p:spTgt spid="758"/>
                                        </p:tgtEl>
                                        <p:attrNameLst>
                                          <p:attrName>ppt_x</p:attrName>
                                          <p:attrName>ppt_y</p:attrName>
                                        </p:attrNameLst>
                                      </p:cBhvr>
                                      <p:rCtr x="61302" y="0"/>
                                    </p:animMotion>
                                  </p:childTnLst>
                                </p:cTn>
                              </p:par>
                              <p:par>
                                <p:cTn id="99" presetID="0" presetClass="path" presetSubtype="0" fill="hold" grpId="0" nodeType="withEffect">
                                  <p:stCondLst>
                                    <p:cond delay="0"/>
                                  </p:stCondLst>
                                  <p:childTnLst>
                                    <p:animMotion origin="layout" path="M 0.1559 -3.7037E-7 L 0.96007 -3.7037E-7 " pathEditMode="relative" rAng="0" ptsTypes="AA">
                                      <p:cBhvr>
                                        <p:cTn id="100" dur="20000" fill="hold"/>
                                        <p:tgtEl>
                                          <p:spTgt spid="759"/>
                                        </p:tgtEl>
                                        <p:attrNameLst>
                                          <p:attrName>ppt_x</p:attrName>
                                          <p:attrName>ppt_y</p:attrName>
                                        </p:attrNameLst>
                                      </p:cBhvr>
                                      <p:rCtr x="40208" y="0"/>
                                    </p:animMotion>
                                  </p:childTnLst>
                                </p:cTn>
                              </p:par>
                              <p:par>
                                <p:cTn id="101" presetID="0" presetClass="path" presetSubtype="0" fill="hold" grpId="0" nodeType="withEffect">
                                  <p:stCondLst>
                                    <p:cond delay="0"/>
                                  </p:stCondLst>
                                  <p:childTnLst>
                                    <p:animMotion origin="layout" path="M -0.27031 3.7037E-6 L 0.96007 3.7037E-6 " pathEditMode="relative" rAng="0" ptsTypes="AA">
                                      <p:cBhvr>
                                        <p:cTn id="102" dur="20000" fill="hold"/>
                                        <p:tgtEl>
                                          <p:spTgt spid="760"/>
                                        </p:tgtEl>
                                        <p:attrNameLst>
                                          <p:attrName>ppt_x</p:attrName>
                                          <p:attrName>ppt_y</p:attrName>
                                        </p:attrNameLst>
                                      </p:cBhvr>
                                      <p:rCtr x="61510" y="0"/>
                                    </p:animMotion>
                                  </p:childTnLst>
                                </p:cTn>
                              </p:par>
                              <p:par>
                                <p:cTn id="103" presetID="0" presetClass="path" presetSubtype="0" fill="hold" grpId="0" nodeType="withEffect">
                                  <p:stCondLst>
                                    <p:cond delay="0"/>
                                  </p:stCondLst>
                                  <p:childTnLst>
                                    <p:animMotion origin="layout" path="M -0.04566 1.85185E-6 L 0.96007 1.85185E-6 " pathEditMode="relative" rAng="0" ptsTypes="AA">
                                      <p:cBhvr>
                                        <p:cTn id="104" dur="20000" fill="hold"/>
                                        <p:tgtEl>
                                          <p:spTgt spid="761"/>
                                        </p:tgtEl>
                                        <p:attrNameLst>
                                          <p:attrName>ppt_x</p:attrName>
                                          <p:attrName>ppt_y</p:attrName>
                                        </p:attrNameLst>
                                      </p:cBhvr>
                                      <p:rCtr x="50278" y="0"/>
                                    </p:animMotion>
                                  </p:childTnLst>
                                </p:cTn>
                              </p:par>
                              <p:par>
                                <p:cTn id="105" presetID="0" presetClass="path" presetSubtype="0" fill="hold" grpId="0" nodeType="withEffect">
                                  <p:stCondLst>
                                    <p:cond delay="0"/>
                                  </p:stCondLst>
                                  <p:childTnLst>
                                    <p:animMotion origin="layout" path="M -0.37396 3.33333E-6 L 0.96007 3.33333E-6 " pathEditMode="relative" rAng="0" ptsTypes="AA">
                                      <p:cBhvr>
                                        <p:cTn id="106" dur="20000" fill="hold"/>
                                        <p:tgtEl>
                                          <p:spTgt spid="762"/>
                                        </p:tgtEl>
                                        <p:attrNameLst>
                                          <p:attrName>ppt_x</p:attrName>
                                          <p:attrName>ppt_y</p:attrName>
                                        </p:attrNameLst>
                                      </p:cBhvr>
                                      <p:rCtr x="66701" y="0"/>
                                    </p:animMotion>
                                  </p:childTnLst>
                                </p:cTn>
                              </p:par>
                              <p:par>
                                <p:cTn id="107" presetID="0" presetClass="path" presetSubtype="0" fill="hold" grpId="0" nodeType="withEffect">
                                  <p:stCondLst>
                                    <p:cond delay="0"/>
                                  </p:stCondLst>
                                  <p:childTnLst>
                                    <p:animMotion origin="layout" path="M 0.08437 1.85185E-6 L 0.96007 1.85185E-6 " pathEditMode="relative" rAng="0" ptsTypes="AA">
                                      <p:cBhvr>
                                        <p:cTn id="108" dur="20000" fill="hold"/>
                                        <p:tgtEl>
                                          <p:spTgt spid="763"/>
                                        </p:tgtEl>
                                        <p:attrNameLst>
                                          <p:attrName>ppt_x</p:attrName>
                                          <p:attrName>ppt_y</p:attrName>
                                        </p:attrNameLst>
                                      </p:cBhvr>
                                      <p:rCtr x="43785" y="0"/>
                                    </p:animMotion>
                                  </p:childTnLst>
                                </p:cTn>
                              </p:par>
                              <p:par>
                                <p:cTn id="109" presetID="0" presetClass="path" presetSubtype="0" fill="hold" grpId="0" nodeType="withEffect">
                                  <p:stCondLst>
                                    <p:cond delay="0"/>
                                  </p:stCondLst>
                                  <p:childTnLst>
                                    <p:animMotion origin="layout" path="M 0.04826 2.59259E-6 L 0.96007 2.59259E-6 " pathEditMode="relative" rAng="0" ptsTypes="AA">
                                      <p:cBhvr>
                                        <p:cTn id="110" dur="20000" fill="hold"/>
                                        <p:tgtEl>
                                          <p:spTgt spid="764"/>
                                        </p:tgtEl>
                                        <p:attrNameLst>
                                          <p:attrName>ppt_x</p:attrName>
                                          <p:attrName>ppt_y</p:attrName>
                                        </p:attrNameLst>
                                      </p:cBhvr>
                                      <p:rCtr x="45590" y="0"/>
                                    </p:animMotion>
                                  </p:childTnLst>
                                </p:cTn>
                              </p:par>
                              <p:par>
                                <p:cTn id="111" presetID="0" presetClass="path" presetSubtype="0" fill="hold" grpId="0" nodeType="withEffect">
                                  <p:stCondLst>
                                    <p:cond delay="0"/>
                                  </p:stCondLst>
                                  <p:childTnLst>
                                    <p:animMotion origin="layout" path="M -0.28073 -0.04352 L 0.82222 -0.04352 " pathEditMode="relative" rAng="0" ptsTypes="AA">
                                      <p:cBhvr>
                                        <p:cTn id="112" dur="20000" fill="hold"/>
                                        <p:tgtEl>
                                          <p:spTgt spid="765"/>
                                        </p:tgtEl>
                                        <p:attrNameLst>
                                          <p:attrName>ppt_x</p:attrName>
                                          <p:attrName>ppt_y</p:attrName>
                                        </p:attrNameLst>
                                      </p:cBhvr>
                                      <p:rCtr x="55156" y="0"/>
                                    </p:animMotion>
                                  </p:childTnLst>
                                </p:cTn>
                              </p:par>
                              <p:par>
                                <p:cTn id="113" presetID="0" presetClass="path" presetSubtype="0" fill="hold" grpId="0" nodeType="withEffect">
                                  <p:stCondLst>
                                    <p:cond delay="0"/>
                                  </p:stCondLst>
                                  <p:childTnLst>
                                    <p:animMotion origin="layout" path="M 0.08437 1.85185E-6 L 0.96007 1.85185E-6 " pathEditMode="relative" rAng="0" ptsTypes="AA">
                                      <p:cBhvr>
                                        <p:cTn id="114" dur="20000" fill="hold"/>
                                        <p:tgtEl>
                                          <p:spTgt spid="771"/>
                                        </p:tgtEl>
                                        <p:attrNameLst>
                                          <p:attrName>ppt_x</p:attrName>
                                          <p:attrName>ppt_y</p:attrName>
                                        </p:attrNameLst>
                                      </p:cBhvr>
                                      <p:rCtr x="43785" y="0"/>
                                    </p:animMotion>
                                  </p:childTnLst>
                                </p:cTn>
                              </p:par>
                              <p:par>
                                <p:cTn id="115" presetID="0" presetClass="path" presetSubtype="0" fill="hold" grpId="0" nodeType="withEffect">
                                  <p:stCondLst>
                                    <p:cond delay="0"/>
                                  </p:stCondLst>
                                  <p:childTnLst>
                                    <p:animMotion origin="layout" path="M -0.14288 -2.96296E-6 L 0.96007 -2.96296E-6 " pathEditMode="relative" rAng="0" ptsTypes="AA">
                                      <p:cBhvr>
                                        <p:cTn id="116" dur="20000" fill="hold"/>
                                        <p:tgtEl>
                                          <p:spTgt spid="773"/>
                                        </p:tgtEl>
                                        <p:attrNameLst>
                                          <p:attrName>ppt_x</p:attrName>
                                          <p:attrName>ppt_y</p:attrName>
                                        </p:attrNameLst>
                                      </p:cBhvr>
                                      <p:rCtr x="55139" y="0"/>
                                    </p:animMotion>
                                  </p:childTnLst>
                                </p:cTn>
                              </p:par>
                              <p:par>
                                <p:cTn id="117" presetID="0" presetClass="path" presetSubtype="0" fill="hold" grpId="0" nodeType="withEffect">
                                  <p:stCondLst>
                                    <p:cond delay="0"/>
                                  </p:stCondLst>
                                  <p:childTnLst>
                                    <p:animMotion origin="layout" path="M 0.08437 1.85185E-6 L 0.96007 1.85185E-6 " pathEditMode="relative" rAng="0" ptsTypes="AA">
                                      <p:cBhvr>
                                        <p:cTn id="118" dur="20000" fill="hold"/>
                                        <p:tgtEl>
                                          <p:spTgt spid="779"/>
                                        </p:tgtEl>
                                        <p:attrNameLst>
                                          <p:attrName>ppt_x</p:attrName>
                                          <p:attrName>ppt_y</p:attrName>
                                        </p:attrNameLst>
                                      </p:cBhvr>
                                      <p:rCtr x="43785" y="0"/>
                                    </p:animMotion>
                                  </p:childTnLst>
                                </p:cTn>
                              </p:par>
                              <p:par>
                                <p:cTn id="119" presetID="0" presetClass="path" presetSubtype="0" fill="hold" grpId="0" nodeType="withEffect">
                                  <p:stCondLst>
                                    <p:cond delay="0"/>
                                  </p:stCondLst>
                                  <p:childTnLst>
                                    <p:animMotion origin="layout" path="M -0.14288 -2.96296E-6 L 0.96007 -2.96296E-6 " pathEditMode="relative" rAng="0" ptsTypes="AA">
                                      <p:cBhvr>
                                        <p:cTn id="120" dur="20000" fill="hold"/>
                                        <p:tgtEl>
                                          <p:spTgt spid="789"/>
                                        </p:tgtEl>
                                        <p:attrNameLst>
                                          <p:attrName>ppt_x</p:attrName>
                                          <p:attrName>ppt_y</p:attrName>
                                        </p:attrNameLst>
                                      </p:cBhvr>
                                      <p:rCtr x="55139" y="0"/>
                                    </p:animMotion>
                                  </p:childTnLst>
                                </p:cTn>
                              </p:par>
                              <p:par>
                                <p:cTn id="121" presetID="0" presetClass="path" presetSubtype="0" fill="hold" grpId="0" nodeType="withEffect">
                                  <p:stCondLst>
                                    <p:cond delay="0"/>
                                  </p:stCondLst>
                                  <p:childTnLst>
                                    <p:animMotion origin="layout" path="M 0.08437 1.85185E-6 L 0.96007 1.85185E-6 " pathEditMode="relative" rAng="0" ptsTypes="AA">
                                      <p:cBhvr>
                                        <p:cTn id="122" dur="20000" fill="hold"/>
                                        <p:tgtEl>
                                          <p:spTgt spid="795"/>
                                        </p:tgtEl>
                                        <p:attrNameLst>
                                          <p:attrName>ppt_x</p:attrName>
                                          <p:attrName>ppt_y</p:attrName>
                                        </p:attrNameLst>
                                      </p:cBhvr>
                                      <p:rCtr x="43785" y="0"/>
                                    </p:animMotion>
                                  </p:childTnLst>
                                </p:cTn>
                              </p:par>
                              <p:par>
                                <p:cTn id="123" presetID="0" presetClass="path" presetSubtype="0" fill="hold" grpId="0" nodeType="withEffect">
                                  <p:stCondLst>
                                    <p:cond delay="0"/>
                                  </p:stCondLst>
                                  <p:childTnLst>
                                    <p:animMotion origin="layout" path="M 0.1559 -3.7037E-7 L 0.96007 -3.7037E-7 " pathEditMode="relative" rAng="0" ptsTypes="AA">
                                      <p:cBhvr>
                                        <p:cTn id="124" dur="20000" fill="hold"/>
                                        <p:tgtEl>
                                          <p:spTgt spid="799"/>
                                        </p:tgtEl>
                                        <p:attrNameLst>
                                          <p:attrName>ppt_x</p:attrName>
                                          <p:attrName>ppt_y</p:attrName>
                                        </p:attrNameLst>
                                      </p:cBhvr>
                                      <p:rCtr x="40208" y="0"/>
                                    </p:animMotion>
                                  </p:childTnLst>
                                </p:cTn>
                              </p:par>
                              <p:par>
                                <p:cTn id="125" presetID="0" presetClass="path" presetSubtype="0" fill="hold" grpId="0" nodeType="withEffect">
                                  <p:stCondLst>
                                    <p:cond delay="0"/>
                                  </p:stCondLst>
                                  <p:childTnLst>
                                    <p:animMotion origin="layout" path="M -0.27031 3.7037E-6 L 0.96007 3.7037E-6 " pathEditMode="relative" rAng="0" ptsTypes="AA">
                                      <p:cBhvr>
                                        <p:cTn id="126" dur="20000" fill="hold"/>
                                        <p:tgtEl>
                                          <p:spTgt spid="800"/>
                                        </p:tgtEl>
                                        <p:attrNameLst>
                                          <p:attrName>ppt_x</p:attrName>
                                          <p:attrName>ppt_y</p:attrName>
                                        </p:attrNameLst>
                                      </p:cBhvr>
                                      <p:rCtr x="61510" y="0"/>
                                    </p:animMotion>
                                  </p:childTnLst>
                                </p:cTn>
                              </p:par>
                              <p:par>
                                <p:cTn id="127" presetID="0" presetClass="path" presetSubtype="0" fill="hold" grpId="0" nodeType="withEffect">
                                  <p:stCondLst>
                                    <p:cond delay="0"/>
                                  </p:stCondLst>
                                  <p:childTnLst>
                                    <p:animMotion origin="layout" path="M -0.37396 3.33333E-6 L 0.96007 3.33333E-6 " pathEditMode="relative" rAng="0" ptsTypes="AA">
                                      <p:cBhvr>
                                        <p:cTn id="128" dur="20000" fill="hold"/>
                                        <p:tgtEl>
                                          <p:spTgt spid="802"/>
                                        </p:tgtEl>
                                        <p:attrNameLst>
                                          <p:attrName>ppt_x</p:attrName>
                                          <p:attrName>ppt_y</p:attrName>
                                        </p:attrNameLst>
                                      </p:cBhvr>
                                      <p:rCtr x="66701" y="0"/>
                                    </p:animMotion>
                                  </p:childTnLst>
                                </p:cTn>
                              </p:par>
                              <p:par>
                                <p:cTn id="129" presetID="0" presetClass="path" presetSubtype="0" fill="hold" grpId="0" nodeType="withEffect">
                                  <p:stCondLst>
                                    <p:cond delay="0"/>
                                  </p:stCondLst>
                                  <p:childTnLst>
                                    <p:animMotion origin="layout" path="M 0.04826 2.59259E-6 L 0.96007 2.59259E-6 " pathEditMode="relative" rAng="0" ptsTypes="AA">
                                      <p:cBhvr>
                                        <p:cTn id="130" dur="20000" fill="hold"/>
                                        <p:tgtEl>
                                          <p:spTgt spid="804"/>
                                        </p:tgtEl>
                                        <p:attrNameLst>
                                          <p:attrName>ppt_x</p:attrName>
                                          <p:attrName>ppt_y</p:attrName>
                                        </p:attrNameLst>
                                      </p:cBhvr>
                                      <p:rCtr x="45590" y="0"/>
                                    </p:animMotion>
                                  </p:childTnLst>
                                </p:cTn>
                              </p:par>
                              <p:par>
                                <p:cTn id="131" presetID="0" presetClass="path" presetSubtype="0" fill="hold" grpId="0" nodeType="withEffect">
                                  <p:stCondLst>
                                    <p:cond delay="0"/>
                                  </p:stCondLst>
                                  <p:childTnLst>
                                    <p:animMotion origin="layout" path="M 0.1559 -3.7037E-7 L 0.96007 -3.7037E-7 " pathEditMode="relative" rAng="0" ptsTypes="AA">
                                      <p:cBhvr>
                                        <p:cTn id="132" dur="20000" fill="hold"/>
                                        <p:tgtEl>
                                          <p:spTgt spid="807"/>
                                        </p:tgtEl>
                                        <p:attrNameLst>
                                          <p:attrName>ppt_x</p:attrName>
                                          <p:attrName>ppt_y</p:attrName>
                                        </p:attrNameLst>
                                      </p:cBhvr>
                                      <p:rCtr x="40208" y="0"/>
                                    </p:animMotion>
                                  </p:childTnLst>
                                </p:cTn>
                              </p:par>
                              <p:par>
                                <p:cTn id="133" presetID="0" presetClass="path" presetSubtype="0" fill="hold" grpId="0" nodeType="withEffect">
                                  <p:stCondLst>
                                    <p:cond delay="0"/>
                                  </p:stCondLst>
                                  <p:childTnLst>
                                    <p:animMotion origin="layout" path="M -0.27031 3.7037E-6 L 0.96007 3.7037E-6 " pathEditMode="relative" rAng="0" ptsTypes="AA">
                                      <p:cBhvr>
                                        <p:cTn id="134" dur="20000" fill="hold"/>
                                        <p:tgtEl>
                                          <p:spTgt spid="808"/>
                                        </p:tgtEl>
                                        <p:attrNameLst>
                                          <p:attrName>ppt_x</p:attrName>
                                          <p:attrName>ppt_y</p:attrName>
                                        </p:attrNameLst>
                                      </p:cBhvr>
                                      <p:rCtr x="61510" y="0"/>
                                    </p:animMotion>
                                  </p:childTnLst>
                                </p:cTn>
                              </p:par>
                              <p:par>
                                <p:cTn id="135" presetID="0" presetClass="path" presetSubtype="0" fill="hold" grpId="0" nodeType="withEffect">
                                  <p:stCondLst>
                                    <p:cond delay="0"/>
                                  </p:stCondLst>
                                  <p:childTnLst>
                                    <p:animMotion origin="layout" path="M -0.37396 3.33333E-6 L 0.96007 3.33333E-6 " pathEditMode="relative" rAng="0" ptsTypes="AA">
                                      <p:cBhvr>
                                        <p:cTn id="136" dur="20000" fill="hold"/>
                                        <p:tgtEl>
                                          <p:spTgt spid="810"/>
                                        </p:tgtEl>
                                        <p:attrNameLst>
                                          <p:attrName>ppt_x</p:attrName>
                                          <p:attrName>ppt_y</p:attrName>
                                        </p:attrNameLst>
                                      </p:cBhvr>
                                      <p:rCtr x="66701" y="0"/>
                                    </p:animMotion>
                                  </p:childTnLst>
                                </p:cTn>
                              </p:par>
                              <p:par>
                                <p:cTn id="137" presetID="0" presetClass="path" presetSubtype="0" fill="hold" grpId="0" nodeType="withEffect">
                                  <p:stCondLst>
                                    <p:cond delay="0"/>
                                  </p:stCondLst>
                                  <p:childTnLst>
                                    <p:animMotion origin="layout" path="M 0.04826 2.59259E-6 L 0.96007 2.59259E-6 " pathEditMode="relative" rAng="0" ptsTypes="AA">
                                      <p:cBhvr>
                                        <p:cTn id="138" dur="20000" fill="hold"/>
                                        <p:tgtEl>
                                          <p:spTgt spid="812"/>
                                        </p:tgtEl>
                                        <p:attrNameLst>
                                          <p:attrName>ppt_x</p:attrName>
                                          <p:attrName>ppt_y</p:attrName>
                                        </p:attrNameLst>
                                      </p:cBhvr>
                                      <p:rCtr x="45590" y="0"/>
                                    </p:animMotion>
                                  </p:childTnLst>
                                </p:cTn>
                              </p:par>
                              <p:par>
                                <p:cTn id="139" presetID="0" presetClass="path" presetSubtype="0" fill="hold" grpId="0" nodeType="withEffect">
                                  <p:stCondLst>
                                    <p:cond delay="0"/>
                                  </p:stCondLst>
                                  <p:childTnLst>
                                    <p:animMotion origin="layout" path="M -0.26615 -4.44444E-6 L 0.96007 -4.44444E-6 " pathEditMode="relative" rAng="0" ptsTypes="AA">
                                      <p:cBhvr>
                                        <p:cTn id="140" dur="20000" fill="hold"/>
                                        <p:tgtEl>
                                          <p:spTgt spid="814"/>
                                        </p:tgtEl>
                                        <p:attrNameLst>
                                          <p:attrName>ppt_x</p:attrName>
                                          <p:attrName>ppt_y</p:attrName>
                                        </p:attrNameLst>
                                      </p:cBhvr>
                                      <p:rCtr x="61302" y="0"/>
                                    </p:animMotion>
                                  </p:childTnLst>
                                </p:cTn>
                              </p:par>
                              <p:par>
                                <p:cTn id="141" presetID="0" presetClass="path" presetSubtype="0" fill="hold" grpId="0" nodeType="withEffect">
                                  <p:stCondLst>
                                    <p:cond delay="0"/>
                                  </p:stCondLst>
                                  <p:childTnLst>
                                    <p:animMotion origin="layout" path="M 0.1559 -3.7037E-7 L 0.96007 -3.7037E-7 " pathEditMode="relative" rAng="0" ptsTypes="AA">
                                      <p:cBhvr>
                                        <p:cTn id="142" dur="20000" fill="hold"/>
                                        <p:tgtEl>
                                          <p:spTgt spid="815"/>
                                        </p:tgtEl>
                                        <p:attrNameLst>
                                          <p:attrName>ppt_x</p:attrName>
                                          <p:attrName>ppt_y</p:attrName>
                                        </p:attrNameLst>
                                      </p:cBhvr>
                                      <p:rCtr x="40208" y="0"/>
                                    </p:animMotion>
                                  </p:childTnLst>
                                </p:cTn>
                              </p:par>
                              <p:par>
                                <p:cTn id="143" presetID="0" presetClass="path" presetSubtype="0" fill="hold" grpId="0" nodeType="withEffect">
                                  <p:stCondLst>
                                    <p:cond delay="0"/>
                                  </p:stCondLst>
                                  <p:childTnLst>
                                    <p:animMotion origin="layout" path="M -0.27031 3.7037E-6 L 0.96007 3.7037E-6 " pathEditMode="relative" rAng="0" ptsTypes="AA">
                                      <p:cBhvr>
                                        <p:cTn id="144" dur="20000" fill="hold"/>
                                        <p:tgtEl>
                                          <p:spTgt spid="816"/>
                                        </p:tgtEl>
                                        <p:attrNameLst>
                                          <p:attrName>ppt_x</p:attrName>
                                          <p:attrName>ppt_y</p:attrName>
                                        </p:attrNameLst>
                                      </p:cBhvr>
                                      <p:rCtr x="61510" y="0"/>
                                    </p:animMotion>
                                  </p:childTnLst>
                                </p:cTn>
                              </p:par>
                              <p:par>
                                <p:cTn id="145" presetID="0" presetClass="path" presetSubtype="0" fill="hold" grpId="0" nodeType="withEffect">
                                  <p:stCondLst>
                                    <p:cond delay="0"/>
                                  </p:stCondLst>
                                  <p:childTnLst>
                                    <p:animMotion origin="layout" path="M -0.04566 1.85185E-6 L 0.96007 1.85185E-6 " pathEditMode="relative" rAng="0" ptsTypes="AA">
                                      <p:cBhvr>
                                        <p:cTn id="146" dur="20000" fill="hold"/>
                                        <p:tgtEl>
                                          <p:spTgt spid="817"/>
                                        </p:tgtEl>
                                        <p:attrNameLst>
                                          <p:attrName>ppt_x</p:attrName>
                                          <p:attrName>ppt_y</p:attrName>
                                        </p:attrNameLst>
                                      </p:cBhvr>
                                      <p:rCtr x="50278" y="0"/>
                                    </p:animMotion>
                                  </p:childTnLst>
                                </p:cTn>
                              </p:par>
                              <p:par>
                                <p:cTn id="147" presetID="0" presetClass="path" presetSubtype="0" fill="hold" grpId="0" nodeType="withEffect">
                                  <p:stCondLst>
                                    <p:cond delay="0"/>
                                  </p:stCondLst>
                                  <p:childTnLst>
                                    <p:animMotion origin="layout" path="M -0.37396 3.33333E-6 L 0.96007 3.33333E-6 " pathEditMode="relative" rAng="0" ptsTypes="AA">
                                      <p:cBhvr>
                                        <p:cTn id="148" dur="20000" fill="hold"/>
                                        <p:tgtEl>
                                          <p:spTgt spid="818"/>
                                        </p:tgtEl>
                                        <p:attrNameLst>
                                          <p:attrName>ppt_x</p:attrName>
                                          <p:attrName>ppt_y</p:attrName>
                                        </p:attrNameLst>
                                      </p:cBhvr>
                                      <p:rCtr x="66701" y="0"/>
                                    </p:animMotion>
                                  </p:childTnLst>
                                </p:cTn>
                              </p:par>
                              <p:par>
                                <p:cTn id="149" presetID="0" presetClass="path" presetSubtype="0" fill="hold" grpId="0" nodeType="withEffect">
                                  <p:stCondLst>
                                    <p:cond delay="0"/>
                                  </p:stCondLst>
                                  <p:childTnLst>
                                    <p:animMotion origin="layout" path="M 0.04826 2.59259E-6 L 0.96007 2.59259E-6 " pathEditMode="relative" rAng="0" ptsTypes="AA">
                                      <p:cBhvr>
                                        <p:cTn id="150" dur="20000" fill="hold"/>
                                        <p:tgtEl>
                                          <p:spTgt spid="820"/>
                                        </p:tgtEl>
                                        <p:attrNameLst>
                                          <p:attrName>ppt_x</p:attrName>
                                          <p:attrName>ppt_y</p:attrName>
                                        </p:attrNameLst>
                                      </p:cBhvr>
                                      <p:rCtr x="45590" y="0"/>
                                    </p:animMotion>
                                  </p:childTnLst>
                                </p:cTn>
                              </p:par>
                              <p:par>
                                <p:cTn id="151" presetID="0" presetClass="path" presetSubtype="0" fill="hold" grpId="0" nodeType="withEffect">
                                  <p:stCondLst>
                                    <p:cond delay="0"/>
                                  </p:stCondLst>
                                  <p:childTnLst>
                                    <p:animMotion origin="layout" path="M 0.1559 -3.7037E-7 L 0.96007 -3.7037E-7 " pathEditMode="relative" rAng="0" ptsTypes="AA">
                                      <p:cBhvr>
                                        <p:cTn id="152" dur="20000" fill="hold"/>
                                        <p:tgtEl>
                                          <p:spTgt spid="823"/>
                                        </p:tgtEl>
                                        <p:attrNameLst>
                                          <p:attrName>ppt_x</p:attrName>
                                          <p:attrName>ppt_y</p:attrName>
                                        </p:attrNameLst>
                                      </p:cBhvr>
                                      <p:rCtr x="40208" y="0"/>
                                    </p:animMotion>
                                  </p:childTnLst>
                                </p:cTn>
                              </p:par>
                              <p:par>
                                <p:cTn id="153" presetID="0" presetClass="path" presetSubtype="0" fill="hold" grpId="0" nodeType="withEffect">
                                  <p:stCondLst>
                                    <p:cond delay="0"/>
                                  </p:stCondLst>
                                  <p:childTnLst>
                                    <p:animMotion origin="layout" path="M -0.27031 3.7037E-6 L 0.96007 3.7037E-6 " pathEditMode="relative" rAng="0" ptsTypes="AA">
                                      <p:cBhvr>
                                        <p:cTn id="154" dur="20000" fill="hold"/>
                                        <p:tgtEl>
                                          <p:spTgt spid="824"/>
                                        </p:tgtEl>
                                        <p:attrNameLst>
                                          <p:attrName>ppt_x</p:attrName>
                                          <p:attrName>ppt_y</p:attrName>
                                        </p:attrNameLst>
                                      </p:cBhvr>
                                      <p:rCtr x="61510" y="0"/>
                                    </p:animMotion>
                                  </p:childTnLst>
                                </p:cTn>
                              </p:par>
                              <p:par>
                                <p:cTn id="155" presetID="0" presetClass="path" presetSubtype="0" fill="hold" grpId="0" nodeType="withEffect">
                                  <p:stCondLst>
                                    <p:cond delay="0"/>
                                  </p:stCondLst>
                                  <p:childTnLst>
                                    <p:animMotion origin="layout" path="M -0.37396 3.33333E-6 L 0.96007 3.33333E-6 " pathEditMode="relative" rAng="0" ptsTypes="AA">
                                      <p:cBhvr>
                                        <p:cTn id="156" dur="20000" fill="hold"/>
                                        <p:tgtEl>
                                          <p:spTgt spid="826"/>
                                        </p:tgtEl>
                                        <p:attrNameLst>
                                          <p:attrName>ppt_x</p:attrName>
                                          <p:attrName>ppt_y</p:attrName>
                                        </p:attrNameLst>
                                      </p:cBhvr>
                                      <p:rCtr x="66701" y="0"/>
                                    </p:animMotion>
                                  </p:childTnLst>
                                </p:cTn>
                              </p:par>
                              <p:par>
                                <p:cTn id="157" presetID="0" presetClass="path" presetSubtype="0" fill="hold" grpId="0" nodeType="withEffect">
                                  <p:stCondLst>
                                    <p:cond delay="0"/>
                                  </p:stCondLst>
                                  <p:childTnLst>
                                    <p:animMotion origin="layout" path="M 0.04826 2.59259E-6 L 0.96007 2.59259E-6 " pathEditMode="relative" rAng="0" ptsTypes="AA">
                                      <p:cBhvr>
                                        <p:cTn id="158" dur="20000" fill="hold"/>
                                        <p:tgtEl>
                                          <p:spTgt spid="828"/>
                                        </p:tgtEl>
                                        <p:attrNameLst>
                                          <p:attrName>ppt_x</p:attrName>
                                          <p:attrName>ppt_y</p:attrName>
                                        </p:attrNameLst>
                                      </p:cBhvr>
                                      <p:rCtr x="45590" y="0"/>
                                    </p:animMotion>
                                  </p:childTnLst>
                                </p:cTn>
                              </p:par>
                              <p:par>
                                <p:cTn id="159" presetID="0" presetClass="path" presetSubtype="0" fill="hold" grpId="0" nodeType="withEffect">
                                  <p:stCondLst>
                                    <p:cond delay="0"/>
                                  </p:stCondLst>
                                  <p:childTnLst>
                                    <p:animMotion origin="layout" path="M 0.04826 2.59259E-6 L 0.96007 2.59259E-6 " pathEditMode="relative" rAng="0" ptsTypes="AA">
                                      <p:cBhvr>
                                        <p:cTn id="160" dur="20000" fill="hold"/>
                                        <p:tgtEl>
                                          <p:spTgt spid="1028"/>
                                        </p:tgtEl>
                                        <p:attrNameLst>
                                          <p:attrName>ppt_x</p:attrName>
                                          <p:attrName>ppt_y</p:attrName>
                                        </p:attrNameLst>
                                      </p:cBhvr>
                                      <p:rCtr x="45590" y="0"/>
                                    </p:animMotion>
                                  </p:childTnLst>
                                </p:cTn>
                              </p:par>
                              <p:par>
                                <p:cTn id="161" presetID="0" presetClass="path" presetSubtype="0" fill="hold" grpId="0" nodeType="withEffect">
                                  <p:stCondLst>
                                    <p:cond delay="0"/>
                                  </p:stCondLst>
                                  <p:childTnLst>
                                    <p:animMotion origin="layout" path="M 0.04826 2.59259E-6 L 0.96007 2.59259E-6 " pathEditMode="relative" rAng="0" ptsTypes="AA">
                                      <p:cBhvr>
                                        <p:cTn id="162" dur="20000" fill="hold"/>
                                        <p:tgtEl>
                                          <p:spTgt spid="1036"/>
                                        </p:tgtEl>
                                        <p:attrNameLst>
                                          <p:attrName>ppt_x</p:attrName>
                                          <p:attrName>ppt_y</p:attrName>
                                        </p:attrNameLst>
                                      </p:cBhvr>
                                      <p:rCtr x="45590" y="0"/>
                                    </p:animMotion>
                                  </p:childTnLst>
                                </p:cTn>
                              </p:par>
                              <p:par>
                                <p:cTn id="163" presetID="0" presetClass="path" presetSubtype="0" fill="hold" grpId="0" nodeType="withEffect">
                                  <p:stCondLst>
                                    <p:cond delay="0"/>
                                  </p:stCondLst>
                                  <p:childTnLst>
                                    <p:animMotion origin="layout" path="M 0.1559 -3.7037E-7 L 0.96007 -3.7037E-7 " pathEditMode="relative" rAng="0" ptsTypes="AA">
                                      <p:cBhvr>
                                        <p:cTn id="164" dur="20000" fill="hold"/>
                                        <p:tgtEl>
                                          <p:spTgt spid="1039"/>
                                        </p:tgtEl>
                                        <p:attrNameLst>
                                          <p:attrName>ppt_x</p:attrName>
                                          <p:attrName>ppt_y</p:attrName>
                                        </p:attrNameLst>
                                      </p:cBhvr>
                                      <p:rCtr x="40208" y="0"/>
                                    </p:animMotion>
                                  </p:childTnLst>
                                </p:cTn>
                              </p:par>
                              <p:par>
                                <p:cTn id="165" presetID="0" presetClass="path" presetSubtype="0" fill="hold" grpId="0" nodeType="withEffect">
                                  <p:stCondLst>
                                    <p:cond delay="0"/>
                                  </p:stCondLst>
                                  <p:childTnLst>
                                    <p:animMotion origin="layout" path="M -0.27031 3.7037E-6 L 0.96007 3.7037E-6 " pathEditMode="relative" rAng="0" ptsTypes="AA">
                                      <p:cBhvr>
                                        <p:cTn id="166" dur="20000" fill="hold"/>
                                        <p:tgtEl>
                                          <p:spTgt spid="1040"/>
                                        </p:tgtEl>
                                        <p:attrNameLst>
                                          <p:attrName>ppt_x</p:attrName>
                                          <p:attrName>ppt_y</p:attrName>
                                        </p:attrNameLst>
                                      </p:cBhvr>
                                      <p:rCtr x="61510" y="0"/>
                                    </p:animMotion>
                                  </p:childTnLst>
                                </p:cTn>
                              </p:par>
                              <p:par>
                                <p:cTn id="167" presetID="0" presetClass="path" presetSubtype="0" fill="hold" grpId="0" nodeType="withEffect">
                                  <p:stCondLst>
                                    <p:cond delay="0"/>
                                  </p:stCondLst>
                                  <p:childTnLst>
                                    <p:animMotion origin="layout" path="M 0.04826 2.59259E-6 L 0.96007 2.59259E-6 " pathEditMode="relative" rAng="0" ptsTypes="AA">
                                      <p:cBhvr>
                                        <p:cTn id="168" dur="20000" fill="hold"/>
                                        <p:tgtEl>
                                          <p:spTgt spid="1044"/>
                                        </p:tgtEl>
                                        <p:attrNameLst>
                                          <p:attrName>ppt_x</p:attrName>
                                          <p:attrName>ppt_y</p:attrName>
                                        </p:attrNameLst>
                                      </p:cBhvr>
                                      <p:rCtr x="45590" y="0"/>
                                    </p:animMotion>
                                  </p:childTnLst>
                                </p:cTn>
                              </p:par>
                              <p:par>
                                <p:cTn id="169" presetID="0" presetClass="path" presetSubtype="0" fill="hold" grpId="0" nodeType="withEffect">
                                  <p:stCondLst>
                                    <p:cond delay="0"/>
                                  </p:stCondLst>
                                  <p:childTnLst>
                                    <p:animMotion origin="layout" path="M 0.04826 2.59259E-6 L 0.96007 2.59259E-6 " pathEditMode="relative" rAng="0" ptsTypes="AA">
                                      <p:cBhvr>
                                        <p:cTn id="170" dur="20000" fill="hold"/>
                                        <p:tgtEl>
                                          <p:spTgt spid="1052"/>
                                        </p:tgtEl>
                                        <p:attrNameLst>
                                          <p:attrName>ppt_x</p:attrName>
                                          <p:attrName>ppt_y</p:attrName>
                                        </p:attrNameLst>
                                      </p:cBhvr>
                                      <p:rCtr x="45590" y="0"/>
                                    </p:animMotion>
                                  </p:childTnLst>
                                </p:cTn>
                              </p:par>
                              <p:par>
                                <p:cTn id="171" presetID="0" presetClass="path" presetSubtype="0" fill="hold" grpId="0" nodeType="withEffect">
                                  <p:stCondLst>
                                    <p:cond delay="0"/>
                                  </p:stCondLst>
                                  <p:childTnLst>
                                    <p:animMotion origin="layout" path="M 0.08437 1.85185E-6 L 0.96007 1.85185E-6 " pathEditMode="relative" rAng="0" ptsTypes="AA">
                                      <p:cBhvr>
                                        <p:cTn id="172" dur="20000" fill="hold"/>
                                        <p:tgtEl>
                                          <p:spTgt spid="1059"/>
                                        </p:tgtEl>
                                        <p:attrNameLst>
                                          <p:attrName>ppt_x</p:attrName>
                                          <p:attrName>ppt_y</p:attrName>
                                        </p:attrNameLst>
                                      </p:cBhvr>
                                      <p:rCtr x="43785" y="0"/>
                                    </p:animMotion>
                                  </p:childTnLst>
                                </p:cTn>
                              </p:par>
                              <p:par>
                                <p:cTn id="173" presetID="0" presetClass="path" presetSubtype="0" fill="hold" grpId="0" nodeType="withEffect">
                                  <p:stCondLst>
                                    <p:cond delay="0"/>
                                  </p:stCondLst>
                                  <p:childTnLst>
                                    <p:animMotion origin="layout" path="M 0.08437 1.85185E-6 L 0.96007 1.85185E-6 " pathEditMode="relative" rAng="0" ptsTypes="AA">
                                      <p:cBhvr>
                                        <p:cTn id="174" dur="20000" fill="hold"/>
                                        <p:tgtEl>
                                          <p:spTgt spid="1067"/>
                                        </p:tgtEl>
                                        <p:attrNameLst>
                                          <p:attrName>ppt_x</p:attrName>
                                          <p:attrName>ppt_y</p:attrName>
                                        </p:attrNameLst>
                                      </p:cBhvr>
                                      <p:rCtr x="43785" y="0"/>
                                    </p:animMotion>
                                  </p:childTnLst>
                                </p:cTn>
                              </p:par>
                              <p:par>
                                <p:cTn id="175" presetID="0" presetClass="path" presetSubtype="0" fill="hold" grpId="0" nodeType="withEffect">
                                  <p:stCondLst>
                                    <p:cond delay="0"/>
                                  </p:stCondLst>
                                  <p:childTnLst>
                                    <p:animMotion origin="layout" path="M 0.04826 2.59259E-6 L 0.96007 2.59259E-6 " pathEditMode="relative" rAng="0" ptsTypes="AA">
                                      <p:cBhvr>
                                        <p:cTn id="176" dur="20000" fill="hold"/>
                                        <p:tgtEl>
                                          <p:spTgt spid="1076"/>
                                        </p:tgtEl>
                                        <p:attrNameLst>
                                          <p:attrName>ppt_x</p:attrName>
                                          <p:attrName>ppt_y</p:attrName>
                                        </p:attrNameLst>
                                      </p:cBhvr>
                                      <p:rCtr x="45590" y="0"/>
                                    </p:animMotion>
                                  </p:childTnLst>
                                </p:cTn>
                              </p:par>
                              <p:par>
                                <p:cTn id="177" presetID="0" presetClass="path" presetSubtype="0" fill="hold" grpId="0" nodeType="withEffect">
                                  <p:stCondLst>
                                    <p:cond delay="0"/>
                                  </p:stCondLst>
                                  <p:childTnLst>
                                    <p:animMotion origin="layout" path="M 0.08437 1.85185E-6 L 0.96007 1.85185E-6 " pathEditMode="relative" rAng="0" ptsTypes="AA">
                                      <p:cBhvr>
                                        <p:cTn id="178" dur="20000" fill="hold"/>
                                        <p:tgtEl>
                                          <p:spTgt spid="1083"/>
                                        </p:tgtEl>
                                        <p:attrNameLst>
                                          <p:attrName>ppt_x</p:attrName>
                                          <p:attrName>ppt_y</p:attrName>
                                        </p:attrNameLst>
                                      </p:cBhvr>
                                      <p:rCtr x="43785" y="0"/>
                                    </p:animMotion>
                                  </p:childTnLst>
                                </p:cTn>
                              </p:par>
                              <p:par>
                                <p:cTn id="179" presetID="0" presetClass="path" presetSubtype="0" fill="hold" grpId="0" nodeType="withEffect">
                                  <p:stCondLst>
                                    <p:cond delay="0"/>
                                  </p:stCondLst>
                                  <p:childTnLst>
                                    <p:animMotion origin="layout" path="M 0.1559 -3.7037E-7 L 0.96007 -3.7037E-7 " pathEditMode="relative" rAng="0" ptsTypes="AA">
                                      <p:cBhvr>
                                        <p:cTn id="180" dur="20000" fill="hold"/>
                                        <p:tgtEl>
                                          <p:spTgt spid="1087"/>
                                        </p:tgtEl>
                                        <p:attrNameLst>
                                          <p:attrName>ppt_x</p:attrName>
                                          <p:attrName>ppt_y</p:attrName>
                                        </p:attrNameLst>
                                      </p:cBhvr>
                                      <p:rCtr x="40208" y="0"/>
                                    </p:animMotion>
                                  </p:childTnLst>
                                </p:cTn>
                              </p:par>
                              <p:par>
                                <p:cTn id="181" presetID="0" presetClass="path" presetSubtype="0" fill="hold" grpId="0" nodeType="withEffect">
                                  <p:stCondLst>
                                    <p:cond delay="0"/>
                                  </p:stCondLst>
                                  <p:childTnLst>
                                    <p:animMotion origin="layout" path="M -0.27031 3.7037E-6 L 0.96007 3.7037E-6 " pathEditMode="relative" rAng="0" ptsTypes="AA">
                                      <p:cBhvr>
                                        <p:cTn id="182" dur="20000" fill="hold"/>
                                        <p:tgtEl>
                                          <p:spTgt spid="1088"/>
                                        </p:tgtEl>
                                        <p:attrNameLst>
                                          <p:attrName>ppt_x</p:attrName>
                                          <p:attrName>ppt_y</p:attrName>
                                        </p:attrNameLst>
                                      </p:cBhvr>
                                      <p:rCtr x="61510" y="0"/>
                                    </p:animMotion>
                                  </p:childTnLst>
                                </p:cTn>
                              </p:par>
                              <p:par>
                                <p:cTn id="183" presetID="0" presetClass="path" presetSubtype="0" fill="hold" grpId="0" nodeType="withEffect">
                                  <p:stCondLst>
                                    <p:cond delay="0"/>
                                  </p:stCondLst>
                                  <p:childTnLst>
                                    <p:animMotion origin="layout" path="M -0.37396 3.33333E-6 L 0.96007 3.33333E-6 " pathEditMode="relative" rAng="0" ptsTypes="AA">
                                      <p:cBhvr>
                                        <p:cTn id="184" dur="20000" fill="hold"/>
                                        <p:tgtEl>
                                          <p:spTgt spid="1090"/>
                                        </p:tgtEl>
                                        <p:attrNameLst>
                                          <p:attrName>ppt_x</p:attrName>
                                          <p:attrName>ppt_y</p:attrName>
                                        </p:attrNameLst>
                                      </p:cBhvr>
                                      <p:rCtr x="66701" y="0"/>
                                    </p:animMotion>
                                  </p:childTnLst>
                                </p:cTn>
                              </p:par>
                              <p:par>
                                <p:cTn id="185" presetID="0" presetClass="path" presetSubtype="0" fill="hold" grpId="0" nodeType="withEffect">
                                  <p:stCondLst>
                                    <p:cond delay="0"/>
                                  </p:stCondLst>
                                  <p:childTnLst>
                                    <p:animMotion origin="layout" path="M 0.04826 2.59259E-6 L 0.96007 2.59259E-6 " pathEditMode="relative" rAng="0" ptsTypes="AA">
                                      <p:cBhvr>
                                        <p:cTn id="186" dur="20000" fill="hold"/>
                                        <p:tgtEl>
                                          <p:spTgt spid="1092"/>
                                        </p:tgtEl>
                                        <p:attrNameLst>
                                          <p:attrName>ppt_x</p:attrName>
                                          <p:attrName>ppt_y</p:attrName>
                                        </p:attrNameLst>
                                      </p:cBhvr>
                                      <p:rCtr x="45590" y="0"/>
                                    </p:animMotion>
                                  </p:childTnLst>
                                </p:cTn>
                              </p:par>
                              <p:par>
                                <p:cTn id="187" presetID="0" presetClass="path" presetSubtype="0" fill="hold" grpId="0" nodeType="withEffect">
                                  <p:stCondLst>
                                    <p:cond delay="0"/>
                                  </p:stCondLst>
                                  <p:childTnLst>
                                    <p:animMotion origin="layout" path="M 0.1559 -3.7037E-7 L 0.96007 -3.7037E-7 " pathEditMode="relative" rAng="0" ptsTypes="AA">
                                      <p:cBhvr>
                                        <p:cTn id="188" dur="20000" fill="hold"/>
                                        <p:tgtEl>
                                          <p:spTgt spid="1095"/>
                                        </p:tgtEl>
                                        <p:attrNameLst>
                                          <p:attrName>ppt_x</p:attrName>
                                          <p:attrName>ppt_y</p:attrName>
                                        </p:attrNameLst>
                                      </p:cBhvr>
                                      <p:rCtr x="40208" y="0"/>
                                    </p:animMotion>
                                  </p:childTnLst>
                                </p:cTn>
                              </p:par>
                              <p:par>
                                <p:cTn id="189" presetID="0" presetClass="path" presetSubtype="0" fill="hold" grpId="0" nodeType="withEffect">
                                  <p:stCondLst>
                                    <p:cond delay="0"/>
                                  </p:stCondLst>
                                  <p:childTnLst>
                                    <p:animMotion origin="layout" path="M -0.27031 3.7037E-6 L 0.96007 3.7037E-6 " pathEditMode="relative" rAng="0" ptsTypes="AA">
                                      <p:cBhvr>
                                        <p:cTn id="190" dur="20000" fill="hold"/>
                                        <p:tgtEl>
                                          <p:spTgt spid="1096"/>
                                        </p:tgtEl>
                                        <p:attrNameLst>
                                          <p:attrName>ppt_x</p:attrName>
                                          <p:attrName>ppt_y</p:attrName>
                                        </p:attrNameLst>
                                      </p:cBhvr>
                                      <p:rCtr x="61510" y="0"/>
                                    </p:animMotion>
                                  </p:childTnLst>
                                </p:cTn>
                              </p:par>
                              <p:par>
                                <p:cTn id="191" presetID="0" presetClass="path" presetSubtype="0" fill="hold" grpId="0" nodeType="withEffect">
                                  <p:stCondLst>
                                    <p:cond delay="0"/>
                                  </p:stCondLst>
                                  <p:childTnLst>
                                    <p:animMotion origin="layout" path="M -0.37396 3.33333E-6 L 0.96007 3.33333E-6 " pathEditMode="relative" rAng="0" ptsTypes="AA">
                                      <p:cBhvr>
                                        <p:cTn id="192" dur="20000" fill="hold"/>
                                        <p:tgtEl>
                                          <p:spTgt spid="1098"/>
                                        </p:tgtEl>
                                        <p:attrNameLst>
                                          <p:attrName>ppt_x</p:attrName>
                                          <p:attrName>ppt_y</p:attrName>
                                        </p:attrNameLst>
                                      </p:cBhvr>
                                      <p:rCtr x="66701" y="0"/>
                                    </p:animMotion>
                                  </p:childTnLst>
                                </p:cTn>
                              </p:par>
                              <p:par>
                                <p:cTn id="193" presetID="0" presetClass="path" presetSubtype="0" fill="hold" grpId="0" nodeType="withEffect">
                                  <p:stCondLst>
                                    <p:cond delay="0"/>
                                  </p:stCondLst>
                                  <p:childTnLst>
                                    <p:animMotion origin="layout" path="M 0.04826 2.59259E-6 L 0.96007 2.59259E-6 " pathEditMode="relative" rAng="0" ptsTypes="AA">
                                      <p:cBhvr>
                                        <p:cTn id="194" dur="20000" fill="hold"/>
                                        <p:tgtEl>
                                          <p:spTgt spid="1100"/>
                                        </p:tgtEl>
                                        <p:attrNameLst>
                                          <p:attrName>ppt_x</p:attrName>
                                          <p:attrName>ppt_y</p:attrName>
                                        </p:attrNameLst>
                                      </p:cBhvr>
                                      <p:rCtr x="45590" y="0"/>
                                    </p:animMotion>
                                  </p:childTnLst>
                                </p:cTn>
                              </p:par>
                              <p:par>
                                <p:cTn id="195" presetID="0" presetClass="path" presetSubtype="0" fill="hold" grpId="0" nodeType="withEffect">
                                  <p:stCondLst>
                                    <p:cond delay="0"/>
                                  </p:stCondLst>
                                  <p:childTnLst>
                                    <p:animMotion origin="layout" path="M -0.26615 -4.44444E-6 L 0.96007 -4.44444E-6 " pathEditMode="relative" rAng="0" ptsTypes="AA">
                                      <p:cBhvr>
                                        <p:cTn id="196" dur="20000" fill="hold"/>
                                        <p:tgtEl>
                                          <p:spTgt spid="1102"/>
                                        </p:tgtEl>
                                        <p:attrNameLst>
                                          <p:attrName>ppt_x</p:attrName>
                                          <p:attrName>ppt_y</p:attrName>
                                        </p:attrNameLst>
                                      </p:cBhvr>
                                      <p:rCtr x="61302" y="0"/>
                                    </p:animMotion>
                                  </p:childTnLst>
                                </p:cTn>
                              </p:par>
                              <p:par>
                                <p:cTn id="197" presetID="0" presetClass="path" presetSubtype="0" fill="hold" grpId="0" nodeType="withEffect">
                                  <p:stCondLst>
                                    <p:cond delay="0"/>
                                  </p:stCondLst>
                                  <p:childTnLst>
                                    <p:animMotion origin="layout" path="M 0.1559 -3.7037E-7 L 0.96007 -3.7037E-7 " pathEditMode="relative" rAng="0" ptsTypes="AA">
                                      <p:cBhvr>
                                        <p:cTn id="198" dur="20000" fill="hold"/>
                                        <p:tgtEl>
                                          <p:spTgt spid="1103"/>
                                        </p:tgtEl>
                                        <p:attrNameLst>
                                          <p:attrName>ppt_x</p:attrName>
                                          <p:attrName>ppt_y</p:attrName>
                                        </p:attrNameLst>
                                      </p:cBhvr>
                                      <p:rCtr x="40208" y="0"/>
                                    </p:animMotion>
                                  </p:childTnLst>
                                </p:cTn>
                              </p:par>
                              <p:par>
                                <p:cTn id="199" presetID="0" presetClass="path" presetSubtype="0" fill="hold" grpId="0" nodeType="withEffect">
                                  <p:stCondLst>
                                    <p:cond delay="0"/>
                                  </p:stCondLst>
                                  <p:childTnLst>
                                    <p:animMotion origin="layout" path="M -0.27031 3.7037E-6 L 0.96007 3.7037E-6 " pathEditMode="relative" rAng="0" ptsTypes="AA">
                                      <p:cBhvr>
                                        <p:cTn id="200" dur="20000" fill="hold"/>
                                        <p:tgtEl>
                                          <p:spTgt spid="1104"/>
                                        </p:tgtEl>
                                        <p:attrNameLst>
                                          <p:attrName>ppt_x</p:attrName>
                                          <p:attrName>ppt_y</p:attrName>
                                        </p:attrNameLst>
                                      </p:cBhvr>
                                      <p:rCtr x="61510" y="0"/>
                                    </p:animMotion>
                                  </p:childTnLst>
                                </p:cTn>
                              </p:par>
                              <p:par>
                                <p:cTn id="201" presetID="0" presetClass="path" presetSubtype="0" fill="hold" grpId="0" nodeType="withEffect">
                                  <p:stCondLst>
                                    <p:cond delay="0"/>
                                  </p:stCondLst>
                                  <p:childTnLst>
                                    <p:animMotion origin="layout" path="M -0.04566 1.85185E-6 L 0.96007 1.85185E-6 " pathEditMode="relative" rAng="0" ptsTypes="AA">
                                      <p:cBhvr>
                                        <p:cTn id="202" dur="20000" fill="hold"/>
                                        <p:tgtEl>
                                          <p:spTgt spid="1105"/>
                                        </p:tgtEl>
                                        <p:attrNameLst>
                                          <p:attrName>ppt_x</p:attrName>
                                          <p:attrName>ppt_y</p:attrName>
                                        </p:attrNameLst>
                                      </p:cBhvr>
                                      <p:rCtr x="50278" y="0"/>
                                    </p:animMotion>
                                  </p:childTnLst>
                                </p:cTn>
                              </p:par>
                              <p:par>
                                <p:cTn id="203" presetID="0" presetClass="path" presetSubtype="0" fill="hold" grpId="0" nodeType="withEffect">
                                  <p:stCondLst>
                                    <p:cond delay="0"/>
                                  </p:stCondLst>
                                  <p:childTnLst>
                                    <p:animMotion origin="layout" path="M -0.37396 3.33333E-6 L 0.96007 3.33333E-6 " pathEditMode="relative" rAng="0" ptsTypes="AA">
                                      <p:cBhvr>
                                        <p:cTn id="204" dur="20000" fill="hold"/>
                                        <p:tgtEl>
                                          <p:spTgt spid="1106"/>
                                        </p:tgtEl>
                                        <p:attrNameLst>
                                          <p:attrName>ppt_x</p:attrName>
                                          <p:attrName>ppt_y</p:attrName>
                                        </p:attrNameLst>
                                      </p:cBhvr>
                                      <p:rCtr x="66701" y="0"/>
                                    </p:animMotion>
                                  </p:childTnLst>
                                </p:cTn>
                              </p:par>
                              <p:par>
                                <p:cTn id="205" presetID="0" presetClass="path" presetSubtype="0" fill="hold" grpId="0" nodeType="withEffect">
                                  <p:stCondLst>
                                    <p:cond delay="0"/>
                                  </p:stCondLst>
                                  <p:childTnLst>
                                    <p:animMotion origin="layout" path="M 0.04826 2.59259E-6 L 0.96007 2.59259E-6 " pathEditMode="relative" rAng="0" ptsTypes="AA">
                                      <p:cBhvr>
                                        <p:cTn id="206" dur="20000" fill="hold"/>
                                        <p:tgtEl>
                                          <p:spTgt spid="1108"/>
                                        </p:tgtEl>
                                        <p:attrNameLst>
                                          <p:attrName>ppt_x</p:attrName>
                                          <p:attrName>ppt_y</p:attrName>
                                        </p:attrNameLst>
                                      </p:cBhvr>
                                      <p:rCtr x="45590" y="0"/>
                                    </p:animMotion>
                                  </p:childTnLst>
                                </p:cTn>
                              </p:par>
                              <p:par>
                                <p:cTn id="207" presetID="0" presetClass="path" presetSubtype="0" fill="hold" grpId="0" nodeType="withEffect">
                                  <p:stCondLst>
                                    <p:cond delay="0"/>
                                  </p:stCondLst>
                                  <p:childTnLst>
                                    <p:animMotion origin="layout" path="M 0.1559 -3.7037E-7 L 0.96007 -3.7037E-7 " pathEditMode="relative" rAng="0" ptsTypes="AA">
                                      <p:cBhvr>
                                        <p:cTn id="208" dur="20000" fill="hold"/>
                                        <p:tgtEl>
                                          <p:spTgt spid="1111"/>
                                        </p:tgtEl>
                                        <p:attrNameLst>
                                          <p:attrName>ppt_x</p:attrName>
                                          <p:attrName>ppt_y</p:attrName>
                                        </p:attrNameLst>
                                      </p:cBhvr>
                                      <p:rCtr x="40208" y="0"/>
                                    </p:animMotion>
                                  </p:childTnLst>
                                </p:cTn>
                              </p:par>
                              <p:par>
                                <p:cTn id="209" presetID="0" presetClass="path" presetSubtype="0" fill="hold" grpId="0" nodeType="withEffect">
                                  <p:stCondLst>
                                    <p:cond delay="0"/>
                                  </p:stCondLst>
                                  <p:childTnLst>
                                    <p:animMotion origin="layout" path="M -0.27031 3.7037E-6 L 0.96007 3.7037E-6 " pathEditMode="relative" rAng="0" ptsTypes="AA">
                                      <p:cBhvr>
                                        <p:cTn id="210" dur="20000" fill="hold"/>
                                        <p:tgtEl>
                                          <p:spTgt spid="1112"/>
                                        </p:tgtEl>
                                        <p:attrNameLst>
                                          <p:attrName>ppt_x</p:attrName>
                                          <p:attrName>ppt_y</p:attrName>
                                        </p:attrNameLst>
                                      </p:cBhvr>
                                      <p:rCtr x="61510" y="0"/>
                                    </p:animMotion>
                                  </p:childTnLst>
                                </p:cTn>
                              </p:par>
                              <p:par>
                                <p:cTn id="211" presetID="0" presetClass="path" presetSubtype="0" fill="hold" grpId="0" nodeType="withEffect">
                                  <p:stCondLst>
                                    <p:cond delay="0"/>
                                  </p:stCondLst>
                                  <p:childTnLst>
                                    <p:animMotion origin="layout" path="M -0.37396 3.33333E-6 L 0.96007 3.33333E-6 " pathEditMode="relative" rAng="0" ptsTypes="AA">
                                      <p:cBhvr>
                                        <p:cTn id="212" dur="20000" fill="hold"/>
                                        <p:tgtEl>
                                          <p:spTgt spid="1114"/>
                                        </p:tgtEl>
                                        <p:attrNameLst>
                                          <p:attrName>ppt_x</p:attrName>
                                          <p:attrName>ppt_y</p:attrName>
                                        </p:attrNameLst>
                                      </p:cBhvr>
                                      <p:rCtr x="66701" y="0"/>
                                    </p:animMotion>
                                  </p:childTnLst>
                                </p:cTn>
                              </p:par>
                              <p:par>
                                <p:cTn id="213" presetID="0" presetClass="path" presetSubtype="0" fill="hold" grpId="0" nodeType="withEffect">
                                  <p:stCondLst>
                                    <p:cond delay="0"/>
                                  </p:stCondLst>
                                  <p:childTnLst>
                                    <p:animMotion origin="layout" path="M 0.04826 2.59259E-6 L 0.96007 2.59259E-6 " pathEditMode="relative" rAng="0" ptsTypes="AA">
                                      <p:cBhvr>
                                        <p:cTn id="214" dur="20000" fill="hold"/>
                                        <p:tgtEl>
                                          <p:spTgt spid="1116"/>
                                        </p:tgtEl>
                                        <p:attrNameLst>
                                          <p:attrName>ppt_x</p:attrName>
                                          <p:attrName>ppt_y</p:attrName>
                                        </p:attrNameLst>
                                      </p:cBhvr>
                                      <p:rCtr x="45590" y="0"/>
                                    </p:animMotion>
                                  </p:childTnLst>
                                </p:cTn>
                              </p:par>
                              <p:par>
                                <p:cTn id="215" presetID="35" presetClass="path" presetSubtype="0" fill="hold" nodeType="withEffect">
                                  <p:stCondLst>
                                    <p:cond delay="0"/>
                                  </p:stCondLst>
                                  <p:childTnLst>
                                    <p:animMotion origin="layout" path="M 0 0  L -0.25 0  E" pathEditMode="relative" ptsTypes="">
                                      <p:cBhvr>
                                        <p:cTn id="216" dur="20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22" grpId="0" animBg="1"/>
      <p:bldP spid="131" grpId="0" animBg="1"/>
      <p:bldP spid="138" grpId="0" animBg="1"/>
      <p:bldP spid="348" grpId="0" animBg="1"/>
      <p:bldP spid="352" grpId="0" animBg="1"/>
      <p:bldP spid="354" grpId="0" animBg="1"/>
      <p:bldP spid="356" grpId="0" animBg="1"/>
      <p:bldP spid="360" grpId="0" animBg="1"/>
      <p:bldP spid="362" grpId="0" animBg="1"/>
      <p:bldP spid="370" grpId="0" animBg="1"/>
      <p:bldP spid="372" grpId="0" animBg="1"/>
      <p:bldP spid="376" grpId="0" animBg="1"/>
      <p:bldP spid="378" grpId="0" animBg="1"/>
      <p:bldP spid="510" grpId="0" animBg="1"/>
      <p:bldP spid="511" grpId="0" animBg="1"/>
      <p:bldP spid="515" grpId="0" animBg="1"/>
      <p:bldP spid="518" grpId="0" animBg="1"/>
      <p:bldP spid="519" grpId="0" animBg="1"/>
      <p:bldP spid="523" grpId="0" animBg="1"/>
      <p:bldP spid="526" grpId="0" animBg="1"/>
      <p:bldP spid="527" grpId="0" animBg="1"/>
      <p:bldP spid="529" grpId="0" animBg="1"/>
      <p:bldP spid="531" grpId="0" animBg="1"/>
      <p:bldP spid="534" grpId="0" animBg="1"/>
      <p:bldP spid="535" grpId="0" animBg="1"/>
      <p:bldP spid="539" grpId="0" animBg="1"/>
      <p:bldP spid="734" grpId="0" animBg="1"/>
      <p:bldP spid="736" grpId="0" animBg="1"/>
      <p:bldP spid="738" grpId="0" animBg="1"/>
      <p:bldP spid="739" grpId="0" animBg="1"/>
      <p:bldP spid="740" grpId="0" animBg="1"/>
      <p:bldP spid="741" grpId="0" animBg="1"/>
      <p:bldP spid="742" grpId="0" animBg="1"/>
      <p:bldP spid="743" grpId="0" animBg="1"/>
      <p:bldP spid="744" grpId="0" animBg="1"/>
      <p:bldP spid="745" grpId="0" animBg="1"/>
      <p:bldP spid="746" grpId="0" animBg="1"/>
      <p:bldP spid="747" grpId="0" animBg="1"/>
      <p:bldP spid="748" grpId="0" animBg="1"/>
      <p:bldP spid="750" grpId="0" animBg="1"/>
      <p:bldP spid="752" grpId="0" animBg="1"/>
      <p:bldP spid="754" grpId="0" animBg="1"/>
      <p:bldP spid="755" grpId="0" animBg="1"/>
      <p:bldP spid="756" grpId="0" animBg="1"/>
      <p:bldP spid="757" grpId="0" animBg="1"/>
      <p:bldP spid="758" grpId="0" animBg="1"/>
      <p:bldP spid="759" grpId="0" animBg="1"/>
      <p:bldP spid="760" grpId="0" animBg="1"/>
      <p:bldP spid="761" grpId="0" animBg="1"/>
      <p:bldP spid="762" grpId="0" animBg="1"/>
      <p:bldP spid="763" grpId="0" animBg="1"/>
      <p:bldP spid="764" grpId="0" animBg="1"/>
      <p:bldP spid="765" grpId="0" animBg="1"/>
      <p:bldP spid="771" grpId="0" animBg="1"/>
      <p:bldP spid="773" grpId="0" animBg="1"/>
      <p:bldP spid="779" grpId="0" animBg="1"/>
      <p:bldP spid="789" grpId="0" animBg="1"/>
      <p:bldP spid="795" grpId="0" animBg="1"/>
      <p:bldP spid="799" grpId="0" animBg="1"/>
      <p:bldP spid="800" grpId="0" animBg="1"/>
      <p:bldP spid="802" grpId="0" animBg="1"/>
      <p:bldP spid="804" grpId="0" animBg="1"/>
      <p:bldP spid="807" grpId="0" animBg="1"/>
      <p:bldP spid="808" grpId="0" animBg="1"/>
      <p:bldP spid="810" grpId="0" animBg="1"/>
      <p:bldP spid="812" grpId="0" animBg="1"/>
      <p:bldP spid="814" grpId="0" animBg="1"/>
      <p:bldP spid="815" grpId="0" animBg="1"/>
      <p:bldP spid="816" grpId="0" animBg="1"/>
      <p:bldP spid="817" grpId="0" animBg="1"/>
      <p:bldP spid="818" grpId="0" animBg="1"/>
      <p:bldP spid="820" grpId="0" animBg="1"/>
      <p:bldP spid="823" grpId="0" animBg="1"/>
      <p:bldP spid="824" grpId="0" animBg="1"/>
      <p:bldP spid="826" grpId="0" animBg="1"/>
      <p:bldP spid="828" grpId="0" animBg="1"/>
      <p:bldP spid="1028" grpId="0" animBg="1"/>
      <p:bldP spid="1036" grpId="0" animBg="1"/>
      <p:bldP spid="1039" grpId="0" animBg="1"/>
      <p:bldP spid="1040" grpId="0" animBg="1"/>
      <p:bldP spid="1044" grpId="0" animBg="1"/>
      <p:bldP spid="1052" grpId="0" animBg="1"/>
      <p:bldP spid="1059" grpId="0" animBg="1"/>
      <p:bldP spid="1067" grpId="0" animBg="1"/>
      <p:bldP spid="1076" grpId="0" animBg="1"/>
      <p:bldP spid="1083" grpId="0" animBg="1"/>
      <p:bldP spid="1087" grpId="0" animBg="1"/>
      <p:bldP spid="1088" grpId="0" animBg="1"/>
      <p:bldP spid="1090" grpId="0" animBg="1"/>
      <p:bldP spid="1092" grpId="0" animBg="1"/>
      <p:bldP spid="1095" grpId="0" animBg="1"/>
      <p:bldP spid="1096" grpId="0" animBg="1"/>
      <p:bldP spid="1098" grpId="0" animBg="1"/>
      <p:bldP spid="1100" grpId="0" animBg="1"/>
      <p:bldP spid="1102" grpId="0" animBg="1"/>
      <p:bldP spid="1103" grpId="0" animBg="1"/>
      <p:bldP spid="1104" grpId="0" animBg="1"/>
      <p:bldP spid="1105" grpId="0" animBg="1"/>
      <p:bldP spid="1106" grpId="0" animBg="1"/>
      <p:bldP spid="1108" grpId="0" animBg="1"/>
      <p:bldP spid="1111" grpId="0" animBg="1"/>
      <p:bldP spid="1112" grpId="0" animBg="1"/>
      <p:bldP spid="1114" grpId="0" animBg="1"/>
      <p:bldP spid="1116" grpId="0"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114" name="Rectangle 113"/>
          <p:cNvSpPr/>
          <p:nvPr userDrawn="1"/>
        </p:nvSpPr>
        <p:spPr>
          <a:xfrm>
            <a:off x="0" y="0"/>
            <a:ext cx="9144000" cy="685593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ube 10"/>
          <p:cNvSpPr/>
          <p:nvPr userDrawn="1"/>
        </p:nvSpPr>
        <p:spPr>
          <a:xfrm>
            <a:off x="697088" y="306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3" name="Cube 12"/>
          <p:cNvSpPr/>
          <p:nvPr userDrawn="1"/>
        </p:nvSpPr>
        <p:spPr>
          <a:xfrm>
            <a:off x="1064163" y="270058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4" name="Cube 13"/>
          <p:cNvSpPr/>
          <p:nvPr userDrawn="1"/>
        </p:nvSpPr>
        <p:spPr>
          <a:xfrm>
            <a:off x="344163" y="270058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 name="Cube 14"/>
          <p:cNvSpPr/>
          <p:nvPr userDrawn="1"/>
        </p:nvSpPr>
        <p:spPr>
          <a:xfrm>
            <a:off x="1417088" y="306058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 name="Cube 15"/>
          <p:cNvSpPr/>
          <p:nvPr userDrawn="1"/>
        </p:nvSpPr>
        <p:spPr>
          <a:xfrm>
            <a:off x="2130013" y="234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8" name="Cube 17"/>
          <p:cNvSpPr/>
          <p:nvPr userDrawn="1"/>
        </p:nvSpPr>
        <p:spPr>
          <a:xfrm>
            <a:off x="1777088" y="1980588"/>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9" name="Cube 18"/>
          <p:cNvSpPr/>
          <p:nvPr userDrawn="1"/>
        </p:nvSpPr>
        <p:spPr>
          <a:xfrm>
            <a:off x="2850013" y="234058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0" name="Cube 19"/>
          <p:cNvSpPr/>
          <p:nvPr userDrawn="1"/>
        </p:nvSpPr>
        <p:spPr>
          <a:xfrm>
            <a:off x="2137088" y="3060588"/>
            <a:ext cx="360000" cy="180000"/>
          </a:xfrm>
          <a:prstGeom prst="cube">
            <a:avLst>
              <a:gd name="adj" fmla="val 4921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1" name="Cube 20"/>
          <p:cNvSpPr/>
          <p:nvPr userDrawn="1"/>
        </p:nvSpPr>
        <p:spPr>
          <a:xfrm>
            <a:off x="5761264" y="360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2" name="Cube 21"/>
          <p:cNvSpPr/>
          <p:nvPr userDrawn="1"/>
        </p:nvSpPr>
        <p:spPr>
          <a:xfrm>
            <a:off x="3210013" y="27005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6" name="Cube 25"/>
          <p:cNvSpPr/>
          <p:nvPr userDrawn="1"/>
        </p:nvSpPr>
        <p:spPr>
          <a:xfrm>
            <a:off x="2145850" y="43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1" name="Cube 30"/>
          <p:cNvSpPr/>
          <p:nvPr userDrawn="1"/>
        </p:nvSpPr>
        <p:spPr>
          <a:xfrm>
            <a:off x="4684021" y="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2" name="Cube 31"/>
          <p:cNvSpPr/>
          <p:nvPr userDrawn="1"/>
        </p:nvSpPr>
        <p:spPr>
          <a:xfrm>
            <a:off x="5018775" y="433800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3" name="Cube 32"/>
          <p:cNvSpPr/>
          <p:nvPr userDrawn="1"/>
        </p:nvSpPr>
        <p:spPr>
          <a:xfrm>
            <a:off x="3964021" y="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5" name="Cube 34"/>
          <p:cNvSpPr/>
          <p:nvPr userDrawn="1"/>
        </p:nvSpPr>
        <p:spPr>
          <a:xfrm>
            <a:off x="2145850" y="36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7" name="Cube 36"/>
          <p:cNvSpPr/>
          <p:nvPr userDrawn="1"/>
        </p:nvSpPr>
        <p:spPr>
          <a:xfrm>
            <a:off x="2865850" y="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8" name="Cube 37"/>
          <p:cNvSpPr/>
          <p:nvPr userDrawn="1"/>
        </p:nvSpPr>
        <p:spPr>
          <a:xfrm>
            <a:off x="1410013" y="162058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1" name="Cube 40"/>
          <p:cNvSpPr/>
          <p:nvPr userDrawn="1"/>
        </p:nvSpPr>
        <p:spPr>
          <a:xfrm>
            <a:off x="4997424" y="23385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2" name="Cube 41"/>
          <p:cNvSpPr/>
          <p:nvPr userDrawn="1"/>
        </p:nvSpPr>
        <p:spPr>
          <a:xfrm>
            <a:off x="5736018" y="433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4" name="Cube 43"/>
          <p:cNvSpPr/>
          <p:nvPr userDrawn="1"/>
        </p:nvSpPr>
        <p:spPr>
          <a:xfrm>
            <a:off x="5401264" y="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5" name="Cube 44"/>
          <p:cNvSpPr/>
          <p:nvPr userDrawn="1"/>
        </p:nvSpPr>
        <p:spPr>
          <a:xfrm>
            <a:off x="1785850" y="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6" name="Cube 45"/>
          <p:cNvSpPr/>
          <p:nvPr userDrawn="1"/>
        </p:nvSpPr>
        <p:spPr>
          <a:xfrm>
            <a:off x="1440000" y="108000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1" name="Cube 50"/>
          <p:cNvSpPr/>
          <p:nvPr userDrawn="1"/>
        </p:nvSpPr>
        <p:spPr>
          <a:xfrm>
            <a:off x="-15837" y="144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3" name="Cube 52"/>
          <p:cNvSpPr/>
          <p:nvPr userDrawn="1"/>
        </p:nvSpPr>
        <p:spPr>
          <a:xfrm>
            <a:off x="3964021" y="720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5" name="Cube 54"/>
          <p:cNvSpPr/>
          <p:nvPr userDrawn="1"/>
        </p:nvSpPr>
        <p:spPr>
          <a:xfrm>
            <a:off x="6818775" y="4338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9" name="Cube 58"/>
          <p:cNvSpPr/>
          <p:nvPr userDrawn="1"/>
        </p:nvSpPr>
        <p:spPr>
          <a:xfrm>
            <a:off x="2512925" y="144000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5" name="Cube 64"/>
          <p:cNvSpPr/>
          <p:nvPr userDrawn="1"/>
        </p:nvSpPr>
        <p:spPr>
          <a:xfrm>
            <a:off x="6786683" y="198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75" name="Cube 74"/>
          <p:cNvSpPr/>
          <p:nvPr userDrawn="1"/>
        </p:nvSpPr>
        <p:spPr>
          <a:xfrm>
            <a:off x="3216018" y="1113115"/>
            <a:ext cx="360000" cy="180000"/>
          </a:xfrm>
          <a:prstGeom prst="cube">
            <a:avLst>
              <a:gd name="adj" fmla="val 4921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78" name="Cube 77"/>
          <p:cNvSpPr/>
          <p:nvPr userDrawn="1"/>
        </p:nvSpPr>
        <p:spPr>
          <a:xfrm>
            <a:off x="4293261" y="1473115"/>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1" name="Cube 80"/>
          <p:cNvSpPr/>
          <p:nvPr userDrawn="1"/>
        </p:nvSpPr>
        <p:spPr>
          <a:xfrm>
            <a:off x="4656018" y="147311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2" name="Cube 81"/>
          <p:cNvSpPr/>
          <p:nvPr userDrawn="1"/>
        </p:nvSpPr>
        <p:spPr>
          <a:xfrm>
            <a:off x="705850" y="720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6" name="Cube 65"/>
          <p:cNvSpPr/>
          <p:nvPr userDrawn="1"/>
        </p:nvSpPr>
        <p:spPr>
          <a:xfrm>
            <a:off x="7146683" y="234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3" name="Cube 92"/>
          <p:cNvSpPr/>
          <p:nvPr userDrawn="1"/>
        </p:nvSpPr>
        <p:spPr>
          <a:xfrm>
            <a:off x="5754344" y="729706"/>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5" name="Cube 94"/>
          <p:cNvSpPr/>
          <p:nvPr userDrawn="1"/>
        </p:nvSpPr>
        <p:spPr>
          <a:xfrm>
            <a:off x="7890785" y="111311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6" name="Cube 95"/>
          <p:cNvSpPr/>
          <p:nvPr userDrawn="1"/>
        </p:nvSpPr>
        <p:spPr>
          <a:xfrm>
            <a:off x="7528028" y="762821"/>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7" name="Cube 96"/>
          <p:cNvSpPr/>
          <p:nvPr userDrawn="1"/>
        </p:nvSpPr>
        <p:spPr>
          <a:xfrm>
            <a:off x="6805271" y="1122821"/>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7" name="Cube 106"/>
          <p:cNvSpPr/>
          <p:nvPr userDrawn="1"/>
        </p:nvSpPr>
        <p:spPr>
          <a:xfrm>
            <a:off x="7869434" y="269852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9" name="Cube 108"/>
          <p:cNvSpPr/>
          <p:nvPr userDrawn="1"/>
        </p:nvSpPr>
        <p:spPr>
          <a:xfrm>
            <a:off x="8589434" y="3418526"/>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0" name="Cube 109"/>
          <p:cNvSpPr/>
          <p:nvPr userDrawn="1"/>
        </p:nvSpPr>
        <p:spPr>
          <a:xfrm>
            <a:off x="7869434" y="19785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1" name="Cube 110"/>
          <p:cNvSpPr/>
          <p:nvPr userDrawn="1"/>
        </p:nvSpPr>
        <p:spPr>
          <a:xfrm>
            <a:off x="8220025" y="433593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2" name="Cube 111"/>
          <p:cNvSpPr/>
          <p:nvPr userDrawn="1"/>
        </p:nvSpPr>
        <p:spPr>
          <a:xfrm>
            <a:off x="7509434" y="161852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3" name="Cube 112"/>
          <p:cNvSpPr/>
          <p:nvPr userDrawn="1"/>
        </p:nvSpPr>
        <p:spPr>
          <a:xfrm>
            <a:off x="8236509" y="2338526"/>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5" name="Cube 114"/>
          <p:cNvSpPr/>
          <p:nvPr userDrawn="1"/>
        </p:nvSpPr>
        <p:spPr>
          <a:xfrm>
            <a:off x="3570013" y="306058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6" name="Cube 115"/>
          <p:cNvSpPr/>
          <p:nvPr userDrawn="1"/>
        </p:nvSpPr>
        <p:spPr>
          <a:xfrm>
            <a:off x="344163" y="360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7" name="Cube 116"/>
          <p:cNvSpPr/>
          <p:nvPr userDrawn="1"/>
        </p:nvSpPr>
        <p:spPr>
          <a:xfrm>
            <a:off x="6481264" y="360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0" name="Cube 59"/>
          <p:cNvSpPr/>
          <p:nvPr userDrawn="1"/>
        </p:nvSpPr>
        <p:spPr>
          <a:xfrm>
            <a:off x="4305850" y="289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1" name="Cube 60"/>
          <p:cNvSpPr/>
          <p:nvPr userDrawn="1"/>
        </p:nvSpPr>
        <p:spPr>
          <a:xfrm>
            <a:off x="3693920" y="29479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3" name="Cube 62"/>
          <p:cNvSpPr/>
          <p:nvPr userDrawn="1"/>
        </p:nvSpPr>
        <p:spPr>
          <a:xfrm>
            <a:off x="5009595" y="361593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4" name="Cube 63"/>
          <p:cNvSpPr/>
          <p:nvPr userDrawn="1"/>
        </p:nvSpPr>
        <p:spPr>
          <a:xfrm>
            <a:off x="5732346" y="325387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7" name="Cube 66"/>
          <p:cNvSpPr/>
          <p:nvPr userDrawn="1"/>
        </p:nvSpPr>
        <p:spPr>
          <a:xfrm>
            <a:off x="5372346" y="289387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0" name="Cube 149"/>
          <p:cNvSpPr/>
          <p:nvPr userDrawn="1"/>
        </p:nvSpPr>
        <p:spPr>
          <a:xfrm>
            <a:off x="6929818" y="42295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8" name="Cube 107"/>
          <p:cNvSpPr/>
          <p:nvPr userDrawn="1"/>
        </p:nvSpPr>
        <p:spPr>
          <a:xfrm>
            <a:off x="8639568" y="3310064"/>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1" name="Cube 150"/>
          <p:cNvSpPr/>
          <p:nvPr userDrawn="1"/>
        </p:nvSpPr>
        <p:spPr>
          <a:xfrm>
            <a:off x="5436659" y="37693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2" name="Cube 151"/>
          <p:cNvSpPr/>
          <p:nvPr userDrawn="1"/>
        </p:nvSpPr>
        <p:spPr>
          <a:xfrm>
            <a:off x="5486793" y="36609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4" name="Cube 23"/>
          <p:cNvSpPr/>
          <p:nvPr userDrawn="1"/>
        </p:nvSpPr>
        <p:spPr>
          <a:xfrm>
            <a:off x="5104038" y="220283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5" name="Cube 24"/>
          <p:cNvSpPr/>
          <p:nvPr userDrawn="1"/>
        </p:nvSpPr>
        <p:spPr>
          <a:xfrm>
            <a:off x="5126793" y="206852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0" name="Cube 39"/>
          <p:cNvSpPr/>
          <p:nvPr userDrawn="1"/>
        </p:nvSpPr>
        <p:spPr>
          <a:xfrm>
            <a:off x="5126793" y="1919163"/>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7" name="Cube 16"/>
          <p:cNvSpPr/>
          <p:nvPr userDrawn="1"/>
        </p:nvSpPr>
        <p:spPr>
          <a:xfrm>
            <a:off x="2878499" y="22028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8" name="Cube 57"/>
          <p:cNvSpPr/>
          <p:nvPr userDrawn="1"/>
        </p:nvSpPr>
        <p:spPr>
          <a:xfrm>
            <a:off x="2971798" y="2099163"/>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2" name="Cube 61"/>
          <p:cNvSpPr/>
          <p:nvPr userDrawn="1"/>
        </p:nvSpPr>
        <p:spPr>
          <a:xfrm>
            <a:off x="4293261" y="13486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4" name="Cube 153"/>
          <p:cNvSpPr/>
          <p:nvPr userDrawn="1"/>
        </p:nvSpPr>
        <p:spPr>
          <a:xfrm>
            <a:off x="5016018" y="347377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5" name="Cube 154"/>
          <p:cNvSpPr/>
          <p:nvPr userDrawn="1"/>
        </p:nvSpPr>
        <p:spPr>
          <a:xfrm>
            <a:off x="6711083" y="35709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6" name="Cube 155"/>
          <p:cNvSpPr/>
          <p:nvPr userDrawn="1"/>
        </p:nvSpPr>
        <p:spPr>
          <a:xfrm>
            <a:off x="5357424" y="280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7" name="Cube 156"/>
          <p:cNvSpPr/>
          <p:nvPr userDrawn="1"/>
        </p:nvSpPr>
        <p:spPr>
          <a:xfrm>
            <a:off x="3845233" y="26703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8" name="Cube 157"/>
          <p:cNvSpPr/>
          <p:nvPr userDrawn="1"/>
        </p:nvSpPr>
        <p:spPr>
          <a:xfrm>
            <a:off x="6373995" y="267033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9" name="Cube 158"/>
          <p:cNvSpPr/>
          <p:nvPr userDrawn="1"/>
        </p:nvSpPr>
        <p:spPr>
          <a:xfrm>
            <a:off x="6739569" y="343317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0" name="Cube 159"/>
          <p:cNvSpPr/>
          <p:nvPr userDrawn="1"/>
        </p:nvSpPr>
        <p:spPr>
          <a:xfrm>
            <a:off x="6733995" y="329377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4" name="Cube 93"/>
          <p:cNvSpPr/>
          <p:nvPr userDrawn="1"/>
        </p:nvSpPr>
        <p:spPr>
          <a:xfrm>
            <a:off x="7530785" y="147311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3" name="Cube 152"/>
          <p:cNvSpPr/>
          <p:nvPr userDrawn="1"/>
        </p:nvSpPr>
        <p:spPr>
          <a:xfrm>
            <a:off x="2222050" y="29479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pic>
        <p:nvPicPr>
          <p:cNvPr id="80" name="Picture 7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689475"/>
            <a:ext cx="9144000" cy="2176271"/>
          </a:xfrm>
          <a:prstGeom prst="rect">
            <a:avLst/>
          </a:prstGeom>
        </p:spPr>
      </p:pic>
      <p:sp>
        <p:nvSpPr>
          <p:cNvPr id="83"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321384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
                                        <p:tgtEl>
                                          <p:spTgt spid="21"/>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
                                        <p:tgtEl>
                                          <p:spTgt spid="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
                                        <p:tgtEl>
                                          <p:spTgt spid="26"/>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
                                        <p:tgtEl>
                                          <p:spTgt spid="32"/>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200"/>
                                        <p:tgtEl>
                                          <p:spTgt spid="4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
                                        <p:tgtEl>
                                          <p:spTgt spid="4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
                                        <p:tgtEl>
                                          <p:spTgt spid="46"/>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00"/>
                                        <p:tgtEl>
                                          <p:spTgt spid="53"/>
                                        </p:tgtEl>
                                      </p:cBhvr>
                                    </p:animEffect>
                                  </p:childTnLst>
                                </p:cTn>
                              </p:par>
                            </p:childTnLst>
                          </p:cTn>
                        </p:par>
                        <p:par>
                          <p:cTn id="52" fill="hold">
                            <p:stCondLst>
                              <p:cond delay="24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
                                        <p:tgtEl>
                                          <p:spTgt spid="59"/>
                                        </p:tgtEl>
                                      </p:cBhvr>
                                    </p:animEffect>
                                  </p:childTnLst>
                                </p:cTn>
                              </p:par>
                            </p:childTnLst>
                          </p:cTn>
                        </p:par>
                        <p:par>
                          <p:cTn id="56" fill="hold">
                            <p:stCondLst>
                              <p:cond delay="26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
                                        <p:tgtEl>
                                          <p:spTgt spid="62"/>
                                        </p:tgtEl>
                                      </p:cBhvr>
                                    </p:animEffect>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200"/>
                                        <p:tgtEl>
                                          <p:spTgt spid="6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200"/>
                                        <p:tgtEl>
                                          <p:spTgt spid="51"/>
                                        </p:tgtEl>
                                      </p:cBhvr>
                                    </p:animEffect>
                                  </p:childTnLst>
                                </p:cTn>
                              </p:par>
                            </p:childTnLst>
                          </p:cTn>
                        </p:par>
                        <p:par>
                          <p:cTn id="68" fill="hold">
                            <p:stCondLst>
                              <p:cond delay="32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
                                        <p:tgtEl>
                                          <p:spTgt spid="14"/>
                                        </p:tgtEl>
                                      </p:cBhvr>
                                    </p:animEffect>
                                  </p:childTnLst>
                                </p:cTn>
                              </p:par>
                            </p:childTnLst>
                          </p:cTn>
                        </p:par>
                        <p:par>
                          <p:cTn id="72" fill="hold">
                            <p:stCondLst>
                              <p:cond delay="34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
                                        <p:tgtEl>
                                          <p:spTgt spid="11"/>
                                        </p:tgtEl>
                                      </p:cBhvr>
                                    </p:animEffect>
                                  </p:childTnLst>
                                </p:cTn>
                              </p:par>
                            </p:childTnLst>
                          </p:cTn>
                        </p:par>
                        <p:par>
                          <p:cTn id="76" fill="hold">
                            <p:stCondLst>
                              <p:cond delay="36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00"/>
                                        <p:tgtEl>
                                          <p:spTgt spid="13"/>
                                        </p:tgtEl>
                                      </p:cBhvr>
                                    </p:animEffect>
                                  </p:childTnLst>
                                </p:cTn>
                              </p:par>
                            </p:childTnLst>
                          </p:cTn>
                        </p:par>
                        <p:par>
                          <p:cTn id="80" fill="hold">
                            <p:stCondLst>
                              <p:cond delay="38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
                                        <p:tgtEl>
                                          <p:spTgt spid="15"/>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
                                        <p:tgtEl>
                                          <p:spTgt spid="20"/>
                                        </p:tgtEl>
                                      </p:cBhvr>
                                    </p:animEffect>
                                  </p:childTnLst>
                                </p:cTn>
                              </p:par>
                            </p:childTnLst>
                          </p:cTn>
                        </p:par>
                        <p:par>
                          <p:cTn id="88" fill="hold">
                            <p:stCondLst>
                              <p:cond delay="42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
                                        <p:tgtEl>
                                          <p:spTgt spid="22"/>
                                        </p:tgtEl>
                                      </p:cBhvr>
                                    </p:animEffect>
                                  </p:childTnLst>
                                </p:cTn>
                              </p:par>
                            </p:childTnLst>
                          </p:cTn>
                        </p:par>
                        <p:par>
                          <p:cTn id="92" fill="hold">
                            <p:stCondLst>
                              <p:cond delay="4400"/>
                            </p:stCondLst>
                            <p:childTnLst>
                              <p:par>
                                <p:cTn id="93" presetID="10" presetClass="entr" presetSubtype="0"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200"/>
                                        <p:tgtEl>
                                          <p:spTgt spid="55"/>
                                        </p:tgtEl>
                                      </p:cBhvr>
                                    </p:animEffect>
                                  </p:childTnLst>
                                </p:cTn>
                              </p:par>
                            </p:childTnLst>
                          </p:cTn>
                        </p:par>
                        <p:par>
                          <p:cTn id="96" fill="hold">
                            <p:stCondLst>
                              <p:cond delay="460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
                                        <p:tgtEl>
                                          <p:spTgt spid="31"/>
                                        </p:tgtEl>
                                      </p:cBhvr>
                                    </p:animEffect>
                                  </p:childTnLst>
                                </p:cTn>
                              </p:par>
                            </p:childTnLst>
                          </p:cTn>
                        </p:par>
                        <p:par>
                          <p:cTn id="100" fill="hold">
                            <p:stCondLst>
                              <p:cond delay="48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200"/>
                                        <p:tgtEl>
                                          <p:spTgt spid="33"/>
                                        </p:tgtEl>
                                      </p:cBhvr>
                                    </p:animEffect>
                                  </p:child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
                                        <p:tgtEl>
                                          <p:spTgt spid="37"/>
                                        </p:tgtEl>
                                      </p:cBhvr>
                                    </p:animEffect>
                                  </p:childTnLst>
                                </p:cTn>
                              </p:par>
                            </p:childTnLst>
                          </p:cTn>
                        </p:par>
                        <p:par>
                          <p:cTn id="108" fill="hold">
                            <p:stCondLst>
                              <p:cond delay="520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
                                        <p:tgtEl>
                                          <p:spTgt spid="75"/>
                                        </p:tgtEl>
                                      </p:cBhvr>
                                    </p:animEffect>
                                  </p:childTnLst>
                                </p:cTn>
                              </p:par>
                            </p:childTnLst>
                          </p:cTn>
                        </p:par>
                        <p:par>
                          <p:cTn id="112" fill="hold">
                            <p:stCondLst>
                              <p:cond delay="5400"/>
                            </p:stCondLst>
                            <p:childTnLst>
                              <p:par>
                                <p:cTn id="113" presetID="10" presetClass="entr" presetSubtype="0" fill="hold" grpId="0" nodeType="after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200"/>
                                        <p:tgtEl>
                                          <p:spTgt spid="78"/>
                                        </p:tgtEl>
                                      </p:cBhvr>
                                    </p:animEffect>
                                  </p:childTnLst>
                                </p:cTn>
                              </p:par>
                            </p:childTnLst>
                          </p:cTn>
                        </p:par>
                        <p:par>
                          <p:cTn id="116" fill="hold">
                            <p:stCondLst>
                              <p:cond delay="56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200"/>
                                        <p:tgtEl>
                                          <p:spTgt spid="81"/>
                                        </p:tgtEl>
                                      </p:cBhvr>
                                    </p:animEffect>
                                  </p:childTnLst>
                                </p:cTn>
                              </p:par>
                            </p:childTnLst>
                          </p:cTn>
                        </p:par>
                        <p:par>
                          <p:cTn id="120" fill="hold">
                            <p:stCondLst>
                              <p:cond delay="5800"/>
                            </p:stCondLst>
                            <p:childTnLst>
                              <p:par>
                                <p:cTn id="121" presetID="10" presetClass="entr" presetSubtype="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200"/>
                                        <p:tgtEl>
                                          <p:spTgt spid="93"/>
                                        </p:tgtEl>
                                      </p:cBhvr>
                                    </p:animEffect>
                                  </p:childTnLst>
                                </p:cTn>
                              </p:par>
                            </p:childTnLst>
                          </p:cTn>
                        </p:par>
                        <p:par>
                          <p:cTn id="124" fill="hold">
                            <p:stCondLst>
                              <p:cond delay="6000"/>
                            </p:stCondLst>
                            <p:childTnLst>
                              <p:par>
                                <p:cTn id="125" presetID="10" presetClass="entr" presetSubtype="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200"/>
                                        <p:tgtEl>
                                          <p:spTgt spid="94"/>
                                        </p:tgtEl>
                                      </p:cBhvr>
                                    </p:animEffect>
                                  </p:childTnLst>
                                </p:cTn>
                              </p:par>
                            </p:childTnLst>
                          </p:cTn>
                        </p:par>
                        <p:par>
                          <p:cTn id="128" fill="hold">
                            <p:stCondLst>
                              <p:cond delay="6200"/>
                            </p:stCondLst>
                            <p:childTnLst>
                              <p:par>
                                <p:cTn id="129" presetID="10" presetClass="entr" presetSubtype="0" fill="hold" grpId="0"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200"/>
                                        <p:tgtEl>
                                          <p:spTgt spid="95"/>
                                        </p:tgtEl>
                                      </p:cBhvr>
                                    </p:animEffect>
                                  </p:childTnLst>
                                </p:cTn>
                              </p:par>
                            </p:childTnLst>
                          </p:cTn>
                        </p:par>
                        <p:par>
                          <p:cTn id="132" fill="hold">
                            <p:stCondLst>
                              <p:cond delay="64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200"/>
                                        <p:tgtEl>
                                          <p:spTgt spid="96"/>
                                        </p:tgtEl>
                                      </p:cBhvr>
                                    </p:animEffect>
                                  </p:childTnLst>
                                </p:cTn>
                              </p:par>
                            </p:childTnLst>
                          </p:cTn>
                        </p:par>
                        <p:par>
                          <p:cTn id="136" fill="hold">
                            <p:stCondLst>
                              <p:cond delay="6600"/>
                            </p:stCondLst>
                            <p:childTnLst>
                              <p:par>
                                <p:cTn id="137" presetID="10" presetClass="entr" presetSubtype="0" fill="hold" grpId="0" nodeType="after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200"/>
                                        <p:tgtEl>
                                          <p:spTgt spid="107"/>
                                        </p:tgtEl>
                                      </p:cBhvr>
                                    </p:animEffect>
                                  </p:childTnLst>
                                </p:cTn>
                              </p:par>
                            </p:childTnLst>
                          </p:cTn>
                        </p:par>
                        <p:par>
                          <p:cTn id="140" fill="hold">
                            <p:stCondLst>
                              <p:cond delay="6800"/>
                            </p:stCondLst>
                            <p:childTnLst>
                              <p:par>
                                <p:cTn id="141" presetID="10" presetClass="entr" presetSubtype="0"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fade">
                                      <p:cBhvr>
                                        <p:cTn id="143" dur="200"/>
                                        <p:tgtEl>
                                          <p:spTgt spid="110"/>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200"/>
                                        <p:tgtEl>
                                          <p:spTgt spid="111"/>
                                        </p:tgtEl>
                                      </p:cBhvr>
                                    </p:animEffect>
                                  </p:childTnLst>
                                </p:cTn>
                              </p:par>
                            </p:childTnLst>
                          </p:cTn>
                        </p:par>
                        <p:par>
                          <p:cTn id="148" fill="hold">
                            <p:stCondLst>
                              <p:cond delay="7200"/>
                            </p:stCondLst>
                            <p:childTnLst>
                              <p:par>
                                <p:cTn id="149" presetID="10" presetClass="entr" presetSubtype="0" fill="hold" grpId="0" nodeType="afterEffect">
                                  <p:stCondLst>
                                    <p:cond delay="0"/>
                                  </p:stCondLst>
                                  <p:childTnLst>
                                    <p:set>
                                      <p:cBhvr>
                                        <p:cTn id="150" dur="1" fill="hold">
                                          <p:stCondLst>
                                            <p:cond delay="0"/>
                                          </p:stCondLst>
                                        </p:cTn>
                                        <p:tgtEl>
                                          <p:spTgt spid="112"/>
                                        </p:tgtEl>
                                        <p:attrNameLst>
                                          <p:attrName>style.visibility</p:attrName>
                                        </p:attrNameLst>
                                      </p:cBhvr>
                                      <p:to>
                                        <p:strVal val="visible"/>
                                      </p:to>
                                    </p:set>
                                    <p:animEffect transition="in" filter="fade">
                                      <p:cBhvr>
                                        <p:cTn id="151" dur="200"/>
                                        <p:tgtEl>
                                          <p:spTgt spid="112"/>
                                        </p:tgtEl>
                                      </p:cBhvr>
                                    </p:animEffect>
                                  </p:childTnLst>
                                </p:cTn>
                              </p:par>
                            </p:childTnLst>
                          </p:cTn>
                        </p:par>
                        <p:par>
                          <p:cTn id="152" fill="hold">
                            <p:stCondLst>
                              <p:cond delay="7400"/>
                            </p:stCondLst>
                            <p:childTnLst>
                              <p:par>
                                <p:cTn id="153" presetID="10" presetClass="entr" presetSubtype="0" fill="hold" grpId="0" nodeType="after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fade">
                                      <p:cBhvr>
                                        <p:cTn id="155" dur="200"/>
                                        <p:tgtEl>
                                          <p:spTgt spid="109"/>
                                        </p:tgtEl>
                                      </p:cBhvr>
                                    </p:animEffect>
                                  </p:childTnLst>
                                </p:cTn>
                              </p:par>
                            </p:childTnLst>
                          </p:cTn>
                        </p:par>
                        <p:par>
                          <p:cTn id="156" fill="hold">
                            <p:stCondLst>
                              <p:cond delay="7600"/>
                            </p:stCondLst>
                            <p:childTnLst>
                              <p:par>
                                <p:cTn id="157" presetID="10" presetClass="entr" presetSubtype="0" fill="hold" grpId="0" nodeType="after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200"/>
                                        <p:tgtEl>
                                          <p:spTgt spid="115"/>
                                        </p:tgtEl>
                                      </p:cBhvr>
                                    </p:animEffect>
                                  </p:childTnLst>
                                </p:cTn>
                              </p:par>
                            </p:childTnLst>
                          </p:cTn>
                        </p:par>
                        <p:par>
                          <p:cTn id="160" fill="hold">
                            <p:stCondLst>
                              <p:cond delay="7800"/>
                            </p:stCondLst>
                            <p:childTnLst>
                              <p:par>
                                <p:cTn id="161" presetID="10" presetClass="entr" presetSubtype="0" fill="hold" grpId="0" nodeType="afterEffect">
                                  <p:stCondLst>
                                    <p:cond delay="0"/>
                                  </p:stCondLst>
                                  <p:childTnLst>
                                    <p:set>
                                      <p:cBhvr>
                                        <p:cTn id="162" dur="1" fill="hold">
                                          <p:stCondLst>
                                            <p:cond delay="0"/>
                                          </p:stCondLst>
                                        </p:cTn>
                                        <p:tgtEl>
                                          <p:spTgt spid="116"/>
                                        </p:tgtEl>
                                        <p:attrNameLst>
                                          <p:attrName>style.visibility</p:attrName>
                                        </p:attrNameLst>
                                      </p:cBhvr>
                                      <p:to>
                                        <p:strVal val="visible"/>
                                      </p:to>
                                    </p:set>
                                    <p:animEffect transition="in" filter="fade">
                                      <p:cBhvr>
                                        <p:cTn id="163" dur="200"/>
                                        <p:tgtEl>
                                          <p:spTgt spid="116"/>
                                        </p:tgtEl>
                                      </p:cBhvr>
                                    </p:animEffect>
                                  </p:childTnLst>
                                </p:cTn>
                              </p:par>
                            </p:childTnLst>
                          </p:cTn>
                        </p:par>
                        <p:par>
                          <p:cTn id="164" fill="hold">
                            <p:stCondLst>
                              <p:cond delay="8000"/>
                            </p:stCondLst>
                            <p:childTnLst>
                              <p:par>
                                <p:cTn id="165" presetID="10" presetClass="entr" presetSubtype="0" fill="hold" grpId="0" nodeType="after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200"/>
                                        <p:tgtEl>
                                          <p:spTgt spid="117"/>
                                        </p:tgtEl>
                                      </p:cBhvr>
                                    </p:animEffect>
                                  </p:childTnLst>
                                </p:cTn>
                              </p:par>
                            </p:childTnLst>
                          </p:cTn>
                        </p:par>
                        <p:par>
                          <p:cTn id="168" fill="hold">
                            <p:stCondLst>
                              <p:cond delay="8200"/>
                            </p:stCondLst>
                            <p:childTnLst>
                              <p:par>
                                <p:cTn id="169" presetID="10" presetClass="entr" presetSubtype="0" fill="hold" grpId="0" nodeType="after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fade">
                                      <p:cBhvr>
                                        <p:cTn id="171" dur="200"/>
                                        <p:tgtEl>
                                          <p:spTgt spid="60"/>
                                        </p:tgtEl>
                                      </p:cBhvr>
                                    </p:animEffect>
                                  </p:childTnLst>
                                </p:cTn>
                              </p:par>
                            </p:childTnLst>
                          </p:cTn>
                        </p:par>
                        <p:par>
                          <p:cTn id="172" fill="hold">
                            <p:stCondLst>
                              <p:cond delay="8400"/>
                            </p:stCondLst>
                            <p:childTnLst>
                              <p:par>
                                <p:cTn id="173" presetID="10" presetClass="entr" presetSubtype="0" fill="hold" grpId="0" nodeType="afterEffect">
                                  <p:stCondLst>
                                    <p:cond delay="0"/>
                                  </p:stCondLst>
                                  <p:childTnLst>
                                    <p:set>
                                      <p:cBhvr>
                                        <p:cTn id="174" dur="1" fill="hold">
                                          <p:stCondLst>
                                            <p:cond delay="0"/>
                                          </p:stCondLst>
                                        </p:cTn>
                                        <p:tgtEl>
                                          <p:spTgt spid="63"/>
                                        </p:tgtEl>
                                        <p:attrNameLst>
                                          <p:attrName>style.visibility</p:attrName>
                                        </p:attrNameLst>
                                      </p:cBhvr>
                                      <p:to>
                                        <p:strVal val="visible"/>
                                      </p:to>
                                    </p:set>
                                    <p:animEffect transition="in" filter="fade">
                                      <p:cBhvr>
                                        <p:cTn id="175" dur="200"/>
                                        <p:tgtEl>
                                          <p:spTgt spid="63"/>
                                        </p:tgtEl>
                                      </p:cBhvr>
                                    </p:animEffect>
                                  </p:childTnLst>
                                </p:cTn>
                              </p:par>
                            </p:childTnLst>
                          </p:cTn>
                        </p:par>
                        <p:par>
                          <p:cTn id="176" fill="hold">
                            <p:stCondLst>
                              <p:cond delay="8600"/>
                            </p:stCondLst>
                            <p:childTnLst>
                              <p:par>
                                <p:cTn id="177" presetID="10" presetClass="entr" presetSubtype="0" fill="hold" grpId="0" nodeType="afterEffect">
                                  <p:stCondLst>
                                    <p:cond delay="0"/>
                                  </p:stCondLst>
                                  <p:childTnLst>
                                    <p:set>
                                      <p:cBhvr>
                                        <p:cTn id="178" dur="1" fill="hold">
                                          <p:stCondLst>
                                            <p:cond delay="0"/>
                                          </p:stCondLst>
                                        </p:cTn>
                                        <p:tgtEl>
                                          <p:spTgt spid="64"/>
                                        </p:tgtEl>
                                        <p:attrNameLst>
                                          <p:attrName>style.visibility</p:attrName>
                                        </p:attrNameLst>
                                      </p:cBhvr>
                                      <p:to>
                                        <p:strVal val="visible"/>
                                      </p:to>
                                    </p:set>
                                    <p:animEffect transition="in" filter="fade">
                                      <p:cBhvr>
                                        <p:cTn id="179" dur="200"/>
                                        <p:tgtEl>
                                          <p:spTgt spid="64"/>
                                        </p:tgtEl>
                                      </p:cBhvr>
                                    </p:animEffect>
                                  </p:childTnLst>
                                </p:cTn>
                              </p:par>
                            </p:childTnLst>
                          </p:cTn>
                        </p:par>
                        <p:par>
                          <p:cTn id="180" fill="hold">
                            <p:stCondLst>
                              <p:cond delay="8800"/>
                            </p:stCondLst>
                            <p:childTnLst>
                              <p:par>
                                <p:cTn id="181" presetID="10" presetClass="entr" presetSubtype="0" fill="hold" grpId="0" nodeType="afterEffect">
                                  <p:stCondLst>
                                    <p:cond delay="0"/>
                                  </p:stCondLst>
                                  <p:childTnLst>
                                    <p:set>
                                      <p:cBhvr>
                                        <p:cTn id="182" dur="1" fill="hold">
                                          <p:stCondLst>
                                            <p:cond delay="0"/>
                                          </p:stCondLst>
                                        </p:cTn>
                                        <p:tgtEl>
                                          <p:spTgt spid="67"/>
                                        </p:tgtEl>
                                        <p:attrNameLst>
                                          <p:attrName>style.visibility</p:attrName>
                                        </p:attrNameLst>
                                      </p:cBhvr>
                                      <p:to>
                                        <p:strVal val="visible"/>
                                      </p:to>
                                    </p:set>
                                    <p:animEffect transition="in" filter="fade">
                                      <p:cBhvr>
                                        <p:cTn id="183" dur="200"/>
                                        <p:tgtEl>
                                          <p:spTgt spid="67"/>
                                        </p:tgtEl>
                                      </p:cBhvr>
                                    </p:animEffect>
                                  </p:childTnLst>
                                </p:cTn>
                              </p:par>
                            </p:childTnLst>
                          </p:cTn>
                        </p:par>
                        <p:par>
                          <p:cTn id="184" fill="hold">
                            <p:stCondLst>
                              <p:cond delay="9000"/>
                            </p:stCondLst>
                            <p:childTnLst>
                              <p:par>
                                <p:cTn id="185" presetID="10" presetClass="entr" presetSubtype="0" fill="hold" grpId="0" nodeType="afterEffect">
                                  <p:stCondLst>
                                    <p:cond delay="0"/>
                                  </p:stCondLst>
                                  <p:childTnLst>
                                    <p:set>
                                      <p:cBhvr>
                                        <p:cTn id="186" dur="1" fill="hold">
                                          <p:stCondLst>
                                            <p:cond delay="0"/>
                                          </p:stCondLst>
                                        </p:cTn>
                                        <p:tgtEl>
                                          <p:spTgt spid="150"/>
                                        </p:tgtEl>
                                        <p:attrNameLst>
                                          <p:attrName>style.visibility</p:attrName>
                                        </p:attrNameLst>
                                      </p:cBhvr>
                                      <p:to>
                                        <p:strVal val="visible"/>
                                      </p:to>
                                    </p:set>
                                    <p:animEffect transition="in" filter="fade">
                                      <p:cBhvr>
                                        <p:cTn id="187" dur="200"/>
                                        <p:tgtEl>
                                          <p:spTgt spid="150"/>
                                        </p:tgtEl>
                                      </p:cBhvr>
                                    </p:animEffect>
                                  </p:childTnLst>
                                </p:cTn>
                              </p:par>
                            </p:childTnLst>
                          </p:cTn>
                        </p:par>
                        <p:par>
                          <p:cTn id="188" fill="hold">
                            <p:stCondLst>
                              <p:cond delay="9200"/>
                            </p:stCondLst>
                            <p:childTnLst>
                              <p:par>
                                <p:cTn id="189" presetID="10" presetClass="entr" presetSubtype="0" fill="hold" grpId="0" nodeType="afterEffect">
                                  <p:stCondLst>
                                    <p:cond delay="0"/>
                                  </p:stCondLst>
                                  <p:childTnLst>
                                    <p:set>
                                      <p:cBhvr>
                                        <p:cTn id="190" dur="1" fill="hold">
                                          <p:stCondLst>
                                            <p:cond delay="0"/>
                                          </p:stCondLst>
                                        </p:cTn>
                                        <p:tgtEl>
                                          <p:spTgt spid="151"/>
                                        </p:tgtEl>
                                        <p:attrNameLst>
                                          <p:attrName>style.visibility</p:attrName>
                                        </p:attrNameLst>
                                      </p:cBhvr>
                                      <p:to>
                                        <p:strVal val="visible"/>
                                      </p:to>
                                    </p:set>
                                    <p:animEffect transition="in" filter="fade">
                                      <p:cBhvr>
                                        <p:cTn id="191" dur="200"/>
                                        <p:tgtEl>
                                          <p:spTgt spid="151"/>
                                        </p:tgtEl>
                                      </p:cBhvr>
                                    </p:animEffect>
                                  </p:childTnLst>
                                </p:cTn>
                              </p:par>
                            </p:childTnLst>
                          </p:cTn>
                        </p:par>
                        <p:par>
                          <p:cTn id="192" fill="hold">
                            <p:stCondLst>
                              <p:cond delay="9400"/>
                            </p:stCondLst>
                            <p:childTnLst>
                              <p:par>
                                <p:cTn id="193" presetID="10" presetClass="entr" presetSubtype="0" fill="hold" grpId="0" nodeType="afterEffect">
                                  <p:stCondLst>
                                    <p:cond delay="0"/>
                                  </p:stCondLst>
                                  <p:childTnLst>
                                    <p:set>
                                      <p:cBhvr>
                                        <p:cTn id="194" dur="1" fill="hold">
                                          <p:stCondLst>
                                            <p:cond delay="0"/>
                                          </p:stCondLst>
                                        </p:cTn>
                                        <p:tgtEl>
                                          <p:spTgt spid="159"/>
                                        </p:tgtEl>
                                        <p:attrNameLst>
                                          <p:attrName>style.visibility</p:attrName>
                                        </p:attrNameLst>
                                      </p:cBhvr>
                                      <p:to>
                                        <p:strVal val="visible"/>
                                      </p:to>
                                    </p:set>
                                    <p:animEffect transition="in" filter="fade">
                                      <p:cBhvr>
                                        <p:cTn id="195" dur="200"/>
                                        <p:tgtEl>
                                          <p:spTgt spid="159"/>
                                        </p:tgtEl>
                                      </p:cBhvr>
                                    </p:animEffect>
                                  </p:childTnLst>
                                </p:cTn>
                              </p:par>
                            </p:childTnLst>
                          </p:cTn>
                        </p:par>
                        <p:par>
                          <p:cTn id="196" fill="hold">
                            <p:stCondLst>
                              <p:cond delay="9600"/>
                            </p:stCondLst>
                            <p:childTnLst>
                              <p:par>
                                <p:cTn id="197" presetID="10" presetClass="entr" presetSubtype="0" fill="hold" grpId="0" nodeType="afterEffect">
                                  <p:stCondLst>
                                    <p:cond delay="0"/>
                                  </p:stCondLst>
                                  <p:childTnLst>
                                    <p:set>
                                      <p:cBhvr>
                                        <p:cTn id="198" dur="1" fill="hold">
                                          <p:stCondLst>
                                            <p:cond delay="0"/>
                                          </p:stCondLst>
                                        </p:cTn>
                                        <p:tgtEl>
                                          <p:spTgt spid="154"/>
                                        </p:tgtEl>
                                        <p:attrNameLst>
                                          <p:attrName>style.visibility</p:attrName>
                                        </p:attrNameLst>
                                      </p:cBhvr>
                                      <p:to>
                                        <p:strVal val="visible"/>
                                      </p:to>
                                    </p:set>
                                    <p:animEffect transition="in" filter="fade">
                                      <p:cBhvr>
                                        <p:cTn id="199" dur="200"/>
                                        <p:tgtEl>
                                          <p:spTgt spid="154"/>
                                        </p:tgtEl>
                                      </p:cBhvr>
                                    </p:animEffect>
                                  </p:childTnLst>
                                </p:cTn>
                              </p:par>
                            </p:childTnLst>
                          </p:cTn>
                        </p:par>
                        <p:par>
                          <p:cTn id="200" fill="hold">
                            <p:stCondLst>
                              <p:cond delay="9800"/>
                            </p:stCondLst>
                            <p:childTnLst>
                              <p:par>
                                <p:cTn id="201" presetID="10" presetClass="entr" presetSubtype="0" fill="hold" grpId="0" nodeType="afterEffect">
                                  <p:stCondLst>
                                    <p:cond delay="0"/>
                                  </p:stCondLst>
                                  <p:childTnLst>
                                    <p:set>
                                      <p:cBhvr>
                                        <p:cTn id="202" dur="1" fill="hold">
                                          <p:stCondLst>
                                            <p:cond delay="0"/>
                                          </p:stCondLst>
                                        </p:cTn>
                                        <p:tgtEl>
                                          <p:spTgt spid="156"/>
                                        </p:tgtEl>
                                        <p:attrNameLst>
                                          <p:attrName>style.visibility</p:attrName>
                                        </p:attrNameLst>
                                      </p:cBhvr>
                                      <p:to>
                                        <p:strVal val="visible"/>
                                      </p:to>
                                    </p:set>
                                    <p:animEffect transition="in" filter="fade">
                                      <p:cBhvr>
                                        <p:cTn id="203" dur="200"/>
                                        <p:tgtEl>
                                          <p:spTgt spid="156"/>
                                        </p:tgtEl>
                                      </p:cBhvr>
                                    </p:animEffect>
                                  </p:childTnLst>
                                </p:cTn>
                              </p:par>
                            </p:childTnLst>
                          </p:cTn>
                        </p:par>
                        <p:par>
                          <p:cTn id="204" fill="hold">
                            <p:stCondLst>
                              <p:cond delay="10000"/>
                            </p:stCondLst>
                            <p:childTnLst>
                              <p:par>
                                <p:cTn id="205" presetID="10" presetClass="entr" presetSubtype="0" fill="hold" grpId="0" nodeType="afterEffect">
                                  <p:stCondLst>
                                    <p:cond delay="0"/>
                                  </p:stCondLst>
                                  <p:childTnLst>
                                    <p:set>
                                      <p:cBhvr>
                                        <p:cTn id="206" dur="1" fill="hold">
                                          <p:stCondLst>
                                            <p:cond delay="0"/>
                                          </p:stCondLst>
                                        </p:cTn>
                                        <p:tgtEl>
                                          <p:spTgt spid="158"/>
                                        </p:tgtEl>
                                        <p:attrNameLst>
                                          <p:attrName>style.visibility</p:attrName>
                                        </p:attrNameLst>
                                      </p:cBhvr>
                                      <p:to>
                                        <p:strVal val="visible"/>
                                      </p:to>
                                    </p:set>
                                    <p:animEffect transition="in" filter="fade">
                                      <p:cBhvr>
                                        <p:cTn id="207" dur="200"/>
                                        <p:tgtEl>
                                          <p:spTgt spid="158"/>
                                        </p:tgtEl>
                                      </p:cBhvr>
                                    </p:animEffect>
                                  </p:childTnLst>
                                </p:cTn>
                              </p:par>
                            </p:childTnLst>
                          </p:cTn>
                        </p:par>
                        <p:par>
                          <p:cTn id="208" fill="hold">
                            <p:stCondLst>
                              <p:cond delay="10200"/>
                            </p:stCondLst>
                            <p:childTnLst>
                              <p:par>
                                <p:cTn id="209" presetID="10" presetClass="entr" presetSubtype="0" fill="hold" grpId="0" nodeType="afterEffect">
                                  <p:stCondLst>
                                    <p:cond delay="0"/>
                                  </p:stCondLst>
                                  <p:childTnLst>
                                    <p:set>
                                      <p:cBhvr>
                                        <p:cTn id="210" dur="1" fill="hold">
                                          <p:stCondLst>
                                            <p:cond delay="0"/>
                                          </p:stCondLst>
                                        </p:cTn>
                                        <p:tgtEl>
                                          <p:spTgt spid="157"/>
                                        </p:tgtEl>
                                        <p:attrNameLst>
                                          <p:attrName>style.visibility</p:attrName>
                                        </p:attrNameLst>
                                      </p:cBhvr>
                                      <p:to>
                                        <p:strVal val="visible"/>
                                      </p:to>
                                    </p:set>
                                    <p:animEffect transition="in" filter="fade">
                                      <p:cBhvr>
                                        <p:cTn id="211" dur="2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8" grpId="0" animBg="1"/>
      <p:bldP spid="20" grpId="0" animBg="1"/>
      <p:bldP spid="21" grpId="0" animBg="1"/>
      <p:bldP spid="22" grpId="0" animBg="1"/>
      <p:bldP spid="26" grpId="0" animBg="1"/>
      <p:bldP spid="31" grpId="0" animBg="1"/>
      <p:bldP spid="32" grpId="0" animBg="1"/>
      <p:bldP spid="33" grpId="0" animBg="1"/>
      <p:bldP spid="37" grpId="0" animBg="1"/>
      <p:bldP spid="38" grpId="0" animBg="1"/>
      <p:bldP spid="42" grpId="0" animBg="1"/>
      <p:bldP spid="46" grpId="0" animBg="1"/>
      <p:bldP spid="51" grpId="0" animBg="1"/>
      <p:bldP spid="53" grpId="0" animBg="1"/>
      <p:bldP spid="55" grpId="0" animBg="1"/>
      <p:bldP spid="59" grpId="0" animBg="1"/>
      <p:bldP spid="75" grpId="0" animBg="1"/>
      <p:bldP spid="78" grpId="0" animBg="1"/>
      <p:bldP spid="81" grpId="0" animBg="1"/>
      <p:bldP spid="66" grpId="0" animBg="1"/>
      <p:bldP spid="93" grpId="0" animBg="1"/>
      <p:bldP spid="95" grpId="0" animBg="1"/>
      <p:bldP spid="96" grpId="0" animBg="1"/>
      <p:bldP spid="107" grpId="0" animBg="1"/>
      <p:bldP spid="109" grpId="0" animBg="1"/>
      <p:bldP spid="110" grpId="0" animBg="1"/>
      <p:bldP spid="111" grpId="0" animBg="1"/>
      <p:bldP spid="112" grpId="0" animBg="1"/>
      <p:bldP spid="115" grpId="0" animBg="1"/>
      <p:bldP spid="116" grpId="0" animBg="1"/>
      <p:bldP spid="117" grpId="0" animBg="1"/>
      <p:bldP spid="60" grpId="0" animBg="1"/>
      <p:bldP spid="63" grpId="0" animBg="1"/>
      <p:bldP spid="64" grpId="0" animBg="1"/>
      <p:bldP spid="67" grpId="0" animBg="1"/>
      <p:bldP spid="150" grpId="0" animBg="1"/>
      <p:bldP spid="151" grpId="0" animBg="1"/>
      <p:bldP spid="24" grpId="0" animBg="1"/>
      <p:bldP spid="25" grpId="0" animBg="1"/>
      <p:bldP spid="40" grpId="0" animBg="1"/>
      <p:bldP spid="17" grpId="0" animBg="1"/>
      <p:bldP spid="62" grpId="0" animBg="1"/>
      <p:bldP spid="154" grpId="0" animBg="1"/>
      <p:bldP spid="156" grpId="0" animBg="1"/>
      <p:bldP spid="157" grpId="0" animBg="1"/>
      <p:bldP spid="158" grpId="0" animBg="1"/>
      <p:bldP spid="159" grpId="0" animBg="1"/>
      <p:bldP spid="94"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14" name="Rectangle 113"/>
          <p:cNvSpPr/>
          <p:nvPr userDrawn="1"/>
        </p:nvSpPr>
        <p:spPr>
          <a:xfrm>
            <a:off x="0" y="0"/>
            <a:ext cx="9144000" cy="7215938"/>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ube 10"/>
          <p:cNvSpPr/>
          <p:nvPr userDrawn="1"/>
        </p:nvSpPr>
        <p:spPr>
          <a:xfrm>
            <a:off x="180000" y="6189294"/>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ube 12"/>
          <p:cNvSpPr/>
          <p:nvPr userDrawn="1"/>
        </p:nvSpPr>
        <p:spPr>
          <a:xfrm>
            <a:off x="277565" y="604800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ube 13"/>
          <p:cNvSpPr/>
          <p:nvPr userDrawn="1"/>
        </p:nvSpPr>
        <p:spPr>
          <a:xfrm>
            <a:off x="406400" y="578733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ube 14"/>
          <p:cNvSpPr/>
          <p:nvPr userDrawn="1"/>
        </p:nvSpPr>
        <p:spPr>
          <a:xfrm>
            <a:off x="892925" y="5958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ube 15"/>
          <p:cNvSpPr/>
          <p:nvPr userDrawn="1"/>
        </p:nvSpPr>
        <p:spPr>
          <a:xfrm>
            <a:off x="1785850" y="5418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ube 16"/>
          <p:cNvSpPr/>
          <p:nvPr userDrawn="1"/>
        </p:nvSpPr>
        <p:spPr>
          <a:xfrm>
            <a:off x="1846636" y="591165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ube 17"/>
          <p:cNvSpPr/>
          <p:nvPr userDrawn="1"/>
        </p:nvSpPr>
        <p:spPr>
          <a:xfrm>
            <a:off x="360000" y="5912624"/>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ube 19"/>
          <p:cNvSpPr/>
          <p:nvPr userDrawn="1"/>
        </p:nvSpPr>
        <p:spPr>
          <a:xfrm>
            <a:off x="1792925" y="6138000"/>
            <a:ext cx="360000" cy="180000"/>
          </a:xfrm>
          <a:prstGeom prst="cube">
            <a:avLst>
              <a:gd name="adj" fmla="val 4921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ube 21"/>
          <p:cNvSpPr/>
          <p:nvPr userDrawn="1"/>
        </p:nvSpPr>
        <p:spPr>
          <a:xfrm>
            <a:off x="2865850" y="577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ube 23"/>
          <p:cNvSpPr/>
          <p:nvPr userDrawn="1"/>
        </p:nvSpPr>
        <p:spPr>
          <a:xfrm>
            <a:off x="4006636" y="591165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Cube 24"/>
          <p:cNvSpPr/>
          <p:nvPr userDrawn="1"/>
        </p:nvSpPr>
        <p:spPr>
          <a:xfrm>
            <a:off x="3286636" y="591165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Cube 25"/>
          <p:cNvSpPr/>
          <p:nvPr userDrawn="1"/>
        </p:nvSpPr>
        <p:spPr>
          <a:xfrm>
            <a:off x="1886172" y="5741356"/>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Cube 30"/>
          <p:cNvSpPr/>
          <p:nvPr userDrawn="1"/>
        </p:nvSpPr>
        <p:spPr>
          <a:xfrm>
            <a:off x="7848261" y="573165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Cube 31"/>
          <p:cNvSpPr/>
          <p:nvPr userDrawn="1"/>
        </p:nvSpPr>
        <p:spPr>
          <a:xfrm>
            <a:off x="4759097" y="574135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Cube 32"/>
          <p:cNvSpPr/>
          <p:nvPr userDrawn="1"/>
        </p:nvSpPr>
        <p:spPr>
          <a:xfrm>
            <a:off x="7128261" y="573165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Cube 34"/>
          <p:cNvSpPr/>
          <p:nvPr userDrawn="1"/>
        </p:nvSpPr>
        <p:spPr>
          <a:xfrm>
            <a:off x="5310090" y="609165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Cube 37"/>
          <p:cNvSpPr/>
          <p:nvPr userDrawn="1"/>
        </p:nvSpPr>
        <p:spPr>
          <a:xfrm>
            <a:off x="984067" y="586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Cube 40"/>
          <p:cNvSpPr/>
          <p:nvPr userDrawn="1"/>
        </p:nvSpPr>
        <p:spPr>
          <a:xfrm>
            <a:off x="4653261" y="54159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Cube 41"/>
          <p:cNvSpPr/>
          <p:nvPr userDrawn="1"/>
        </p:nvSpPr>
        <p:spPr>
          <a:xfrm>
            <a:off x="5476340" y="5741356"/>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Cube 45"/>
          <p:cNvSpPr/>
          <p:nvPr userDrawn="1"/>
        </p:nvSpPr>
        <p:spPr>
          <a:xfrm>
            <a:off x="4903454" y="595800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Cube 50"/>
          <p:cNvSpPr/>
          <p:nvPr userDrawn="1"/>
        </p:nvSpPr>
        <p:spPr>
          <a:xfrm>
            <a:off x="3148403" y="630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Cube 52"/>
          <p:cNvSpPr/>
          <p:nvPr userDrawn="1"/>
        </p:nvSpPr>
        <p:spPr>
          <a:xfrm>
            <a:off x="2283172" y="5831356"/>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Cube 57"/>
          <p:cNvSpPr/>
          <p:nvPr userDrawn="1"/>
        </p:nvSpPr>
        <p:spPr>
          <a:xfrm>
            <a:off x="2253247" y="6101356"/>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Cube 58"/>
          <p:cNvSpPr/>
          <p:nvPr userDrawn="1"/>
        </p:nvSpPr>
        <p:spPr>
          <a:xfrm>
            <a:off x="5976379" y="631800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Cube 61"/>
          <p:cNvSpPr/>
          <p:nvPr userDrawn="1"/>
        </p:nvSpPr>
        <p:spPr>
          <a:xfrm>
            <a:off x="2516172" y="6178646"/>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Cube 64"/>
          <p:cNvSpPr/>
          <p:nvPr userDrawn="1"/>
        </p:nvSpPr>
        <p:spPr>
          <a:xfrm>
            <a:off x="6143306" y="591165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Cube 70"/>
          <p:cNvSpPr/>
          <p:nvPr userDrawn="1"/>
        </p:nvSpPr>
        <p:spPr>
          <a:xfrm>
            <a:off x="97565" y="5386765"/>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Cube 73"/>
          <p:cNvSpPr/>
          <p:nvPr userDrawn="1"/>
        </p:nvSpPr>
        <p:spPr>
          <a:xfrm>
            <a:off x="1164067" y="538676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Cube 74"/>
          <p:cNvSpPr/>
          <p:nvPr userDrawn="1"/>
        </p:nvSpPr>
        <p:spPr>
          <a:xfrm>
            <a:off x="1408169" y="6211761"/>
            <a:ext cx="360000" cy="180000"/>
          </a:xfrm>
          <a:prstGeom prst="cube">
            <a:avLst>
              <a:gd name="adj" fmla="val 4921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Cube 77"/>
          <p:cNvSpPr/>
          <p:nvPr userDrawn="1"/>
        </p:nvSpPr>
        <p:spPr>
          <a:xfrm>
            <a:off x="1425850" y="6092624"/>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Cube 80"/>
          <p:cNvSpPr/>
          <p:nvPr userDrawn="1"/>
        </p:nvSpPr>
        <p:spPr>
          <a:xfrm>
            <a:off x="2808633" y="602205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Cube 81"/>
          <p:cNvSpPr/>
          <p:nvPr userDrawn="1"/>
        </p:nvSpPr>
        <p:spPr>
          <a:xfrm>
            <a:off x="2246172" y="5719891"/>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Cube 65"/>
          <p:cNvSpPr/>
          <p:nvPr userDrawn="1"/>
        </p:nvSpPr>
        <p:spPr>
          <a:xfrm>
            <a:off x="6802520" y="5418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Cube 92"/>
          <p:cNvSpPr/>
          <p:nvPr userDrawn="1"/>
        </p:nvSpPr>
        <p:spPr>
          <a:xfrm>
            <a:off x="3738493" y="560599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Cube 93"/>
          <p:cNvSpPr/>
          <p:nvPr userDrawn="1"/>
        </p:nvSpPr>
        <p:spPr>
          <a:xfrm>
            <a:off x="6368700" y="6031761"/>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Cube 94"/>
          <p:cNvSpPr/>
          <p:nvPr userDrawn="1"/>
        </p:nvSpPr>
        <p:spPr>
          <a:xfrm>
            <a:off x="8819568" y="584205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Cube 95"/>
          <p:cNvSpPr/>
          <p:nvPr userDrawn="1"/>
        </p:nvSpPr>
        <p:spPr>
          <a:xfrm>
            <a:off x="5509527" y="6117205"/>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Cube 96"/>
          <p:cNvSpPr/>
          <p:nvPr userDrawn="1"/>
        </p:nvSpPr>
        <p:spPr>
          <a:xfrm>
            <a:off x="4415781" y="580894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Cube 105"/>
          <p:cNvSpPr/>
          <p:nvPr userDrawn="1"/>
        </p:nvSpPr>
        <p:spPr>
          <a:xfrm>
            <a:off x="7165271" y="613593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Cube 106"/>
          <p:cNvSpPr/>
          <p:nvPr userDrawn="1"/>
        </p:nvSpPr>
        <p:spPr>
          <a:xfrm>
            <a:off x="6728700" y="5779364"/>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Cube 107"/>
          <p:cNvSpPr/>
          <p:nvPr userDrawn="1"/>
        </p:nvSpPr>
        <p:spPr>
          <a:xfrm>
            <a:off x="7885271" y="61359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Cube 108"/>
          <p:cNvSpPr/>
          <p:nvPr userDrawn="1"/>
        </p:nvSpPr>
        <p:spPr>
          <a:xfrm>
            <a:off x="8353221" y="6053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Cube 109"/>
          <p:cNvSpPr/>
          <p:nvPr userDrawn="1"/>
        </p:nvSpPr>
        <p:spPr>
          <a:xfrm>
            <a:off x="7892346" y="601977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Cube 110"/>
          <p:cNvSpPr/>
          <p:nvPr userDrawn="1"/>
        </p:nvSpPr>
        <p:spPr>
          <a:xfrm>
            <a:off x="8282130" y="5741356"/>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Cube 111"/>
          <p:cNvSpPr/>
          <p:nvPr userDrawn="1"/>
        </p:nvSpPr>
        <p:spPr>
          <a:xfrm>
            <a:off x="6768261" y="614300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Cube 112"/>
          <p:cNvSpPr/>
          <p:nvPr userDrawn="1"/>
        </p:nvSpPr>
        <p:spPr>
          <a:xfrm>
            <a:off x="7892346" y="541593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Cube 114"/>
          <p:cNvSpPr/>
          <p:nvPr userDrawn="1"/>
        </p:nvSpPr>
        <p:spPr>
          <a:xfrm>
            <a:off x="3225850" y="61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Cube 115"/>
          <p:cNvSpPr/>
          <p:nvPr userDrawn="1"/>
        </p:nvSpPr>
        <p:spPr>
          <a:xfrm>
            <a:off x="3598861" y="61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Cube 116"/>
          <p:cNvSpPr/>
          <p:nvPr userDrawn="1"/>
        </p:nvSpPr>
        <p:spPr>
          <a:xfrm>
            <a:off x="4653261" y="5296765"/>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Cube 59"/>
          <p:cNvSpPr/>
          <p:nvPr userDrawn="1"/>
        </p:nvSpPr>
        <p:spPr>
          <a:xfrm>
            <a:off x="2955850" y="5662055"/>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Cube 60"/>
          <p:cNvSpPr/>
          <p:nvPr userDrawn="1"/>
        </p:nvSpPr>
        <p:spPr>
          <a:xfrm>
            <a:off x="4036907" y="578733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Cube 62"/>
          <p:cNvSpPr/>
          <p:nvPr userDrawn="1"/>
        </p:nvSpPr>
        <p:spPr>
          <a:xfrm>
            <a:off x="5886379" y="5458646"/>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Cube 63"/>
          <p:cNvSpPr/>
          <p:nvPr userDrawn="1"/>
        </p:nvSpPr>
        <p:spPr>
          <a:xfrm>
            <a:off x="6246379" y="509864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Cube 66"/>
          <p:cNvSpPr/>
          <p:nvPr userDrawn="1"/>
        </p:nvSpPr>
        <p:spPr>
          <a:xfrm>
            <a:off x="5533454" y="5098646"/>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Cube 67"/>
          <p:cNvSpPr/>
          <p:nvPr userDrawn="1"/>
        </p:nvSpPr>
        <p:spPr>
          <a:xfrm>
            <a:off x="4563261" y="616791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Cube 68"/>
          <p:cNvSpPr/>
          <p:nvPr userDrawn="1"/>
        </p:nvSpPr>
        <p:spPr>
          <a:xfrm>
            <a:off x="4177100" y="617693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Cube 69"/>
          <p:cNvSpPr/>
          <p:nvPr userDrawn="1"/>
        </p:nvSpPr>
        <p:spPr>
          <a:xfrm>
            <a:off x="3468493" y="5462339"/>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Cube 71"/>
          <p:cNvSpPr/>
          <p:nvPr userDrawn="1"/>
        </p:nvSpPr>
        <p:spPr>
          <a:xfrm>
            <a:off x="5509527" y="560733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ube 18"/>
          <p:cNvSpPr/>
          <p:nvPr userDrawn="1"/>
        </p:nvSpPr>
        <p:spPr>
          <a:xfrm>
            <a:off x="984067" y="569599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ube 20"/>
          <p:cNvSpPr/>
          <p:nvPr userDrawn="1"/>
        </p:nvSpPr>
        <p:spPr>
          <a:xfrm>
            <a:off x="3845541" y="550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Cube 54"/>
          <p:cNvSpPr/>
          <p:nvPr userDrawn="1"/>
        </p:nvSpPr>
        <p:spPr>
          <a:xfrm>
            <a:off x="2337774" y="5580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Cube 36"/>
          <p:cNvSpPr/>
          <p:nvPr userDrawn="1"/>
        </p:nvSpPr>
        <p:spPr>
          <a:xfrm>
            <a:off x="6131760" y="5779364"/>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Cube 43"/>
          <p:cNvSpPr/>
          <p:nvPr userDrawn="1"/>
        </p:nvSpPr>
        <p:spPr>
          <a:xfrm>
            <a:off x="8425271" y="5607335"/>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Cube 44"/>
          <p:cNvSpPr/>
          <p:nvPr userDrawn="1"/>
        </p:nvSpPr>
        <p:spPr>
          <a:xfrm>
            <a:off x="4950090" y="5839762"/>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Cube 39"/>
          <p:cNvSpPr/>
          <p:nvPr userDrawn="1"/>
        </p:nvSpPr>
        <p:spPr>
          <a:xfrm>
            <a:off x="5839097" y="610135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0" name="Group 189"/>
          <p:cNvGrpSpPr/>
          <p:nvPr userDrawn="1"/>
        </p:nvGrpSpPr>
        <p:grpSpPr>
          <a:xfrm>
            <a:off x="-3084" y="-30574"/>
            <a:ext cx="9164084" cy="6888574"/>
            <a:chOff x="-3084" y="-30574"/>
            <a:chExt cx="9164084" cy="6888574"/>
          </a:xfrm>
        </p:grpSpPr>
        <p:sp>
          <p:nvSpPr>
            <p:cNvPr id="193" name="Rectangle 192"/>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194" name="Rectangle 193"/>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195"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196" name="Picture 19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197"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98"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199" name="Straight Connector 198"/>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81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
                                        <p:tgtEl>
                                          <p:spTgt spid="21"/>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
                                        <p:tgtEl>
                                          <p:spTgt spid="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
                                        <p:tgtEl>
                                          <p:spTgt spid="26"/>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
                                        <p:tgtEl>
                                          <p:spTgt spid="32"/>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200"/>
                                        <p:tgtEl>
                                          <p:spTgt spid="4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
                                        <p:tgtEl>
                                          <p:spTgt spid="4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
                                        <p:tgtEl>
                                          <p:spTgt spid="46"/>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00"/>
                                        <p:tgtEl>
                                          <p:spTgt spid="53"/>
                                        </p:tgtEl>
                                      </p:cBhvr>
                                    </p:animEffect>
                                  </p:childTnLst>
                                </p:cTn>
                              </p:par>
                            </p:childTnLst>
                          </p:cTn>
                        </p:par>
                        <p:par>
                          <p:cTn id="52" fill="hold">
                            <p:stCondLst>
                              <p:cond delay="24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
                                        <p:tgtEl>
                                          <p:spTgt spid="59"/>
                                        </p:tgtEl>
                                      </p:cBhvr>
                                    </p:animEffect>
                                  </p:childTnLst>
                                </p:cTn>
                              </p:par>
                            </p:childTnLst>
                          </p:cTn>
                        </p:par>
                        <p:par>
                          <p:cTn id="56" fill="hold">
                            <p:stCondLst>
                              <p:cond delay="26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
                                        <p:tgtEl>
                                          <p:spTgt spid="62"/>
                                        </p:tgtEl>
                                      </p:cBhvr>
                                    </p:animEffect>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200"/>
                                        <p:tgtEl>
                                          <p:spTgt spid="6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200"/>
                                        <p:tgtEl>
                                          <p:spTgt spid="51"/>
                                        </p:tgtEl>
                                      </p:cBhvr>
                                    </p:animEffect>
                                  </p:childTnLst>
                                </p:cTn>
                              </p:par>
                            </p:childTnLst>
                          </p:cTn>
                        </p:par>
                        <p:par>
                          <p:cTn id="68" fill="hold">
                            <p:stCondLst>
                              <p:cond delay="32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
                                        <p:tgtEl>
                                          <p:spTgt spid="14"/>
                                        </p:tgtEl>
                                      </p:cBhvr>
                                    </p:animEffect>
                                  </p:childTnLst>
                                </p:cTn>
                              </p:par>
                            </p:childTnLst>
                          </p:cTn>
                        </p:par>
                        <p:par>
                          <p:cTn id="72" fill="hold">
                            <p:stCondLst>
                              <p:cond delay="34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
                                        <p:tgtEl>
                                          <p:spTgt spid="11"/>
                                        </p:tgtEl>
                                      </p:cBhvr>
                                    </p:animEffect>
                                  </p:childTnLst>
                                </p:cTn>
                              </p:par>
                            </p:childTnLst>
                          </p:cTn>
                        </p:par>
                        <p:par>
                          <p:cTn id="76" fill="hold">
                            <p:stCondLst>
                              <p:cond delay="36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00"/>
                                        <p:tgtEl>
                                          <p:spTgt spid="13"/>
                                        </p:tgtEl>
                                      </p:cBhvr>
                                    </p:animEffect>
                                  </p:childTnLst>
                                </p:cTn>
                              </p:par>
                            </p:childTnLst>
                          </p:cTn>
                        </p:par>
                        <p:par>
                          <p:cTn id="80" fill="hold">
                            <p:stCondLst>
                              <p:cond delay="38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
                                        <p:tgtEl>
                                          <p:spTgt spid="15"/>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
                                        <p:tgtEl>
                                          <p:spTgt spid="20"/>
                                        </p:tgtEl>
                                      </p:cBhvr>
                                    </p:animEffect>
                                  </p:childTnLst>
                                </p:cTn>
                              </p:par>
                            </p:childTnLst>
                          </p:cTn>
                        </p:par>
                        <p:par>
                          <p:cTn id="88" fill="hold">
                            <p:stCondLst>
                              <p:cond delay="42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
                                        <p:tgtEl>
                                          <p:spTgt spid="22"/>
                                        </p:tgtEl>
                                      </p:cBhvr>
                                    </p:animEffect>
                                  </p:childTnLst>
                                </p:cTn>
                              </p:par>
                            </p:childTnLst>
                          </p:cTn>
                        </p:par>
                        <p:par>
                          <p:cTn id="92" fill="hold">
                            <p:stCondLst>
                              <p:cond delay="4400"/>
                            </p:stCondLst>
                            <p:childTnLst>
                              <p:par>
                                <p:cTn id="93" presetID="10" presetClass="entr" presetSubtype="0"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200"/>
                                        <p:tgtEl>
                                          <p:spTgt spid="55"/>
                                        </p:tgtEl>
                                      </p:cBhvr>
                                    </p:animEffect>
                                  </p:childTnLst>
                                </p:cTn>
                              </p:par>
                            </p:childTnLst>
                          </p:cTn>
                        </p:par>
                        <p:par>
                          <p:cTn id="96" fill="hold">
                            <p:stCondLst>
                              <p:cond delay="460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
                                        <p:tgtEl>
                                          <p:spTgt spid="31"/>
                                        </p:tgtEl>
                                      </p:cBhvr>
                                    </p:animEffect>
                                  </p:childTnLst>
                                </p:cTn>
                              </p:par>
                            </p:childTnLst>
                          </p:cTn>
                        </p:par>
                        <p:par>
                          <p:cTn id="100" fill="hold">
                            <p:stCondLst>
                              <p:cond delay="48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200"/>
                                        <p:tgtEl>
                                          <p:spTgt spid="33"/>
                                        </p:tgtEl>
                                      </p:cBhvr>
                                    </p:animEffect>
                                  </p:child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
                                        <p:tgtEl>
                                          <p:spTgt spid="37"/>
                                        </p:tgtEl>
                                      </p:cBhvr>
                                    </p:animEffect>
                                  </p:childTnLst>
                                </p:cTn>
                              </p:par>
                            </p:childTnLst>
                          </p:cTn>
                        </p:par>
                        <p:par>
                          <p:cTn id="108" fill="hold">
                            <p:stCondLst>
                              <p:cond delay="520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
                                        <p:tgtEl>
                                          <p:spTgt spid="75"/>
                                        </p:tgtEl>
                                      </p:cBhvr>
                                    </p:animEffect>
                                  </p:childTnLst>
                                </p:cTn>
                              </p:par>
                            </p:childTnLst>
                          </p:cTn>
                        </p:par>
                        <p:par>
                          <p:cTn id="112" fill="hold">
                            <p:stCondLst>
                              <p:cond delay="5400"/>
                            </p:stCondLst>
                            <p:childTnLst>
                              <p:par>
                                <p:cTn id="113" presetID="10" presetClass="entr" presetSubtype="0" fill="hold" grpId="0" nodeType="after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200"/>
                                        <p:tgtEl>
                                          <p:spTgt spid="78"/>
                                        </p:tgtEl>
                                      </p:cBhvr>
                                    </p:animEffect>
                                  </p:childTnLst>
                                </p:cTn>
                              </p:par>
                            </p:childTnLst>
                          </p:cTn>
                        </p:par>
                        <p:par>
                          <p:cTn id="116" fill="hold">
                            <p:stCondLst>
                              <p:cond delay="56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200"/>
                                        <p:tgtEl>
                                          <p:spTgt spid="81"/>
                                        </p:tgtEl>
                                      </p:cBhvr>
                                    </p:animEffect>
                                  </p:childTnLst>
                                </p:cTn>
                              </p:par>
                            </p:childTnLst>
                          </p:cTn>
                        </p:par>
                        <p:par>
                          <p:cTn id="120" fill="hold">
                            <p:stCondLst>
                              <p:cond delay="5800"/>
                            </p:stCondLst>
                            <p:childTnLst>
                              <p:par>
                                <p:cTn id="121" presetID="10" presetClass="entr" presetSubtype="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200"/>
                                        <p:tgtEl>
                                          <p:spTgt spid="93"/>
                                        </p:tgtEl>
                                      </p:cBhvr>
                                    </p:animEffect>
                                  </p:childTnLst>
                                </p:cTn>
                              </p:par>
                            </p:childTnLst>
                          </p:cTn>
                        </p:par>
                        <p:par>
                          <p:cTn id="124" fill="hold">
                            <p:stCondLst>
                              <p:cond delay="6000"/>
                            </p:stCondLst>
                            <p:childTnLst>
                              <p:par>
                                <p:cTn id="125" presetID="10" presetClass="entr" presetSubtype="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200"/>
                                        <p:tgtEl>
                                          <p:spTgt spid="94"/>
                                        </p:tgtEl>
                                      </p:cBhvr>
                                    </p:animEffect>
                                  </p:childTnLst>
                                </p:cTn>
                              </p:par>
                            </p:childTnLst>
                          </p:cTn>
                        </p:par>
                        <p:par>
                          <p:cTn id="128" fill="hold">
                            <p:stCondLst>
                              <p:cond delay="6200"/>
                            </p:stCondLst>
                            <p:childTnLst>
                              <p:par>
                                <p:cTn id="129" presetID="10" presetClass="entr" presetSubtype="0" fill="hold" grpId="0"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200"/>
                                        <p:tgtEl>
                                          <p:spTgt spid="95"/>
                                        </p:tgtEl>
                                      </p:cBhvr>
                                    </p:animEffect>
                                  </p:childTnLst>
                                </p:cTn>
                              </p:par>
                            </p:childTnLst>
                          </p:cTn>
                        </p:par>
                        <p:par>
                          <p:cTn id="132" fill="hold">
                            <p:stCondLst>
                              <p:cond delay="64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200"/>
                                        <p:tgtEl>
                                          <p:spTgt spid="96"/>
                                        </p:tgtEl>
                                      </p:cBhvr>
                                    </p:animEffect>
                                  </p:childTnLst>
                                </p:cTn>
                              </p:par>
                            </p:childTnLst>
                          </p:cTn>
                        </p:par>
                        <p:par>
                          <p:cTn id="136" fill="hold">
                            <p:stCondLst>
                              <p:cond delay="6600"/>
                            </p:stCondLst>
                            <p:childTnLst>
                              <p:par>
                                <p:cTn id="137" presetID="10" presetClass="entr" presetSubtype="0" fill="hold" grpId="0" nodeType="after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200"/>
                                        <p:tgtEl>
                                          <p:spTgt spid="107"/>
                                        </p:tgtEl>
                                      </p:cBhvr>
                                    </p:animEffect>
                                  </p:childTnLst>
                                </p:cTn>
                              </p:par>
                            </p:childTnLst>
                          </p:cTn>
                        </p:par>
                        <p:par>
                          <p:cTn id="140" fill="hold">
                            <p:stCondLst>
                              <p:cond delay="6800"/>
                            </p:stCondLst>
                            <p:childTnLst>
                              <p:par>
                                <p:cTn id="141" presetID="10" presetClass="entr" presetSubtype="0"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fade">
                                      <p:cBhvr>
                                        <p:cTn id="143" dur="200"/>
                                        <p:tgtEl>
                                          <p:spTgt spid="110"/>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200"/>
                                        <p:tgtEl>
                                          <p:spTgt spid="111"/>
                                        </p:tgtEl>
                                      </p:cBhvr>
                                    </p:animEffect>
                                  </p:childTnLst>
                                </p:cTn>
                              </p:par>
                            </p:childTnLst>
                          </p:cTn>
                        </p:par>
                        <p:par>
                          <p:cTn id="148" fill="hold">
                            <p:stCondLst>
                              <p:cond delay="7200"/>
                            </p:stCondLst>
                            <p:childTnLst>
                              <p:par>
                                <p:cTn id="149" presetID="10" presetClass="entr" presetSubtype="0" fill="hold" grpId="0" nodeType="afterEffect">
                                  <p:stCondLst>
                                    <p:cond delay="0"/>
                                  </p:stCondLst>
                                  <p:childTnLst>
                                    <p:set>
                                      <p:cBhvr>
                                        <p:cTn id="150" dur="1" fill="hold">
                                          <p:stCondLst>
                                            <p:cond delay="0"/>
                                          </p:stCondLst>
                                        </p:cTn>
                                        <p:tgtEl>
                                          <p:spTgt spid="112"/>
                                        </p:tgtEl>
                                        <p:attrNameLst>
                                          <p:attrName>style.visibility</p:attrName>
                                        </p:attrNameLst>
                                      </p:cBhvr>
                                      <p:to>
                                        <p:strVal val="visible"/>
                                      </p:to>
                                    </p:set>
                                    <p:animEffect transition="in" filter="fade">
                                      <p:cBhvr>
                                        <p:cTn id="151" dur="200"/>
                                        <p:tgtEl>
                                          <p:spTgt spid="112"/>
                                        </p:tgtEl>
                                      </p:cBhvr>
                                    </p:animEffect>
                                  </p:childTnLst>
                                </p:cTn>
                              </p:par>
                            </p:childTnLst>
                          </p:cTn>
                        </p:par>
                        <p:par>
                          <p:cTn id="152" fill="hold">
                            <p:stCondLst>
                              <p:cond delay="7400"/>
                            </p:stCondLst>
                            <p:childTnLst>
                              <p:par>
                                <p:cTn id="153" presetID="10" presetClass="entr" presetSubtype="0" fill="hold" grpId="0" nodeType="after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fade">
                                      <p:cBhvr>
                                        <p:cTn id="155" dur="200"/>
                                        <p:tgtEl>
                                          <p:spTgt spid="109"/>
                                        </p:tgtEl>
                                      </p:cBhvr>
                                    </p:animEffect>
                                  </p:childTnLst>
                                </p:cTn>
                              </p:par>
                            </p:childTnLst>
                          </p:cTn>
                        </p:par>
                        <p:par>
                          <p:cTn id="156" fill="hold">
                            <p:stCondLst>
                              <p:cond delay="7600"/>
                            </p:stCondLst>
                            <p:childTnLst>
                              <p:par>
                                <p:cTn id="157" presetID="10" presetClass="entr" presetSubtype="0" fill="hold" grpId="0" nodeType="after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200"/>
                                        <p:tgtEl>
                                          <p:spTgt spid="115"/>
                                        </p:tgtEl>
                                      </p:cBhvr>
                                    </p:animEffect>
                                  </p:childTnLst>
                                </p:cTn>
                              </p:par>
                            </p:childTnLst>
                          </p:cTn>
                        </p:par>
                        <p:par>
                          <p:cTn id="160" fill="hold">
                            <p:stCondLst>
                              <p:cond delay="7800"/>
                            </p:stCondLst>
                            <p:childTnLst>
                              <p:par>
                                <p:cTn id="161" presetID="10" presetClass="entr" presetSubtype="0" fill="hold" grpId="0" nodeType="afterEffect">
                                  <p:stCondLst>
                                    <p:cond delay="0"/>
                                  </p:stCondLst>
                                  <p:childTnLst>
                                    <p:set>
                                      <p:cBhvr>
                                        <p:cTn id="162" dur="1" fill="hold">
                                          <p:stCondLst>
                                            <p:cond delay="0"/>
                                          </p:stCondLst>
                                        </p:cTn>
                                        <p:tgtEl>
                                          <p:spTgt spid="116"/>
                                        </p:tgtEl>
                                        <p:attrNameLst>
                                          <p:attrName>style.visibility</p:attrName>
                                        </p:attrNameLst>
                                      </p:cBhvr>
                                      <p:to>
                                        <p:strVal val="visible"/>
                                      </p:to>
                                    </p:set>
                                    <p:animEffect transition="in" filter="fade">
                                      <p:cBhvr>
                                        <p:cTn id="163" dur="200"/>
                                        <p:tgtEl>
                                          <p:spTgt spid="116"/>
                                        </p:tgtEl>
                                      </p:cBhvr>
                                    </p:animEffect>
                                  </p:childTnLst>
                                </p:cTn>
                              </p:par>
                            </p:childTnLst>
                          </p:cTn>
                        </p:par>
                        <p:par>
                          <p:cTn id="164" fill="hold">
                            <p:stCondLst>
                              <p:cond delay="8000"/>
                            </p:stCondLst>
                            <p:childTnLst>
                              <p:par>
                                <p:cTn id="165" presetID="10" presetClass="entr" presetSubtype="0" fill="hold" grpId="0" nodeType="after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200"/>
                                        <p:tgtEl>
                                          <p:spTgt spid="117"/>
                                        </p:tgtEl>
                                      </p:cBhvr>
                                    </p:animEffect>
                                  </p:childTnLst>
                                </p:cTn>
                              </p:par>
                            </p:childTnLst>
                          </p:cTn>
                        </p:par>
                        <p:par>
                          <p:cTn id="168" fill="hold">
                            <p:stCondLst>
                              <p:cond delay="8200"/>
                            </p:stCondLst>
                            <p:childTnLst>
                              <p:par>
                                <p:cTn id="169" presetID="10" presetClass="entr" presetSubtype="0" fill="hold" grpId="0" nodeType="afterEffect">
                                  <p:stCondLst>
                                    <p:cond delay="0"/>
                                  </p:stCondLst>
                                  <p:childTnLst>
                                    <p:set>
                                      <p:cBhvr>
                                        <p:cTn id="170" dur="1" fill="hold">
                                          <p:stCondLst>
                                            <p:cond delay="0"/>
                                          </p:stCondLst>
                                        </p:cTn>
                                        <p:tgtEl>
                                          <p:spTgt spid="64"/>
                                        </p:tgtEl>
                                        <p:attrNameLst>
                                          <p:attrName>style.visibility</p:attrName>
                                        </p:attrNameLst>
                                      </p:cBhvr>
                                      <p:to>
                                        <p:strVal val="visible"/>
                                      </p:to>
                                    </p:set>
                                    <p:animEffect transition="in" filter="fade">
                                      <p:cBhvr>
                                        <p:cTn id="171" dur="200"/>
                                        <p:tgtEl>
                                          <p:spTgt spid="64"/>
                                        </p:tgtEl>
                                      </p:cBhvr>
                                    </p:animEffect>
                                  </p:childTnLst>
                                </p:cTn>
                              </p:par>
                            </p:childTnLst>
                          </p:cTn>
                        </p:par>
                        <p:par>
                          <p:cTn id="172" fill="hold">
                            <p:stCondLst>
                              <p:cond delay="8400"/>
                            </p:stCondLst>
                            <p:childTnLst>
                              <p:par>
                                <p:cTn id="173" presetID="10" presetClass="entr" presetSubtype="0" fill="hold" grpId="0" nodeType="afterEffect">
                                  <p:stCondLst>
                                    <p:cond delay="0"/>
                                  </p:stCondLst>
                                  <p:childTnLst>
                                    <p:set>
                                      <p:cBhvr>
                                        <p:cTn id="174" dur="1" fill="hold">
                                          <p:stCondLst>
                                            <p:cond delay="0"/>
                                          </p:stCondLst>
                                        </p:cTn>
                                        <p:tgtEl>
                                          <p:spTgt spid="67"/>
                                        </p:tgtEl>
                                        <p:attrNameLst>
                                          <p:attrName>style.visibility</p:attrName>
                                        </p:attrNameLst>
                                      </p:cBhvr>
                                      <p:to>
                                        <p:strVal val="visible"/>
                                      </p:to>
                                    </p:set>
                                    <p:animEffect transition="in" filter="fade">
                                      <p:cBhvr>
                                        <p:cTn id="175" dur="200"/>
                                        <p:tgtEl>
                                          <p:spTgt spid="67"/>
                                        </p:tgtEl>
                                      </p:cBhvr>
                                    </p:animEffect>
                                  </p:childTnLst>
                                </p:cTn>
                              </p:par>
                            </p:childTnLst>
                          </p:cTn>
                        </p:par>
                        <p:par>
                          <p:cTn id="176" fill="hold">
                            <p:stCondLst>
                              <p:cond delay="8600"/>
                            </p:stCondLst>
                            <p:childTnLst>
                              <p:par>
                                <p:cTn id="177" presetID="10" presetClass="entr" presetSubtype="0" fill="hold" grpId="0" nodeType="afterEffect">
                                  <p:stCondLst>
                                    <p:cond delay="0"/>
                                  </p:stCondLst>
                                  <p:childTnLst>
                                    <p:set>
                                      <p:cBhvr>
                                        <p:cTn id="178" dur="1" fill="hold">
                                          <p:stCondLst>
                                            <p:cond delay="0"/>
                                          </p:stCondLst>
                                        </p:cTn>
                                        <p:tgtEl>
                                          <p:spTgt spid="68"/>
                                        </p:tgtEl>
                                        <p:attrNameLst>
                                          <p:attrName>style.visibility</p:attrName>
                                        </p:attrNameLst>
                                      </p:cBhvr>
                                      <p:to>
                                        <p:strVal val="visible"/>
                                      </p:to>
                                    </p:set>
                                    <p:animEffect transition="in" filter="fade">
                                      <p:cBhvr>
                                        <p:cTn id="179" dur="200"/>
                                        <p:tgtEl>
                                          <p:spTgt spid="68"/>
                                        </p:tgtEl>
                                      </p:cBhvr>
                                    </p:animEffect>
                                  </p:childTnLst>
                                </p:cTn>
                              </p:par>
                            </p:childTnLst>
                          </p:cTn>
                        </p:par>
                        <p:par>
                          <p:cTn id="180" fill="hold">
                            <p:stCondLst>
                              <p:cond delay="8800"/>
                            </p:stCondLst>
                            <p:childTnLst>
                              <p:par>
                                <p:cTn id="181" presetID="10" presetClass="entr" presetSubtype="0" fill="hold" grpId="0" nodeType="afterEffect">
                                  <p:stCondLst>
                                    <p:cond delay="0"/>
                                  </p:stCondLst>
                                  <p:childTnLst>
                                    <p:set>
                                      <p:cBhvr>
                                        <p:cTn id="182" dur="1" fill="hold">
                                          <p:stCondLst>
                                            <p:cond delay="0"/>
                                          </p:stCondLst>
                                        </p:cTn>
                                        <p:tgtEl>
                                          <p:spTgt spid="69"/>
                                        </p:tgtEl>
                                        <p:attrNameLst>
                                          <p:attrName>style.visibility</p:attrName>
                                        </p:attrNameLst>
                                      </p:cBhvr>
                                      <p:to>
                                        <p:strVal val="visible"/>
                                      </p:to>
                                    </p:set>
                                    <p:animEffect transition="in" filter="fade">
                                      <p:cBhvr>
                                        <p:cTn id="183" dur="200"/>
                                        <p:tgtEl>
                                          <p:spTgt spid="69"/>
                                        </p:tgtEl>
                                      </p:cBhvr>
                                    </p:animEffect>
                                  </p:childTnLst>
                                </p:cTn>
                              </p:par>
                            </p:childTnLst>
                          </p:cTn>
                        </p:par>
                        <p:par>
                          <p:cTn id="184" fill="hold">
                            <p:stCondLst>
                              <p:cond delay="9000"/>
                            </p:stCondLst>
                            <p:childTnLst>
                              <p:par>
                                <p:cTn id="185" presetID="10" presetClass="entr" presetSubtype="0" fill="hold" grpId="0" nodeType="afterEffect">
                                  <p:stCondLst>
                                    <p:cond delay="0"/>
                                  </p:stCondLst>
                                  <p:childTnLst>
                                    <p:set>
                                      <p:cBhvr>
                                        <p:cTn id="186" dur="1" fill="hold">
                                          <p:stCondLst>
                                            <p:cond delay="0"/>
                                          </p:stCondLst>
                                        </p:cTn>
                                        <p:tgtEl>
                                          <p:spTgt spid="61"/>
                                        </p:tgtEl>
                                        <p:attrNameLst>
                                          <p:attrName>style.visibility</p:attrName>
                                        </p:attrNameLst>
                                      </p:cBhvr>
                                      <p:to>
                                        <p:strVal val="visible"/>
                                      </p:to>
                                    </p:set>
                                    <p:animEffect transition="in" filter="fade">
                                      <p:cBhvr>
                                        <p:cTn id="187" dur="200"/>
                                        <p:tgtEl>
                                          <p:spTgt spid="61"/>
                                        </p:tgtEl>
                                      </p:cBhvr>
                                    </p:animEffect>
                                  </p:childTnLst>
                                </p:cTn>
                              </p:par>
                            </p:childTnLst>
                          </p:cTn>
                        </p:par>
                        <p:par>
                          <p:cTn id="188" fill="hold">
                            <p:stCondLst>
                              <p:cond delay="9200"/>
                            </p:stCondLst>
                            <p:childTnLst>
                              <p:par>
                                <p:cTn id="189" presetID="10" presetClass="entr" presetSubtype="0"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Effect transition="in" filter="fade">
                                      <p:cBhvr>
                                        <p:cTn id="191" dur="2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7" grpId="0" animBg="1"/>
      <p:bldP spid="18" grpId="0" animBg="1"/>
      <p:bldP spid="20" grpId="0" animBg="1"/>
      <p:bldP spid="22" grpId="0" animBg="1"/>
      <p:bldP spid="24" grpId="0" animBg="1"/>
      <p:bldP spid="25" grpId="0" animBg="1"/>
      <p:bldP spid="26" grpId="0" animBg="1"/>
      <p:bldP spid="31" grpId="0" animBg="1"/>
      <p:bldP spid="32" grpId="0" animBg="1"/>
      <p:bldP spid="33" grpId="0" animBg="1"/>
      <p:bldP spid="38" grpId="0" animBg="1"/>
      <p:bldP spid="42" grpId="0" animBg="1"/>
      <p:bldP spid="46" grpId="0" animBg="1"/>
      <p:bldP spid="51" grpId="0" animBg="1"/>
      <p:bldP spid="53" grpId="0" animBg="1"/>
      <p:bldP spid="59" grpId="0" animBg="1"/>
      <p:bldP spid="62" grpId="0" animBg="1"/>
      <p:bldP spid="75" grpId="0" animBg="1"/>
      <p:bldP spid="78" grpId="0" animBg="1"/>
      <p:bldP spid="81" grpId="0" animBg="1"/>
      <p:bldP spid="66" grpId="0" animBg="1"/>
      <p:bldP spid="93" grpId="0" animBg="1"/>
      <p:bldP spid="94" grpId="0" animBg="1"/>
      <p:bldP spid="95" grpId="0" animBg="1"/>
      <p:bldP spid="96" grpId="0" animBg="1"/>
      <p:bldP spid="107" grpId="0" animBg="1"/>
      <p:bldP spid="109" grpId="0" animBg="1"/>
      <p:bldP spid="110" grpId="0" animBg="1"/>
      <p:bldP spid="111" grpId="0" animBg="1"/>
      <p:bldP spid="112" grpId="0" animBg="1"/>
      <p:bldP spid="115" grpId="0" animBg="1"/>
      <p:bldP spid="116" grpId="0" animBg="1"/>
      <p:bldP spid="117" grpId="0" animBg="1"/>
      <p:bldP spid="60" grpId="0" animBg="1"/>
      <p:bldP spid="61" grpId="0" animBg="1"/>
      <p:bldP spid="64" grpId="0" animBg="1"/>
      <p:bldP spid="67" grpId="0" animBg="1"/>
      <p:bldP spid="68" grpId="0" animBg="1"/>
      <p:bldP spid="69" grpId="0" animBg="1"/>
      <p:bldP spid="21" grpId="0" animBg="1"/>
      <p:bldP spid="55" grpId="0" animBg="1"/>
      <p:bldP spid="37" grpId="0" animBg="1"/>
      <p:bldP spid="40"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19125" y="290513"/>
            <a:ext cx="6391275" cy="635000"/>
          </a:xfrm>
        </p:spPr>
        <p:txBody>
          <a:bodyPr/>
          <a:lstStyle/>
          <a:p>
            <a:r>
              <a:rPr lang="en-US" smtClean="0"/>
              <a:t>Click to edit Master title style</a:t>
            </a:r>
            <a:endParaRPr lang="en-GB"/>
          </a:p>
        </p:txBody>
      </p:sp>
      <p:sp>
        <p:nvSpPr>
          <p:cNvPr id="3" name="Chart Placeholder 2"/>
          <p:cNvSpPr>
            <a:spLocks noGrp="1"/>
          </p:cNvSpPr>
          <p:nvPr>
            <p:ph type="chart" sz="half" idx="1"/>
          </p:nvPr>
        </p:nvSpPr>
        <p:spPr>
          <a:xfrm>
            <a:off x="966788" y="1546225"/>
            <a:ext cx="3656012" cy="5092700"/>
          </a:xfrm>
        </p:spPr>
        <p:txBody>
          <a:bodyPr/>
          <a:lstStyle/>
          <a:p>
            <a:pPr lvl="0"/>
            <a:endParaRPr lang="en-GB" noProof="0"/>
          </a:p>
        </p:txBody>
      </p:sp>
      <p:sp>
        <p:nvSpPr>
          <p:cNvPr id="4" name="Text Placeholder 3"/>
          <p:cNvSpPr>
            <a:spLocks noGrp="1"/>
          </p:cNvSpPr>
          <p:nvPr>
            <p:ph type="body" sz="half" idx="2"/>
          </p:nvPr>
        </p:nvSpPr>
        <p:spPr>
          <a:xfrm>
            <a:off x="4775200" y="1546225"/>
            <a:ext cx="3657600" cy="509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8AAB895D-EE4F-4776-AE15-5FBFA44D93AF}" type="datetime1">
              <a:rPr lang="en-GB"/>
              <a:pPr>
                <a:defRPr/>
              </a:pPr>
              <a:t>21/05/2014</a:t>
            </a:fld>
            <a:endParaRPr lang="en-GB"/>
          </a:p>
        </p:txBody>
      </p:sp>
    </p:spTree>
    <p:extLst>
      <p:ext uri="{BB962C8B-B14F-4D97-AF65-F5344CB8AC3E}">
        <p14:creationId xmlns:p14="http://schemas.microsoft.com/office/powerpoint/2010/main" val="316747283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21 May, 2014</a:t>
            </a:fld>
            <a:endParaRPr lang="en-GB" dirty="0"/>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5037136"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118223" y="2160587"/>
            <a:ext cx="2521347" cy="3779411"/>
          </a:xfrm>
          <a:prstGeom prst="roundRect">
            <a:avLst>
              <a:gd name="adj" fmla="val 10702"/>
            </a:avLst>
          </a:prstGeom>
        </p:spPr>
        <p:txBody>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240870200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93929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9_Custom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0414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21 May,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3" name="Round Same Side Corner Rectangle 12"/>
          <p:cNvSpPr/>
          <p:nvPr userDrawn="1"/>
        </p:nvSpPr>
        <p:spPr>
          <a:xfrm>
            <a:off x="4819649" y="2160587"/>
            <a:ext cx="3605215"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720725" y="2160588"/>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720725" y="2879725"/>
            <a:ext cx="3603625" cy="36004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2" name="Text Placeholder 3"/>
          <p:cNvSpPr>
            <a:spLocks noGrp="1"/>
          </p:cNvSpPr>
          <p:nvPr>
            <p:ph type="body" sz="quarter" idx="18"/>
          </p:nvPr>
        </p:nvSpPr>
        <p:spPr>
          <a:xfrm>
            <a:off x="4950220" y="2312988"/>
            <a:ext cx="3329348" cy="566737"/>
          </a:xfrm>
        </p:spPr>
        <p:txBody>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23" name="Content Placeholder 8"/>
          <p:cNvSpPr>
            <a:spLocks noGrp="1"/>
          </p:cNvSpPr>
          <p:nvPr>
            <p:ph sz="quarter" idx="19" hasCustomPrompt="1"/>
          </p:nvPr>
        </p:nvSpPr>
        <p:spPr>
          <a:xfrm>
            <a:off x="4819650" y="2879725"/>
            <a:ext cx="3579813" cy="358140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40205541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21 May, 2014</a:t>
            </a:fld>
            <a:endParaRPr lang="en-GB" dirty="0"/>
          </a:p>
        </p:txBody>
      </p:sp>
      <p:sp>
        <p:nvSpPr>
          <p:cNvPr id="10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2145505"/>
            <a:ext cx="3605215"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7" name="Text Placeholder 5"/>
          <p:cNvSpPr>
            <a:spLocks noGrp="1"/>
          </p:cNvSpPr>
          <p:nvPr>
            <p:ph type="body" sz="quarter" idx="17"/>
          </p:nvPr>
        </p:nvSpPr>
        <p:spPr>
          <a:xfrm>
            <a:off x="4803774" y="2178844"/>
            <a:ext cx="3603625" cy="43195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9" name="Content Placeholder 8"/>
          <p:cNvSpPr>
            <a:spLocks noGrp="1"/>
          </p:cNvSpPr>
          <p:nvPr>
            <p:ph sz="quarter" idx="19" hasCustomPrompt="1"/>
          </p:nvPr>
        </p:nvSpPr>
        <p:spPr>
          <a:xfrm>
            <a:off x="719136" y="2178844"/>
            <a:ext cx="3579813" cy="4267199"/>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35558390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image" Target="../media/image1.wmf"/><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6.xml"/><Relationship Id="rId1"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dirty="0" smtClean="0"/>
              <a:t>Click to edit Master title style</a:t>
            </a:r>
            <a:endParaRPr lang="en-GB" dirty="0"/>
          </a:p>
        </p:txBody>
      </p:sp>
      <p:cxnSp>
        <p:nvCxnSpPr>
          <p:cNvPr id="70" name="Straight Connector 69"/>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21 May, 2014</a:t>
            </a:fld>
            <a:endParaRPr lang="en-GB" dirty="0"/>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r>
              <a:rPr lang="en-GB" dirty="0" smtClean="0"/>
              <a:t>© European Bank for Reconstruction and Development 2012</a:t>
            </a:r>
            <a:endParaRPr lang="en-GB" dirty="0"/>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pic>
        <p:nvPicPr>
          <p:cNvPr id="10" name="Picture 9"/>
          <p:cNvPicPr>
            <a:picLocks noChangeAspect="1"/>
          </p:cNvPicPr>
          <p:nvPr userDrawn="1"/>
        </p:nvPicPr>
        <p:blipFill>
          <a:blip r:embed="rId76" cstate="print">
            <a:extLst>
              <a:ext uri="{28A0092B-C50C-407E-A947-70E740481C1C}">
                <a14:useLocalDpi xmlns:a14="http://schemas.microsoft.com/office/drawing/2010/main" val="0"/>
              </a:ext>
            </a:extLst>
          </a:blip>
          <a:stretch>
            <a:fillRect/>
          </a:stretch>
        </p:blipFill>
        <p:spPr>
          <a:xfrm>
            <a:off x="7055149" y="228600"/>
            <a:ext cx="1369714" cy="720000"/>
          </a:xfrm>
          <a:prstGeom prst="rect">
            <a:avLst/>
          </a:prstGeom>
        </p:spPr>
      </p:pic>
    </p:spTree>
  </p:cSld>
  <p:clrMap bg1="lt1" tx1="dk1" bg2="lt2" tx2="dk2" accent1="accent1" accent2="accent2" accent3="accent3" accent4="accent4" accent5="accent5" accent6="accent6" hlink="hlink" folHlink="folHlink"/>
  <p:sldLayoutIdLst>
    <p:sldLayoutId id="2147483987" r:id="rId1"/>
    <p:sldLayoutId id="2147483980" r:id="rId2"/>
    <p:sldLayoutId id="2147483981" r:id="rId3"/>
    <p:sldLayoutId id="2147483886" r:id="rId4"/>
    <p:sldLayoutId id="2147483988" r:id="rId5"/>
    <p:sldLayoutId id="2147483825" r:id="rId6"/>
    <p:sldLayoutId id="2147483935" r:id="rId7"/>
    <p:sldLayoutId id="2147483949" r:id="rId8"/>
    <p:sldLayoutId id="2147483826" r:id="rId9"/>
    <p:sldLayoutId id="2147484002" r:id="rId10"/>
    <p:sldLayoutId id="2147484003" r:id="rId11"/>
    <p:sldLayoutId id="2147484004" r:id="rId12"/>
    <p:sldLayoutId id="2147484005" r:id="rId13"/>
    <p:sldLayoutId id="2147483953" r:id="rId14"/>
    <p:sldLayoutId id="2147483954" r:id="rId15"/>
    <p:sldLayoutId id="2147483952" r:id="rId16"/>
    <p:sldLayoutId id="2147483827" r:id="rId17"/>
    <p:sldLayoutId id="2147483937" r:id="rId18"/>
    <p:sldLayoutId id="2147483989" r:id="rId19"/>
    <p:sldLayoutId id="2147483974" r:id="rId20"/>
    <p:sldLayoutId id="2147483979" r:id="rId21"/>
    <p:sldLayoutId id="2147483957" r:id="rId22"/>
    <p:sldLayoutId id="2147483992" r:id="rId23"/>
    <p:sldLayoutId id="2147483823" r:id="rId24"/>
    <p:sldLayoutId id="2147483943" r:id="rId25"/>
    <p:sldLayoutId id="2147483822" r:id="rId26"/>
    <p:sldLayoutId id="2147483966" r:id="rId27"/>
    <p:sldLayoutId id="2147483939" r:id="rId28"/>
    <p:sldLayoutId id="2147483824" r:id="rId29"/>
    <p:sldLayoutId id="2147483940" r:id="rId30"/>
    <p:sldLayoutId id="2147483893" r:id="rId31"/>
    <p:sldLayoutId id="2147483941" r:id="rId32"/>
    <p:sldLayoutId id="2147483888" r:id="rId33"/>
    <p:sldLayoutId id="2147483892" r:id="rId34"/>
    <p:sldLayoutId id="2147483887" r:id="rId35"/>
    <p:sldLayoutId id="2147483889" r:id="rId36"/>
    <p:sldLayoutId id="2147483891" r:id="rId37"/>
    <p:sldLayoutId id="2147483890" r:id="rId38"/>
    <p:sldLayoutId id="2147483934" r:id="rId39"/>
    <p:sldLayoutId id="2147483918" r:id="rId40"/>
    <p:sldLayoutId id="2147483919" r:id="rId41"/>
    <p:sldLayoutId id="2147483912" r:id="rId42"/>
    <p:sldLayoutId id="2147483913" r:id="rId43"/>
    <p:sldLayoutId id="2147483911" r:id="rId44"/>
    <p:sldLayoutId id="2147483915" r:id="rId45"/>
    <p:sldLayoutId id="2147483914" r:id="rId46"/>
    <p:sldLayoutId id="2147483916" r:id="rId47"/>
    <p:sldLayoutId id="2147483833" r:id="rId48"/>
    <p:sldLayoutId id="2147483993" r:id="rId49"/>
    <p:sldLayoutId id="2147483968" r:id="rId50"/>
    <p:sldLayoutId id="2147483969" r:id="rId51"/>
    <p:sldLayoutId id="2147483970" r:id="rId52"/>
    <p:sldLayoutId id="2147483971" r:id="rId53"/>
    <p:sldLayoutId id="2147483972" r:id="rId54"/>
    <p:sldLayoutId id="2147483973" r:id="rId55"/>
    <p:sldLayoutId id="2147483994" r:id="rId56"/>
    <p:sldLayoutId id="2147483975" r:id="rId57"/>
    <p:sldLayoutId id="2147483976" r:id="rId58"/>
    <p:sldLayoutId id="2147483977" r:id="rId59"/>
    <p:sldLayoutId id="2147483978" r:id="rId60"/>
    <p:sldLayoutId id="2147483995" r:id="rId61"/>
    <p:sldLayoutId id="2147483997" r:id="rId62"/>
    <p:sldLayoutId id="2147483902" r:id="rId63"/>
    <p:sldLayoutId id="2147483904" r:id="rId64"/>
    <p:sldLayoutId id="2147483958" r:id="rId65"/>
    <p:sldLayoutId id="2147483959" r:id="rId66"/>
    <p:sldLayoutId id="2147483900" r:id="rId67"/>
    <p:sldLayoutId id="2147483909" r:id="rId68"/>
    <p:sldLayoutId id="2147483897" r:id="rId69"/>
    <p:sldLayoutId id="2147483896" r:id="rId70"/>
    <p:sldLayoutId id="2147483898" r:id="rId71"/>
    <p:sldLayoutId id="2147483899" r:id="rId72"/>
    <p:sldLayoutId id="2147484001" r:id="rId73"/>
    <p:sldLayoutId id="2147484007" r:id="rId74"/>
  </p:sldLayoutIdLst>
  <p:timing>
    <p:tnLst>
      <p:par>
        <p:cTn id="1" dur="indefinite" restart="never" nodeType="tmRoot"/>
      </p:par>
    </p:tnLst>
  </p:timing>
  <p:hf hdr="0"/>
  <p:txStyles>
    <p:titleStyle>
      <a:lvl1pPr algn="l" rtl="0" eaLnBrk="0" fontAlgn="base" hangingPunct="0">
        <a:spcBef>
          <a:spcPct val="0"/>
        </a:spcBef>
        <a:spcAft>
          <a:spcPct val="0"/>
        </a:spcAft>
        <a:defRPr sz="24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731051"/>
      </p:ext>
    </p:extLst>
  </p:cSld>
  <p:clrMap bg1="lt1" tx1="dk1" bg2="lt2" tx2="dk2" accent1="accent1" accent2="accent2" accent3="accent3" accent4="accent4" accent5="accent5" accent6="accent6" hlink="hlink" folHlink="folHlink"/>
  <p:sldLayoutIdLst>
    <p:sldLayoutId id="2147483999" r:id="rId1"/>
    <p:sldLayoutId id="2147484000" r:id="rId2"/>
  </p:sldLayoutIdLst>
  <p:timing>
    <p:tnLst>
      <p:par>
        <p:cTn id="1" dur="indefinite" restart="never" nodeType="tmRoot"/>
      </p:par>
    </p:tnLst>
  </p:timing>
  <p:hf hdr="0"/>
  <p:txStyles>
    <p:titleStyle>
      <a:lvl1pPr algn="l" rtl="0" eaLnBrk="0" fontAlgn="base" hangingPunct="0">
        <a:spcBef>
          <a:spcPct val="0"/>
        </a:spcBef>
        <a:spcAft>
          <a:spcPct val="0"/>
        </a:spcAft>
        <a:defRPr sz="2400" b="0" i="0" kern="1200">
          <a:solidFill>
            <a:schemeClr val="accent1"/>
          </a:solidFill>
          <a:latin typeface="Bodoni SvtyTwo ITC TT-Bold"/>
          <a:ea typeface="ＭＳ Ｐゴシック" charset="0"/>
          <a:cs typeface="Bodoni SvtyTwo ITC TT-Bold"/>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4.xml"/><Relationship Id="rId4" Type="http://schemas.openxmlformats.org/officeDocument/2006/relationships/hyperlink" Target="http://www.google.co.uk/url?sa=i&amp;rct=j&amp;q=&amp;esrc=s&amp;frm=1&amp;source=images&amp;cd=&amp;cad=rja&amp;docid=3i3HGFmjCaBINM&amp;tbnid=GCD4chQicM2FvM:&amp;ved=0CAUQjRw&amp;url=http://www.albania-katalog.com/hygeia-hospital-tirana/&amp;ei=DE7dUtP5JMbG0QXH7YCQDw&amp;bvm=bv.59568121,d.ZG4&amp;psig=AFQjCNGZ7dAQmPDngtAPctYEdbledqyhjQ&amp;ust=139032149860376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uk/url?sa=i&amp;rct=j&amp;q=&amp;esrc=s&amp;frm=1&amp;source=images&amp;cd=&amp;cad=rja&amp;uact=8&amp;docid=vvsdrfnXFYdOBM&amp;tbnid=bbSrD12Q365FhM:&amp;ved=0CAUQjRw&amp;url=http://www.ictbusiness.info/poslovna-rjesenja/hbor-namjesta-natjecaj-za-podatkovni-centar&amp;ei=a7VfU4aOCIOr0QXkloHwDA&amp;bvm=bv.65397613,d.ZWU&amp;psig=AFQjCNExpdN_skp2JVcBFIm4fH5lLE0d-Q&amp;ust=1398867679168388" TargetMode="External"/><Relationship Id="rId1" Type="http://schemas.openxmlformats.org/officeDocument/2006/relationships/slideLayout" Target="../slideLayouts/slideLayout74.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http://www.macedoniadaily.org/" TargetMode="External"/><Relationship Id="rId2" Type="http://schemas.openxmlformats.org/officeDocument/2006/relationships/image" Target="../media/image22.jpeg"/><Relationship Id="rId1" Type="http://schemas.openxmlformats.org/officeDocument/2006/relationships/slideLayout" Target="../slideLayouts/slideLayout74.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3" Type="http://schemas.openxmlformats.org/officeDocument/2006/relationships/hyperlink" Target="http://www.formaideale.rs/" TargetMode="External"/><Relationship Id="rId2" Type="http://schemas.openxmlformats.org/officeDocument/2006/relationships/image" Target="../media/image28.png"/><Relationship Id="rId1" Type="http://schemas.openxmlformats.org/officeDocument/2006/relationships/slideLayout" Target="../slideLayouts/slideLayout74.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uk/url?sa=i&amp;rct=j&amp;q=ebrd&amp;source=images&amp;cd=&amp;cad=rja&amp;docid=aTy6XV0kVk7ZCM&amp;tbnid=CxHy3R2BLlrLFM:&amp;ved=0CAUQjRw&amp;url=http://euobserver.com/opinion/115831&amp;ei=EW3dUYLbOOqW0AWDgYGoCQ&amp;bvm=bv.48705608,d.d2k&amp;psig=AFQjCNEYaixv_3V1m1Gf4gdLi0FvhbY8eA&amp;ust=1373551855427961" TargetMode="External"/><Relationship Id="rId2" Type="http://schemas.openxmlformats.org/officeDocument/2006/relationships/hyperlink" Target="http://www.ebrd.com/" TargetMode="Externa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hyperlink" Target="http://www.eib.org/index.htm" TargetMode="External"/><Relationship Id="rId1" Type="http://schemas.openxmlformats.org/officeDocument/2006/relationships/slideLayout" Target="../slideLayouts/slideLayout2.xml"/><Relationship Id="rId6" Type="http://schemas.openxmlformats.org/officeDocument/2006/relationships/hyperlink" Target="http://ec.europa.eu/index_en.htm" TargetMode="External"/><Relationship Id="rId11" Type="http://schemas.openxmlformats.org/officeDocument/2006/relationships/image" Target="../media/image36.png"/><Relationship Id="rId5" Type="http://schemas.openxmlformats.org/officeDocument/2006/relationships/image" Target="../media/image32.png"/><Relationship Id="rId10" Type="http://schemas.openxmlformats.org/officeDocument/2006/relationships/hyperlink" Target="http://www.wbedif.eu/" TargetMode="External"/><Relationship Id="rId4" Type="http://schemas.openxmlformats.org/officeDocument/2006/relationships/hyperlink" Target="http://www.eif.org/index.htm" TargetMode="External"/><Relationship Id="rId9" Type="http://schemas.openxmlformats.org/officeDocument/2006/relationships/image" Target="../media/image35.gif"/></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9134" y="4655127"/>
            <a:ext cx="6445154" cy="1110673"/>
          </a:xfrm>
        </p:spPr>
        <p:txBody>
          <a:bodyPr anchor="ctr">
            <a:normAutofit/>
          </a:bodyPr>
          <a:lstStyle/>
          <a:p>
            <a:pPr>
              <a:spcBef>
                <a:spcPts val="0"/>
              </a:spcBef>
              <a:spcAft>
                <a:spcPts val="1200"/>
              </a:spcAft>
            </a:pPr>
            <a:r>
              <a:rPr lang="en-GB" altLang="en-US" sz="2000" dirty="0" smtClean="0">
                <a:cs typeface="Franklin Gothic Book"/>
              </a:rPr>
              <a:t>Enterprise Expansion Fund:</a:t>
            </a:r>
            <a:r>
              <a:rPr lang="en-GB" altLang="en-US" sz="2000" dirty="0">
                <a:cs typeface="Franklin Gothic Book"/>
              </a:rPr>
              <a:t/>
            </a:r>
            <a:br>
              <a:rPr lang="en-GB" altLang="en-US" sz="2000" dirty="0">
                <a:cs typeface="Franklin Gothic Book"/>
              </a:rPr>
            </a:br>
            <a:r>
              <a:rPr lang="en-GB" altLang="en-US" sz="2000" dirty="0">
                <a:cs typeface="Franklin Gothic Book"/>
              </a:rPr>
              <a:t>An </a:t>
            </a:r>
            <a:r>
              <a:rPr lang="en-GB" altLang="en-US" sz="2000" dirty="0" smtClean="0">
                <a:cs typeface="Franklin Gothic Book"/>
              </a:rPr>
              <a:t>equity and quasi-equity </a:t>
            </a:r>
            <a:r>
              <a:rPr lang="en-GB" altLang="en-US" sz="2000" dirty="0">
                <a:cs typeface="Franklin Gothic Book"/>
              </a:rPr>
              <a:t>investor in the </a:t>
            </a:r>
            <a:r>
              <a:rPr lang="en-GB" altLang="en-US" sz="2000" dirty="0" smtClean="0">
                <a:cs typeface="Franklin Gothic Book"/>
              </a:rPr>
              <a:t>Western Balkans</a:t>
            </a:r>
            <a:endParaRPr lang="en-US" sz="2000" dirty="0">
              <a:cs typeface="Franklin Gothic Book"/>
            </a:endParaRPr>
          </a:p>
        </p:txBody>
      </p:sp>
      <p:sp>
        <p:nvSpPr>
          <p:cNvPr id="3" name="Text Placeholder 2"/>
          <p:cNvSpPr>
            <a:spLocks noGrp="1"/>
          </p:cNvSpPr>
          <p:nvPr>
            <p:ph type="body" sz="quarter" idx="10"/>
          </p:nvPr>
        </p:nvSpPr>
        <p:spPr/>
        <p:txBody>
          <a:bodyPr/>
          <a:lstStyle/>
          <a:p>
            <a:r>
              <a:rPr lang="en-GB" sz="1800" dirty="0" smtClean="0"/>
              <a:t>May 2014</a:t>
            </a:r>
            <a:endParaRPr lang="en-GB" sz="1800" dirty="0"/>
          </a:p>
        </p:txBody>
      </p:sp>
    </p:spTree>
    <p:extLst>
      <p:ext uri="{BB962C8B-B14F-4D97-AF65-F5344CB8AC3E}">
        <p14:creationId xmlns:p14="http://schemas.microsoft.com/office/powerpoint/2010/main" val="4010715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p:txBody>
          <a:bodyPr/>
          <a:lstStyle/>
          <a:p>
            <a:r>
              <a:rPr lang="en-US" dirty="0" smtClean="0"/>
              <a:t>Equity transactions</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084" y="1079500"/>
            <a:ext cx="9147084" cy="719137"/>
            <a:chOff x="-3084" y="1079500"/>
            <a:chExt cx="9147084" cy="719137"/>
          </a:xfrm>
        </p:grpSpPr>
        <p:sp>
          <p:nvSpPr>
            <p:cNvPr id="75" name="Rounded Rectangle 49"/>
            <p:cNvSpPr/>
            <p:nvPr/>
          </p:nvSpPr>
          <p:spPr bwMode="auto">
            <a:xfrm>
              <a:off x="0"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Introduction to </a:t>
              </a:r>
              <a:endParaRPr lang="en-GB" dirty="0" smtClean="0">
                <a:latin typeface="Franklin Gothic Book"/>
              </a:endParaRPr>
            </a:p>
            <a:p>
              <a:pPr>
                <a:spcAft>
                  <a:spcPts val="0"/>
                </a:spcAft>
              </a:pPr>
              <a:r>
                <a:rPr lang="en-GB" dirty="0" smtClean="0">
                  <a:latin typeface="Franklin Gothic Book"/>
                </a:rPr>
                <a:t>WB EDIF</a:t>
              </a:r>
              <a:endParaRPr lang="en-GB" dirty="0">
                <a:latin typeface="Franklin Gothic Book"/>
              </a:endParaRPr>
            </a:p>
          </p:txBody>
        </p:sp>
        <p:sp>
          <p:nvSpPr>
            <p:cNvPr id="76" name="Rounded Rectangle 50"/>
            <p:cNvSpPr/>
            <p:nvPr/>
          </p:nvSpPr>
          <p:spPr bwMode="auto">
            <a:xfrm>
              <a:off x="1527079"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ENEF </a:t>
              </a:r>
              <a:r>
                <a:rPr lang="en-GB" dirty="0">
                  <a:latin typeface="Franklin Gothic Book"/>
                </a:rPr>
                <a:t>at a glance</a:t>
              </a:r>
            </a:p>
          </p:txBody>
        </p:sp>
        <p:sp>
          <p:nvSpPr>
            <p:cNvPr id="77" name="Rounded Rectangle 51"/>
            <p:cNvSpPr/>
            <p:nvPr/>
          </p:nvSpPr>
          <p:spPr bwMode="auto">
            <a:xfrm>
              <a:off x="3054158" y="1079999"/>
              <a:ext cx="1508607"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Target transactions</a:t>
              </a:r>
            </a:p>
          </p:txBody>
        </p:sp>
        <p:sp>
          <p:nvSpPr>
            <p:cNvPr id="78" name="Rounded Rectangle 52"/>
            <p:cNvSpPr/>
            <p:nvPr/>
          </p:nvSpPr>
          <p:spPr bwMode="auto">
            <a:xfrm>
              <a:off x="4579851"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Investment Process</a:t>
              </a:r>
              <a:endParaRPr lang="en-GB" dirty="0">
                <a:latin typeface="Franklin Gothic Book"/>
              </a:endParaRPr>
            </a:p>
          </p:txBody>
        </p:sp>
        <p:sp>
          <p:nvSpPr>
            <p:cNvPr id="79" name="Rounded Rectangle 53"/>
            <p:cNvSpPr/>
            <p:nvPr/>
          </p:nvSpPr>
          <p:spPr bwMode="auto">
            <a:xfrm>
              <a:off x="6106930"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Valuation, Value Creation and Exit</a:t>
              </a:r>
              <a:endParaRPr lang="en-GB" dirty="0">
                <a:latin typeface="Franklin Gothic Book"/>
              </a:endParaRPr>
            </a:p>
          </p:txBody>
        </p:sp>
        <p:sp>
          <p:nvSpPr>
            <p:cNvPr id="74" name="Rectangle 73"/>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72" name="Rectangle 71"/>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80" name="Rounded Rectangle 53"/>
            <p:cNvSpPr/>
            <p:nvPr/>
          </p:nvSpPr>
          <p:spPr bwMode="auto">
            <a:xfrm>
              <a:off x="7634007"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Case Studies</a:t>
              </a:r>
              <a:endParaRPr lang="en-GB" dirty="0">
                <a:latin typeface="Franklin Gothic Book"/>
              </a:endParaRPr>
            </a:p>
          </p:txBody>
        </p: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21 May, 2014</a:t>
            </a:fld>
            <a:endParaRPr lang="en-GB" dirty="0"/>
          </a:p>
        </p:txBody>
      </p:sp>
      <p:sp>
        <p:nvSpPr>
          <p:cNvPr id="62"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10</a:t>
            </a:fld>
            <a:endParaRPr lang="en-GB" dirty="0"/>
          </a:p>
        </p:txBody>
      </p:sp>
      <p:sp>
        <p:nvSpPr>
          <p:cNvPr id="4" name="Rectangle 3"/>
          <p:cNvSpPr/>
          <p:nvPr/>
        </p:nvSpPr>
        <p:spPr>
          <a:xfrm>
            <a:off x="2286000" y="3198168"/>
            <a:ext cx="4572000" cy="461665"/>
          </a:xfrm>
          <a:prstGeom prst="rect">
            <a:avLst/>
          </a:prstGeom>
        </p:spPr>
        <p:txBody>
          <a:bodyPr>
            <a:spAutoFit/>
          </a:bodyPr>
          <a:lstStyle/>
          <a:p>
            <a:r>
              <a:rPr lang="en-US" dirty="0"/>
              <a:t>Geographic expansion of the Bank’s region </a:t>
            </a:r>
            <a:br>
              <a:rPr lang="en-US" dirty="0"/>
            </a:br>
            <a:r>
              <a:rPr lang="en-US" dirty="0"/>
              <a:t>of operations</a:t>
            </a:r>
            <a:endParaRPr lang="en-GB" dirty="0"/>
          </a:p>
        </p:txBody>
      </p:sp>
      <p:sp>
        <p:nvSpPr>
          <p:cNvPr id="3" name="Rectangle 2"/>
          <p:cNvSpPr/>
          <p:nvPr/>
        </p:nvSpPr>
        <p:spPr>
          <a:xfrm>
            <a:off x="2286000" y="2394871"/>
            <a:ext cx="4572000" cy="2068259"/>
          </a:xfrm>
          <a:prstGeom prst="rect">
            <a:avLst/>
          </a:prstGeom>
        </p:spPr>
        <p:txBody>
          <a:bodyPr>
            <a:spAutoFit/>
          </a:bodyPr>
          <a:lstStyle/>
          <a:p>
            <a:pPr>
              <a:lnSpc>
                <a:spcPct val="80000"/>
              </a:lnSpc>
              <a:spcBef>
                <a:spcPct val="100000"/>
              </a:spcBef>
            </a:pPr>
            <a:r>
              <a:rPr lang="en-GB" altLang="en-US" dirty="0"/>
              <a:t>A delegated facility for </a:t>
            </a:r>
            <a:r>
              <a:rPr lang="en-GB" altLang="en-US" b="1" dirty="0"/>
              <a:t>equity </a:t>
            </a:r>
            <a:r>
              <a:rPr lang="en-GB" altLang="en-US" dirty="0"/>
              <a:t>and </a:t>
            </a:r>
            <a:r>
              <a:rPr lang="en-GB" altLang="en-US" b="1" dirty="0"/>
              <a:t>quasi-equity</a:t>
            </a:r>
            <a:r>
              <a:rPr lang="en-GB" altLang="en-US" dirty="0"/>
              <a:t> investments, as well as </a:t>
            </a:r>
            <a:r>
              <a:rPr lang="en-GB" altLang="en-US" b="1" dirty="0"/>
              <a:t>tailor-made debt </a:t>
            </a:r>
            <a:r>
              <a:rPr lang="en-GB" altLang="en-US" dirty="0"/>
              <a:t>financing</a:t>
            </a:r>
          </a:p>
          <a:p>
            <a:pPr>
              <a:lnSpc>
                <a:spcPct val="80000"/>
              </a:lnSpc>
              <a:spcBef>
                <a:spcPct val="85000"/>
              </a:spcBef>
            </a:pPr>
            <a:r>
              <a:rPr lang="en-GB" altLang="en-US" dirty="0" smtClean="0"/>
              <a:t>Established jointly by the EBRD and the Italian Government in 2006</a:t>
            </a:r>
          </a:p>
          <a:p>
            <a:pPr>
              <a:lnSpc>
                <a:spcPct val="80000"/>
              </a:lnSpc>
              <a:spcBef>
                <a:spcPct val="85000"/>
              </a:spcBef>
            </a:pPr>
            <a:r>
              <a:rPr lang="en-GB" altLang="en-US" dirty="0" smtClean="0"/>
              <a:t>For </a:t>
            </a:r>
            <a:r>
              <a:rPr lang="en-GB" altLang="en-US" dirty="0"/>
              <a:t>investments in the </a:t>
            </a:r>
            <a:r>
              <a:rPr lang="en-GB" altLang="en-US" b="1" dirty="0"/>
              <a:t>Balkans</a:t>
            </a:r>
            <a:r>
              <a:rPr lang="en-GB" altLang="en-US" dirty="0"/>
              <a:t> (Albania, Bosnia &amp; Herzegovina, Bulgaria, Croatia, FYR Macedonia, Kosovo, Montenegro, Romania,  Serbia), </a:t>
            </a:r>
            <a:r>
              <a:rPr lang="en-GB" altLang="en-US" b="1" dirty="0"/>
              <a:t>Turkey</a:t>
            </a:r>
            <a:r>
              <a:rPr lang="en-GB" altLang="en-US" dirty="0"/>
              <a:t>, and the </a:t>
            </a:r>
            <a:r>
              <a:rPr lang="en-GB" altLang="en-US" b="1" dirty="0"/>
              <a:t>SEMED region </a:t>
            </a:r>
            <a:r>
              <a:rPr lang="en-GB" altLang="en-US" dirty="0"/>
              <a:t>(Egypt, Jordan, Morocco, Tunisia)</a:t>
            </a:r>
          </a:p>
          <a:p>
            <a:pPr>
              <a:lnSpc>
                <a:spcPct val="80000"/>
              </a:lnSpc>
              <a:spcBef>
                <a:spcPct val="100000"/>
              </a:spcBef>
            </a:pPr>
            <a:r>
              <a:rPr lang="en-GB" altLang="en-US" dirty="0"/>
              <a:t>To meet the growing </a:t>
            </a:r>
            <a:r>
              <a:rPr lang="en-GB" altLang="en-US" b="1" dirty="0"/>
              <a:t>financing needs of dynamic local SMEs</a:t>
            </a:r>
            <a:r>
              <a:rPr lang="en-GB" altLang="en-US" dirty="0"/>
              <a:t>, not sufficiently supported by other financing sources</a:t>
            </a:r>
            <a:endParaRPr lang="en-GB" dirty="0"/>
          </a:p>
        </p:txBody>
      </p:sp>
      <p:sp>
        <p:nvSpPr>
          <p:cNvPr id="67" name="Text Placeholder 8"/>
          <p:cNvSpPr>
            <a:spLocks noGrp="1"/>
          </p:cNvSpPr>
          <p:nvPr>
            <p:ph type="body" sz="quarter" idx="4294967295"/>
          </p:nvPr>
        </p:nvSpPr>
        <p:spPr>
          <a:xfrm>
            <a:off x="719138" y="1988840"/>
            <a:ext cx="8173342" cy="3956050"/>
          </a:xfrm>
          <a:prstGeom prst="rect">
            <a:avLst/>
          </a:prstGeom>
        </p:spPr>
        <p:txBody>
          <a:bodyPr/>
          <a:lstStyle/>
          <a:p>
            <a:r>
              <a:rPr lang="en-GB" altLang="en-US" dirty="0"/>
              <a:t>I</a:t>
            </a:r>
            <a:r>
              <a:rPr lang="en-GB" altLang="en-US" sz="1800" dirty="0"/>
              <a:t>n an </a:t>
            </a:r>
            <a:r>
              <a:rPr lang="en-GB" altLang="en-US" sz="1800" b="1" dirty="0"/>
              <a:t>equity deal </a:t>
            </a:r>
            <a:r>
              <a:rPr lang="en-GB" altLang="en-US" sz="1800" b="1" dirty="0" smtClean="0"/>
              <a:t>ENEF</a:t>
            </a:r>
            <a:r>
              <a:rPr lang="en-GB" altLang="en-US" sz="1800" dirty="0" smtClean="0"/>
              <a:t> </a:t>
            </a:r>
            <a:r>
              <a:rPr lang="en-GB" altLang="en-US" sz="1800" dirty="0"/>
              <a:t>contributes to the share capital of the company and becomes a </a:t>
            </a:r>
            <a:r>
              <a:rPr lang="en-GB" altLang="en-US" sz="1800" b="1" dirty="0"/>
              <a:t>partner of the owners</a:t>
            </a:r>
            <a:r>
              <a:rPr lang="en-GB" altLang="en-US" sz="1800" dirty="0"/>
              <a:t>. The consequences are as </a:t>
            </a:r>
            <a:r>
              <a:rPr lang="en-GB" altLang="en-US" sz="1800" dirty="0" smtClean="0"/>
              <a:t>follows:</a:t>
            </a:r>
          </a:p>
          <a:p>
            <a:pPr lvl="1">
              <a:buClr>
                <a:schemeClr val="accent1"/>
              </a:buClr>
              <a:buFont typeface="Wingdings" panose="05000000000000000000" pitchFamily="2" charset="2"/>
              <a:buChar char="§"/>
            </a:pPr>
            <a:r>
              <a:rPr lang="en-GB" altLang="en-US" sz="1800" dirty="0" smtClean="0"/>
              <a:t>The owners of the company and ENEF agree to </a:t>
            </a:r>
            <a:r>
              <a:rPr lang="en-GB" altLang="en-US" sz="1800" b="1" dirty="0" smtClean="0"/>
              <a:t>develop the business together </a:t>
            </a:r>
            <a:r>
              <a:rPr lang="en-GB" altLang="en-US" sz="1800" dirty="0" smtClean="0"/>
              <a:t>and bring the company to the next level (a growing, well organised and competitive company)</a:t>
            </a:r>
          </a:p>
          <a:p>
            <a:pPr lvl="1">
              <a:buClr>
                <a:schemeClr val="accent1"/>
              </a:buClr>
              <a:buFont typeface="Wingdings" panose="05000000000000000000" pitchFamily="2" charset="2"/>
              <a:buChar char="§"/>
            </a:pPr>
            <a:r>
              <a:rPr lang="en-US" altLang="en-US" sz="1800" dirty="0" smtClean="0"/>
              <a:t>They </a:t>
            </a:r>
            <a:r>
              <a:rPr lang="en-US" altLang="en-US" sz="1800" b="1" dirty="0"/>
              <a:t>share proportionally the benefits </a:t>
            </a:r>
            <a:r>
              <a:rPr lang="en-US" altLang="en-US" sz="1800" dirty="0"/>
              <a:t>(profits, dividends) of the enlarged company, </a:t>
            </a:r>
            <a:r>
              <a:rPr lang="en-US" altLang="en-US" sz="1800" b="1" dirty="0"/>
              <a:t>but also the associated </a:t>
            </a:r>
            <a:r>
              <a:rPr lang="en-US" altLang="en-US" sz="1800" b="1" dirty="0" smtClean="0"/>
              <a:t>risks </a:t>
            </a:r>
            <a:r>
              <a:rPr lang="en-US" altLang="en-US" sz="1800" dirty="0" smtClean="0"/>
              <a:t>(ENEF would be exposed to losses)</a:t>
            </a:r>
            <a:endParaRPr lang="en-US" altLang="en-US" sz="1800" dirty="0"/>
          </a:p>
          <a:p>
            <a:pPr lvl="1">
              <a:buClr>
                <a:schemeClr val="accent1"/>
              </a:buClr>
              <a:buFont typeface="Wingdings" panose="05000000000000000000" pitchFamily="2" charset="2"/>
              <a:buChar char="§"/>
            </a:pPr>
            <a:r>
              <a:rPr lang="en-US" altLang="en-US" sz="1800" dirty="0"/>
              <a:t>The company does </a:t>
            </a:r>
            <a:r>
              <a:rPr lang="en-US" altLang="en-US" sz="1800" b="1" dirty="0"/>
              <a:t>not need to pay any interest or provide collateral </a:t>
            </a:r>
            <a:r>
              <a:rPr lang="en-US" altLang="en-US" sz="1800" dirty="0"/>
              <a:t>for the additional capital received from </a:t>
            </a:r>
            <a:r>
              <a:rPr lang="en-US" altLang="en-US" sz="1800" dirty="0" smtClean="0"/>
              <a:t>ENEF</a:t>
            </a:r>
            <a:endParaRPr lang="en-GB" altLang="en-US" sz="1800" dirty="0" smtClean="0"/>
          </a:p>
          <a:p>
            <a:pPr lvl="1">
              <a:buClr>
                <a:schemeClr val="accent1"/>
              </a:buClr>
              <a:buFont typeface="Wingdings" panose="05000000000000000000" pitchFamily="2" charset="2"/>
              <a:buChar char="§"/>
            </a:pPr>
            <a:r>
              <a:rPr lang="en-GB" altLang="en-US" sz="1800" dirty="0" smtClean="0"/>
              <a:t>At the end of the investment horizon: ENEF would </a:t>
            </a:r>
            <a:r>
              <a:rPr lang="en-GB" altLang="en-US" sz="1800" b="1" dirty="0" smtClean="0"/>
              <a:t>sell its stake to a third party or the original owners</a:t>
            </a:r>
            <a:endParaRPr lang="en-US" sz="1800" b="1" dirty="0"/>
          </a:p>
        </p:txBody>
      </p:sp>
    </p:spTree>
    <p:extLst>
      <p:ext uri="{BB962C8B-B14F-4D97-AF65-F5344CB8AC3E}">
        <p14:creationId xmlns:p14="http://schemas.microsoft.com/office/powerpoint/2010/main" val="280802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p:txBody>
          <a:bodyPr/>
          <a:lstStyle/>
          <a:p>
            <a:r>
              <a:rPr lang="en-US" dirty="0" smtClean="0"/>
              <a:t>Quasi-equity transactions</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084" y="1079500"/>
            <a:ext cx="9147084" cy="719137"/>
            <a:chOff x="-3084" y="1079500"/>
            <a:chExt cx="9147084" cy="719137"/>
          </a:xfrm>
        </p:grpSpPr>
        <p:sp>
          <p:nvSpPr>
            <p:cNvPr id="75" name="Rounded Rectangle 49"/>
            <p:cNvSpPr/>
            <p:nvPr/>
          </p:nvSpPr>
          <p:spPr bwMode="auto">
            <a:xfrm>
              <a:off x="0"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Introduction to </a:t>
              </a:r>
              <a:endParaRPr lang="en-GB" dirty="0" smtClean="0">
                <a:latin typeface="Franklin Gothic Book"/>
              </a:endParaRPr>
            </a:p>
            <a:p>
              <a:pPr>
                <a:spcAft>
                  <a:spcPts val="0"/>
                </a:spcAft>
              </a:pPr>
              <a:r>
                <a:rPr lang="en-GB" dirty="0" smtClean="0">
                  <a:latin typeface="Franklin Gothic Book"/>
                </a:rPr>
                <a:t>WB EDIF</a:t>
              </a:r>
              <a:endParaRPr lang="en-GB" dirty="0">
                <a:latin typeface="Franklin Gothic Book"/>
              </a:endParaRPr>
            </a:p>
          </p:txBody>
        </p:sp>
        <p:sp>
          <p:nvSpPr>
            <p:cNvPr id="76" name="Rounded Rectangle 50"/>
            <p:cNvSpPr/>
            <p:nvPr/>
          </p:nvSpPr>
          <p:spPr bwMode="auto">
            <a:xfrm>
              <a:off x="1527079"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ENEF </a:t>
              </a:r>
              <a:r>
                <a:rPr lang="en-GB" dirty="0">
                  <a:latin typeface="Franklin Gothic Book"/>
                </a:rPr>
                <a:t>at a glance</a:t>
              </a:r>
            </a:p>
          </p:txBody>
        </p:sp>
        <p:sp>
          <p:nvSpPr>
            <p:cNvPr id="77" name="Rounded Rectangle 51"/>
            <p:cNvSpPr/>
            <p:nvPr/>
          </p:nvSpPr>
          <p:spPr bwMode="auto">
            <a:xfrm>
              <a:off x="3054158" y="1079999"/>
              <a:ext cx="1508607"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Target transactions</a:t>
              </a:r>
            </a:p>
          </p:txBody>
        </p:sp>
        <p:sp>
          <p:nvSpPr>
            <p:cNvPr id="78" name="Rounded Rectangle 52"/>
            <p:cNvSpPr/>
            <p:nvPr/>
          </p:nvSpPr>
          <p:spPr bwMode="auto">
            <a:xfrm>
              <a:off x="4579851"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Investment Process</a:t>
              </a:r>
              <a:endParaRPr lang="en-GB" dirty="0">
                <a:latin typeface="Franklin Gothic Book"/>
              </a:endParaRPr>
            </a:p>
          </p:txBody>
        </p:sp>
        <p:sp>
          <p:nvSpPr>
            <p:cNvPr id="79" name="Rounded Rectangle 53"/>
            <p:cNvSpPr/>
            <p:nvPr/>
          </p:nvSpPr>
          <p:spPr bwMode="auto">
            <a:xfrm>
              <a:off x="6106930"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Valuation, Value Creation and Exit</a:t>
              </a:r>
              <a:endParaRPr lang="en-GB" dirty="0">
                <a:latin typeface="Franklin Gothic Book"/>
              </a:endParaRPr>
            </a:p>
          </p:txBody>
        </p:sp>
        <p:sp>
          <p:nvSpPr>
            <p:cNvPr id="74" name="Rectangle 73"/>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72" name="Rectangle 71"/>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80" name="Rounded Rectangle 53"/>
            <p:cNvSpPr/>
            <p:nvPr/>
          </p:nvSpPr>
          <p:spPr bwMode="auto">
            <a:xfrm>
              <a:off x="7634007"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Case Studies</a:t>
              </a:r>
              <a:endParaRPr lang="en-GB" dirty="0">
                <a:latin typeface="Franklin Gothic Book"/>
              </a:endParaRPr>
            </a:p>
          </p:txBody>
        </p: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21 May, 2014</a:t>
            </a:fld>
            <a:endParaRPr lang="en-GB" dirty="0"/>
          </a:p>
        </p:txBody>
      </p:sp>
      <p:sp>
        <p:nvSpPr>
          <p:cNvPr id="62"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11</a:t>
            </a:fld>
            <a:endParaRPr lang="en-GB" dirty="0"/>
          </a:p>
        </p:txBody>
      </p:sp>
      <p:sp>
        <p:nvSpPr>
          <p:cNvPr id="4" name="Rectangle 3"/>
          <p:cNvSpPr/>
          <p:nvPr/>
        </p:nvSpPr>
        <p:spPr>
          <a:xfrm>
            <a:off x="2286000" y="3198168"/>
            <a:ext cx="4572000" cy="461665"/>
          </a:xfrm>
          <a:prstGeom prst="rect">
            <a:avLst/>
          </a:prstGeom>
        </p:spPr>
        <p:txBody>
          <a:bodyPr>
            <a:spAutoFit/>
          </a:bodyPr>
          <a:lstStyle/>
          <a:p>
            <a:r>
              <a:rPr lang="en-US" dirty="0"/>
              <a:t>Geographic expansion of the Bank’s region </a:t>
            </a:r>
            <a:br>
              <a:rPr lang="en-US" dirty="0"/>
            </a:br>
            <a:r>
              <a:rPr lang="en-US" dirty="0"/>
              <a:t>of operations</a:t>
            </a:r>
            <a:endParaRPr lang="en-GB" dirty="0"/>
          </a:p>
        </p:txBody>
      </p:sp>
      <p:sp>
        <p:nvSpPr>
          <p:cNvPr id="3" name="Rectangle 2"/>
          <p:cNvSpPr/>
          <p:nvPr/>
        </p:nvSpPr>
        <p:spPr>
          <a:xfrm>
            <a:off x="2286000" y="2394871"/>
            <a:ext cx="4572000" cy="2068259"/>
          </a:xfrm>
          <a:prstGeom prst="rect">
            <a:avLst/>
          </a:prstGeom>
        </p:spPr>
        <p:txBody>
          <a:bodyPr>
            <a:spAutoFit/>
          </a:bodyPr>
          <a:lstStyle/>
          <a:p>
            <a:pPr>
              <a:lnSpc>
                <a:spcPct val="80000"/>
              </a:lnSpc>
              <a:spcBef>
                <a:spcPct val="100000"/>
              </a:spcBef>
            </a:pPr>
            <a:r>
              <a:rPr lang="en-GB" altLang="en-US" dirty="0"/>
              <a:t>A delegated facility for </a:t>
            </a:r>
            <a:r>
              <a:rPr lang="en-GB" altLang="en-US" b="1" dirty="0"/>
              <a:t>equity </a:t>
            </a:r>
            <a:r>
              <a:rPr lang="en-GB" altLang="en-US" dirty="0"/>
              <a:t>and </a:t>
            </a:r>
            <a:r>
              <a:rPr lang="en-GB" altLang="en-US" b="1" dirty="0"/>
              <a:t>quasi-equity</a:t>
            </a:r>
            <a:r>
              <a:rPr lang="en-GB" altLang="en-US" dirty="0"/>
              <a:t> investments, as well as </a:t>
            </a:r>
            <a:r>
              <a:rPr lang="en-GB" altLang="en-US" b="1" dirty="0"/>
              <a:t>tailor-made debt </a:t>
            </a:r>
            <a:r>
              <a:rPr lang="en-GB" altLang="en-US" dirty="0"/>
              <a:t>financing</a:t>
            </a:r>
          </a:p>
          <a:p>
            <a:pPr>
              <a:lnSpc>
                <a:spcPct val="80000"/>
              </a:lnSpc>
              <a:spcBef>
                <a:spcPct val="85000"/>
              </a:spcBef>
            </a:pPr>
            <a:r>
              <a:rPr lang="en-GB" altLang="en-US" dirty="0" smtClean="0"/>
              <a:t>Established jointly by the EBRD and the Italian Government in 2006</a:t>
            </a:r>
          </a:p>
          <a:p>
            <a:pPr>
              <a:lnSpc>
                <a:spcPct val="80000"/>
              </a:lnSpc>
              <a:spcBef>
                <a:spcPct val="85000"/>
              </a:spcBef>
            </a:pPr>
            <a:r>
              <a:rPr lang="en-GB" altLang="en-US" dirty="0" smtClean="0"/>
              <a:t>For </a:t>
            </a:r>
            <a:r>
              <a:rPr lang="en-GB" altLang="en-US" dirty="0"/>
              <a:t>investments in the </a:t>
            </a:r>
            <a:r>
              <a:rPr lang="en-GB" altLang="en-US" b="1" dirty="0"/>
              <a:t>Balkans</a:t>
            </a:r>
            <a:r>
              <a:rPr lang="en-GB" altLang="en-US" dirty="0"/>
              <a:t> (Albania, Bosnia &amp; Herzegovina, Bulgaria, Croatia, FYR Macedonia, Kosovo, Montenegro, Romania,  Serbia), </a:t>
            </a:r>
            <a:r>
              <a:rPr lang="en-GB" altLang="en-US" b="1" dirty="0"/>
              <a:t>Turkey</a:t>
            </a:r>
            <a:r>
              <a:rPr lang="en-GB" altLang="en-US" dirty="0"/>
              <a:t>, and the </a:t>
            </a:r>
            <a:r>
              <a:rPr lang="en-GB" altLang="en-US" b="1" dirty="0"/>
              <a:t>SEMED region </a:t>
            </a:r>
            <a:r>
              <a:rPr lang="en-GB" altLang="en-US" dirty="0"/>
              <a:t>(Egypt, Jordan, Morocco, Tunisia)</a:t>
            </a:r>
          </a:p>
          <a:p>
            <a:pPr>
              <a:lnSpc>
                <a:spcPct val="80000"/>
              </a:lnSpc>
              <a:spcBef>
                <a:spcPct val="100000"/>
              </a:spcBef>
            </a:pPr>
            <a:r>
              <a:rPr lang="en-GB" altLang="en-US" dirty="0"/>
              <a:t>To meet the growing </a:t>
            </a:r>
            <a:r>
              <a:rPr lang="en-GB" altLang="en-US" b="1" dirty="0"/>
              <a:t>financing needs of dynamic local SMEs</a:t>
            </a:r>
            <a:r>
              <a:rPr lang="en-GB" altLang="en-US" dirty="0"/>
              <a:t>, not sufficiently supported by other financing sources</a:t>
            </a:r>
            <a:endParaRPr lang="en-GB" dirty="0"/>
          </a:p>
        </p:txBody>
      </p:sp>
      <p:sp>
        <p:nvSpPr>
          <p:cNvPr id="67" name="Text Placeholder 8"/>
          <p:cNvSpPr>
            <a:spLocks noGrp="1"/>
          </p:cNvSpPr>
          <p:nvPr>
            <p:ph type="body" sz="quarter" idx="4294967295"/>
          </p:nvPr>
        </p:nvSpPr>
        <p:spPr>
          <a:xfrm>
            <a:off x="719138" y="1988840"/>
            <a:ext cx="8173342" cy="3956050"/>
          </a:xfrm>
          <a:prstGeom prst="rect">
            <a:avLst/>
          </a:prstGeom>
        </p:spPr>
        <p:txBody>
          <a:bodyPr/>
          <a:lstStyle/>
          <a:p>
            <a:r>
              <a:rPr lang="en-GB" altLang="en-US" b="1" dirty="0" smtClean="0"/>
              <a:t>Q</a:t>
            </a:r>
            <a:r>
              <a:rPr lang="en-GB" altLang="en-US" sz="1800" b="1" dirty="0" smtClean="0"/>
              <a:t>uasi-equity transactions </a:t>
            </a:r>
            <a:r>
              <a:rPr lang="en-GB" altLang="en-US" sz="1800" dirty="0" smtClean="0"/>
              <a:t>are appropriate when there is no rationale for ENEF to become a shareholder and a senior loan is not feasible. </a:t>
            </a:r>
            <a:r>
              <a:rPr lang="en-GB" altLang="en-US" sz="1800" dirty="0"/>
              <a:t>The </a:t>
            </a:r>
            <a:r>
              <a:rPr lang="en-GB" altLang="en-US" sz="1800" dirty="0" smtClean="0"/>
              <a:t>peculiarities </a:t>
            </a:r>
            <a:r>
              <a:rPr lang="en-GB" altLang="en-US" sz="1800" dirty="0"/>
              <a:t>are as </a:t>
            </a:r>
            <a:r>
              <a:rPr lang="en-GB" altLang="en-US" sz="1800" dirty="0" smtClean="0"/>
              <a:t>follows:</a:t>
            </a:r>
          </a:p>
          <a:p>
            <a:pPr lvl="1">
              <a:buFont typeface="Wingdings" panose="05000000000000000000" pitchFamily="2" charset="2"/>
              <a:buChar char="§"/>
            </a:pPr>
            <a:r>
              <a:rPr lang="en-GB" altLang="en-US" sz="1800" dirty="0" smtClean="0"/>
              <a:t>There is a </a:t>
            </a:r>
            <a:r>
              <a:rPr lang="en-GB" altLang="en-US" sz="1800" b="1" dirty="0" smtClean="0"/>
              <a:t>variety of available instruments</a:t>
            </a:r>
            <a:r>
              <a:rPr lang="en-GB" altLang="en-US" sz="1800" dirty="0" smtClean="0"/>
              <a:t>: preferred shares, mezzanine loans, subordinated loans, convertible loans, etc.</a:t>
            </a:r>
          </a:p>
          <a:p>
            <a:pPr lvl="1">
              <a:buFont typeface="Wingdings" panose="05000000000000000000" pitchFamily="2" charset="2"/>
              <a:buChar char="§"/>
            </a:pPr>
            <a:r>
              <a:rPr lang="en-US" altLang="en-US" sz="1800" dirty="0" smtClean="0"/>
              <a:t>They can be structured to </a:t>
            </a:r>
            <a:r>
              <a:rPr lang="en-US" altLang="en-US" sz="1800" b="1" dirty="0" smtClean="0"/>
              <a:t>suit the specific needs of a company </a:t>
            </a:r>
            <a:r>
              <a:rPr lang="en-US" altLang="en-US" sz="1800" dirty="0" smtClean="0"/>
              <a:t>in terms of repayment, level of seniority, risk profile and so on</a:t>
            </a:r>
            <a:endParaRPr lang="en-US" altLang="en-US" sz="1800" dirty="0"/>
          </a:p>
          <a:p>
            <a:pPr lvl="1">
              <a:buFont typeface="Wingdings" panose="05000000000000000000" pitchFamily="2" charset="2"/>
              <a:buChar char="§"/>
            </a:pPr>
            <a:r>
              <a:rPr lang="en-GB" altLang="en-US" sz="1800" dirty="0" smtClean="0"/>
              <a:t>ENEF would have some degree of </a:t>
            </a:r>
            <a:r>
              <a:rPr lang="en-GB" altLang="en-US" sz="1800" b="1" dirty="0" smtClean="0"/>
              <a:t>involvement in the corporate governance </a:t>
            </a:r>
            <a:r>
              <a:rPr lang="en-GB" altLang="en-US" sz="1800" dirty="0" smtClean="0"/>
              <a:t>and would support the company in its development more than a provider of a senior loan would do</a:t>
            </a:r>
          </a:p>
        </p:txBody>
      </p:sp>
    </p:spTree>
    <p:extLst>
      <p:ext uri="{BB962C8B-B14F-4D97-AF65-F5344CB8AC3E}">
        <p14:creationId xmlns:p14="http://schemas.microsoft.com/office/powerpoint/2010/main" val="110237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hevron 91"/>
          <p:cNvSpPr/>
          <p:nvPr/>
        </p:nvSpPr>
        <p:spPr>
          <a:xfrm>
            <a:off x="5508104" y="2941081"/>
            <a:ext cx="2259012" cy="958478"/>
          </a:xfrm>
          <a:prstGeom prst="chevr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GB" sz="1400" dirty="0">
              <a:latin typeface="Bodoni SvtyTwo ITC TT-Bold"/>
              <a:cs typeface="Bodoni SvtyTwo ITC TT-Bold"/>
            </a:endParaRPr>
          </a:p>
        </p:txBody>
      </p:sp>
      <p:sp>
        <p:nvSpPr>
          <p:cNvPr id="6" name="Chevron 5"/>
          <p:cNvSpPr/>
          <p:nvPr/>
        </p:nvSpPr>
        <p:spPr>
          <a:xfrm>
            <a:off x="3105076" y="2946919"/>
            <a:ext cx="2259012" cy="958478"/>
          </a:xfrm>
          <a:prstGeom prst="chevr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GB" sz="1400" dirty="0">
              <a:latin typeface="Bodoni SvtyTwo ITC TT-Bold"/>
              <a:cs typeface="Bodoni SvtyTwo ITC TT-Bold"/>
            </a:endParaRPr>
          </a:p>
        </p:txBody>
      </p:sp>
      <p:sp>
        <p:nvSpPr>
          <p:cNvPr id="5" name="Pentagon 4"/>
          <p:cNvSpPr/>
          <p:nvPr/>
        </p:nvSpPr>
        <p:spPr>
          <a:xfrm>
            <a:off x="982663" y="2934180"/>
            <a:ext cx="2071495" cy="958478"/>
          </a:xfrm>
          <a:prstGeom prst="homePlat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GB" sz="1400" dirty="0">
              <a:latin typeface="Bodoni SvtyTwo ITC TT-Bold"/>
              <a:cs typeface="Bodoni SvtyTwo ITC TT-Bold"/>
            </a:endParaRPr>
          </a:p>
        </p:txBody>
      </p:sp>
      <p:sp>
        <p:nvSpPr>
          <p:cNvPr id="60" name="Title 59"/>
          <p:cNvSpPr>
            <a:spLocks noGrp="1"/>
          </p:cNvSpPr>
          <p:nvPr>
            <p:ph type="title"/>
          </p:nvPr>
        </p:nvSpPr>
        <p:spPr/>
        <p:txBody>
          <a:bodyPr/>
          <a:lstStyle/>
          <a:p>
            <a:r>
              <a:rPr lang="en-US" dirty="0" smtClean="0"/>
              <a:t>Investment Process (1)</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084" y="1079500"/>
            <a:ext cx="9147084" cy="719137"/>
            <a:chOff x="-3084" y="1079500"/>
            <a:chExt cx="9147084" cy="719137"/>
          </a:xfrm>
        </p:grpSpPr>
        <p:sp>
          <p:nvSpPr>
            <p:cNvPr id="75" name="Rounded Rectangle 49"/>
            <p:cNvSpPr/>
            <p:nvPr/>
          </p:nvSpPr>
          <p:spPr bwMode="auto">
            <a:xfrm>
              <a:off x="0"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Introduction to </a:t>
              </a:r>
              <a:endParaRPr lang="en-GB" dirty="0" smtClean="0">
                <a:latin typeface="Franklin Gothic Book"/>
              </a:endParaRPr>
            </a:p>
            <a:p>
              <a:pPr>
                <a:spcAft>
                  <a:spcPts val="0"/>
                </a:spcAft>
              </a:pPr>
              <a:r>
                <a:rPr lang="en-GB" dirty="0" smtClean="0">
                  <a:latin typeface="Franklin Gothic Book"/>
                </a:rPr>
                <a:t>WB EDIF</a:t>
              </a:r>
              <a:endParaRPr lang="en-GB" dirty="0">
                <a:latin typeface="Franklin Gothic Book"/>
              </a:endParaRPr>
            </a:p>
          </p:txBody>
        </p:sp>
        <p:sp>
          <p:nvSpPr>
            <p:cNvPr id="76" name="Rounded Rectangle 50"/>
            <p:cNvSpPr/>
            <p:nvPr/>
          </p:nvSpPr>
          <p:spPr bwMode="auto">
            <a:xfrm>
              <a:off x="1527079"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ENEF </a:t>
              </a:r>
              <a:r>
                <a:rPr lang="en-GB" dirty="0">
                  <a:latin typeface="Franklin Gothic Book"/>
                </a:rPr>
                <a:t>at a glance</a:t>
              </a:r>
            </a:p>
          </p:txBody>
        </p:sp>
        <p:sp>
          <p:nvSpPr>
            <p:cNvPr id="77" name="Rounded Rectangle 51"/>
            <p:cNvSpPr/>
            <p:nvPr/>
          </p:nvSpPr>
          <p:spPr bwMode="auto">
            <a:xfrm>
              <a:off x="3054158" y="1079999"/>
              <a:ext cx="1508607"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Target transactions</a:t>
              </a:r>
            </a:p>
          </p:txBody>
        </p:sp>
        <p:sp>
          <p:nvSpPr>
            <p:cNvPr id="78" name="Rounded Rectangle 52"/>
            <p:cNvSpPr/>
            <p:nvPr/>
          </p:nvSpPr>
          <p:spPr bwMode="auto">
            <a:xfrm>
              <a:off x="4579851" y="1079999"/>
              <a:ext cx="1509993"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Investment Process</a:t>
              </a:r>
            </a:p>
          </p:txBody>
        </p:sp>
        <p:sp>
          <p:nvSpPr>
            <p:cNvPr id="79" name="Rounded Rectangle 53"/>
            <p:cNvSpPr/>
            <p:nvPr/>
          </p:nvSpPr>
          <p:spPr bwMode="auto">
            <a:xfrm>
              <a:off x="6106930"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Valuation, Value Creation and Exit</a:t>
              </a:r>
              <a:endParaRPr lang="en-GB" dirty="0">
                <a:latin typeface="Franklin Gothic Book"/>
              </a:endParaRPr>
            </a:p>
          </p:txBody>
        </p:sp>
        <p:sp>
          <p:nvSpPr>
            <p:cNvPr id="74" name="Rectangle 73"/>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72" name="Rectangle 71"/>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80" name="Rounded Rectangle 53"/>
            <p:cNvSpPr/>
            <p:nvPr/>
          </p:nvSpPr>
          <p:spPr bwMode="auto">
            <a:xfrm>
              <a:off x="7634007"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Case Studies</a:t>
              </a:r>
              <a:endParaRPr lang="en-GB" dirty="0">
                <a:latin typeface="Franklin Gothic Book"/>
              </a:endParaRPr>
            </a:p>
          </p:txBody>
        </p: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21 May, 2014</a:t>
            </a:fld>
            <a:endParaRPr lang="en-GB" dirty="0"/>
          </a:p>
        </p:txBody>
      </p:sp>
      <p:sp>
        <p:nvSpPr>
          <p:cNvPr id="62" name="Footer Placeholder 28672"/>
          <p:cNvSpPr>
            <a:spLocks noGrp="1"/>
          </p:cNvSpPr>
          <p:nvPr>
            <p:ph type="ftr" sz="quarter" idx="3"/>
          </p:nvPr>
        </p:nvSpPr>
        <p:spPr>
          <a:xfrm>
            <a:off x="3238499" y="6480000"/>
            <a:ext cx="2879725" cy="378000"/>
          </a:xfrm>
        </p:spPr>
        <p:txBody>
          <a:bodyPr/>
          <a:lstStyle/>
          <a:p>
            <a:r>
              <a:rPr lang="en-GB" dirty="0" smtClean="0"/>
              <a:t>© European Bank for Reconstruction and Development 2012</a:t>
            </a:r>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12</a:t>
            </a:fld>
            <a:endParaRPr lang="en-GB" dirty="0"/>
          </a:p>
        </p:txBody>
      </p:sp>
      <p:sp>
        <p:nvSpPr>
          <p:cNvPr id="70" name="Text Box 12"/>
          <p:cNvSpPr txBox="1">
            <a:spLocks noChangeArrowheads="1"/>
          </p:cNvSpPr>
          <p:nvPr/>
        </p:nvSpPr>
        <p:spPr bwMode="auto">
          <a:xfrm>
            <a:off x="1164681" y="3206319"/>
            <a:ext cx="1535111" cy="43704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GB"/>
            </a:defPPr>
            <a:lvl1pPr>
              <a:lnSpc>
                <a:spcPct val="80000"/>
              </a:lnSpc>
              <a:defRPr sz="1400">
                <a:solidFill>
                  <a:schemeClr val="lt1"/>
                </a:solidFill>
                <a:latin typeface="Bodoni SvtyTwo ITC TT-Bold"/>
                <a:ea typeface="+mn-ea"/>
                <a:cs typeface="Bodoni SvtyTwo ITC TT-Bold"/>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en-US" dirty="0"/>
              <a:t>Preliminary Discussions</a:t>
            </a:r>
            <a:endParaRPr lang="en-GB" altLang="en-US" dirty="0"/>
          </a:p>
        </p:txBody>
      </p:sp>
      <p:sp>
        <p:nvSpPr>
          <p:cNvPr id="71" name="Text Box 13"/>
          <p:cNvSpPr txBox="1">
            <a:spLocks noChangeArrowheads="1"/>
          </p:cNvSpPr>
          <p:nvPr/>
        </p:nvSpPr>
        <p:spPr bwMode="auto">
          <a:xfrm>
            <a:off x="3883389" y="3287976"/>
            <a:ext cx="1152128" cy="2646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GB"/>
            </a:defPPr>
            <a:lvl1pPr>
              <a:lnSpc>
                <a:spcPct val="80000"/>
              </a:lnSpc>
              <a:defRPr sz="1400">
                <a:solidFill>
                  <a:schemeClr val="lt1"/>
                </a:solidFill>
                <a:latin typeface="Bodoni SvtyTwo ITC TT-Bold"/>
                <a:ea typeface="+mn-ea"/>
                <a:cs typeface="Bodoni SvtyTwo ITC TT-Bold"/>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en-US" dirty="0"/>
              <a:t>Screening</a:t>
            </a:r>
            <a:endParaRPr lang="en-GB" altLang="en-US" dirty="0"/>
          </a:p>
        </p:txBody>
      </p:sp>
      <p:sp>
        <p:nvSpPr>
          <p:cNvPr id="73" name="Text Box 14"/>
          <p:cNvSpPr txBox="1">
            <a:spLocks noChangeArrowheads="1"/>
          </p:cNvSpPr>
          <p:nvPr/>
        </p:nvSpPr>
        <p:spPr bwMode="auto">
          <a:xfrm>
            <a:off x="6078241" y="3202566"/>
            <a:ext cx="1464835" cy="43704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GB"/>
            </a:defPPr>
            <a:lvl1pPr>
              <a:lnSpc>
                <a:spcPct val="80000"/>
              </a:lnSpc>
              <a:defRPr sz="1400">
                <a:solidFill>
                  <a:schemeClr val="lt1"/>
                </a:solidFill>
                <a:latin typeface="Bodoni SvtyTwo ITC TT-Bold"/>
                <a:ea typeface="+mn-ea"/>
                <a:cs typeface="Bodoni SvtyTwo ITC TT-Bold"/>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en-US" dirty="0"/>
              <a:t>Due Diligence and Structuring</a:t>
            </a:r>
            <a:endParaRPr lang="en-GB" altLang="en-US" dirty="0"/>
          </a:p>
        </p:txBody>
      </p:sp>
      <p:sp>
        <p:nvSpPr>
          <p:cNvPr id="81" name="Text Box 15"/>
          <p:cNvSpPr txBox="1">
            <a:spLocks noChangeArrowheads="1"/>
          </p:cNvSpPr>
          <p:nvPr/>
        </p:nvSpPr>
        <p:spPr bwMode="auto">
          <a:xfrm>
            <a:off x="1022350" y="4157663"/>
            <a:ext cx="179863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6pPr>
            <a:lvl7pPr marL="29718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7pPr>
            <a:lvl8pPr marL="34290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8pPr>
            <a:lvl9pPr marL="38862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9pPr>
          </a:lstStyle>
          <a:p>
            <a:pPr marL="171450" indent="-171450">
              <a:spcBef>
                <a:spcPts val="600"/>
              </a:spcBef>
              <a:buFont typeface="Arial" panose="020B0604020202020204" pitchFamily="34" charset="0"/>
              <a:buChar char="•"/>
            </a:pPr>
            <a:r>
              <a:rPr lang="en-US" altLang="en-US" sz="1200" dirty="0">
                <a:latin typeface="Franklin Gothic Book" panose="020B0503020102020204" pitchFamily="34" charset="0"/>
              </a:rPr>
              <a:t>Initial meetings and site </a:t>
            </a:r>
            <a:r>
              <a:rPr lang="en-US" altLang="en-US" sz="1200" dirty="0" smtClean="0">
                <a:latin typeface="Franklin Gothic Book" panose="020B0503020102020204" pitchFamily="34" charset="0"/>
              </a:rPr>
              <a:t>visits</a:t>
            </a:r>
            <a:endParaRPr lang="en-US" altLang="en-US" sz="1200" dirty="0">
              <a:latin typeface="Franklin Gothic Book" panose="020B0503020102020204" pitchFamily="34" charset="0"/>
            </a:endParaRPr>
          </a:p>
          <a:p>
            <a:pPr marL="171450" indent="-171450">
              <a:spcBef>
                <a:spcPts val="600"/>
              </a:spcBef>
              <a:buFont typeface="Arial" panose="020B0604020202020204" pitchFamily="34" charset="0"/>
              <a:buChar char="•"/>
            </a:pPr>
            <a:r>
              <a:rPr lang="en-US" altLang="en-US" sz="1200" dirty="0">
                <a:latin typeface="Franklin Gothic Book" panose="020B0503020102020204" pitchFamily="34" charset="0"/>
              </a:rPr>
              <a:t>Discussions on mutual interest for </a:t>
            </a:r>
            <a:r>
              <a:rPr lang="en-US" altLang="en-US" sz="1200" dirty="0" smtClean="0">
                <a:latin typeface="Franklin Gothic Book" panose="020B0503020102020204" pitchFamily="34" charset="0"/>
              </a:rPr>
              <a:t>cooperation</a:t>
            </a:r>
            <a:endParaRPr lang="en-GB" altLang="en-US" sz="1200" dirty="0">
              <a:latin typeface="Franklin Gothic Book" panose="020B0503020102020204" pitchFamily="34" charset="0"/>
            </a:endParaRPr>
          </a:p>
        </p:txBody>
      </p:sp>
      <p:sp>
        <p:nvSpPr>
          <p:cNvPr id="82" name="Text Box 16"/>
          <p:cNvSpPr txBox="1">
            <a:spLocks noChangeArrowheads="1"/>
          </p:cNvSpPr>
          <p:nvPr/>
        </p:nvSpPr>
        <p:spPr bwMode="auto">
          <a:xfrm>
            <a:off x="3071286" y="4143375"/>
            <a:ext cx="2212975" cy="17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6pPr>
            <a:lvl7pPr marL="29718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7pPr>
            <a:lvl8pPr marL="34290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8pPr>
            <a:lvl9pPr marL="38862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9pPr>
          </a:lstStyle>
          <a:p>
            <a:pPr marL="171450" indent="-171450">
              <a:spcBef>
                <a:spcPts val="600"/>
              </a:spcBef>
              <a:buFont typeface="Arial" panose="020B0604020202020204" pitchFamily="34" charset="0"/>
              <a:buChar char="•"/>
            </a:pPr>
            <a:r>
              <a:rPr lang="en-US" altLang="en-US" sz="1200" dirty="0">
                <a:latin typeface="Franklin Gothic Book" panose="020B0503020102020204" pitchFamily="34" charset="0"/>
              </a:rPr>
              <a:t>Entrepreneurs provide information about their company and the </a:t>
            </a:r>
            <a:r>
              <a:rPr lang="en-US" altLang="en-US" sz="1200" dirty="0" smtClean="0">
                <a:latin typeface="Franklin Gothic Book" panose="020B0503020102020204" pitchFamily="34" charset="0"/>
              </a:rPr>
              <a:t>project</a:t>
            </a:r>
            <a:endParaRPr lang="en-US" altLang="en-US" sz="1200" dirty="0">
              <a:latin typeface="Franklin Gothic Book" panose="020B0503020102020204" pitchFamily="34" charset="0"/>
            </a:endParaRPr>
          </a:p>
          <a:p>
            <a:pPr marL="171450" indent="-171450">
              <a:spcBef>
                <a:spcPts val="600"/>
              </a:spcBef>
              <a:buFont typeface="Arial" panose="020B0604020202020204" pitchFamily="34" charset="0"/>
              <a:buChar char="•"/>
            </a:pPr>
            <a:r>
              <a:rPr lang="en-US" altLang="en-US" sz="1200" dirty="0">
                <a:latin typeface="Franklin Gothic Book" panose="020B0503020102020204" pitchFamily="34" charset="0"/>
              </a:rPr>
              <a:t>EBRD Bankers prepare a </a:t>
            </a:r>
            <a:r>
              <a:rPr lang="en-US" altLang="en-US" sz="1200" dirty="0" smtClean="0">
                <a:latin typeface="Franklin Gothic Book" panose="020B0503020102020204" pitchFamily="34" charset="0"/>
              </a:rPr>
              <a:t>Concept Review </a:t>
            </a:r>
            <a:r>
              <a:rPr lang="en-US" altLang="en-US" sz="1200" dirty="0">
                <a:latin typeface="Franklin Gothic Book" panose="020B0503020102020204" pitchFamily="34" charset="0"/>
              </a:rPr>
              <a:t>Memorandum for approval by the </a:t>
            </a:r>
            <a:r>
              <a:rPr lang="en-US" altLang="en-US" sz="1200" dirty="0" smtClean="0">
                <a:latin typeface="Franklin Gothic Book" panose="020B0503020102020204" pitchFamily="34" charset="0"/>
              </a:rPr>
              <a:t>Investment Committees</a:t>
            </a:r>
            <a:r>
              <a:rPr lang="en-US" altLang="en-US" dirty="0" smtClean="0">
                <a:latin typeface="Franklin Gothic Book" panose="020B0503020102020204" pitchFamily="34" charset="0"/>
              </a:rPr>
              <a:t> </a:t>
            </a:r>
            <a:endParaRPr lang="en-GB" altLang="en-US" dirty="0">
              <a:latin typeface="Franklin Gothic Book" panose="020B0503020102020204" pitchFamily="34" charset="0"/>
            </a:endParaRPr>
          </a:p>
        </p:txBody>
      </p:sp>
      <p:sp>
        <p:nvSpPr>
          <p:cNvPr id="83" name="Text Box 17"/>
          <p:cNvSpPr txBox="1">
            <a:spLocks noChangeArrowheads="1"/>
          </p:cNvSpPr>
          <p:nvPr/>
        </p:nvSpPr>
        <p:spPr bwMode="auto">
          <a:xfrm>
            <a:off x="5380038" y="4110038"/>
            <a:ext cx="208915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6pPr>
            <a:lvl7pPr marL="29718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7pPr>
            <a:lvl8pPr marL="34290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8pPr>
            <a:lvl9pPr marL="38862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9pPr>
          </a:lstStyle>
          <a:p>
            <a:pPr marL="171450" indent="-171450">
              <a:spcBef>
                <a:spcPct val="50000"/>
              </a:spcBef>
              <a:buFont typeface="Arial" panose="020B0604020202020204" pitchFamily="34" charset="0"/>
              <a:buChar char="•"/>
              <a:tabLst>
                <a:tab pos="0" algn="l"/>
              </a:tabLst>
            </a:pPr>
            <a:r>
              <a:rPr lang="en-US" altLang="en-US" sz="1200" dirty="0">
                <a:latin typeface="Franklin Gothic Book" panose="020B0503020102020204" pitchFamily="34" charset="0"/>
              </a:rPr>
              <a:t>EBRD and outside consultants conduct technical, environmental, legal and financial due diligence on the company and the </a:t>
            </a:r>
            <a:r>
              <a:rPr lang="en-US" altLang="en-US" sz="1200" dirty="0" smtClean="0">
                <a:latin typeface="Franklin Gothic Book" panose="020B0503020102020204" pitchFamily="34" charset="0"/>
              </a:rPr>
              <a:t>project</a:t>
            </a:r>
            <a:endParaRPr lang="en-US" altLang="en-US" sz="1200" dirty="0">
              <a:latin typeface="Franklin Gothic Book" panose="020B0503020102020204" pitchFamily="34" charset="0"/>
            </a:endParaRPr>
          </a:p>
          <a:p>
            <a:pPr marL="171450" indent="-171450">
              <a:spcBef>
                <a:spcPct val="50000"/>
              </a:spcBef>
              <a:buFont typeface="Arial" panose="020B0604020202020204" pitchFamily="34" charset="0"/>
              <a:buChar char="•"/>
              <a:tabLst>
                <a:tab pos="0" algn="l"/>
              </a:tabLst>
            </a:pPr>
            <a:r>
              <a:rPr lang="en-US" altLang="en-US" sz="1200" dirty="0">
                <a:latin typeface="Franklin Gothic Book" panose="020B0503020102020204" pitchFamily="34" charset="0"/>
              </a:rPr>
              <a:t>Bankers and Sponsor define and agree on the transaction structure and valuation/ </a:t>
            </a:r>
            <a:r>
              <a:rPr lang="en-US" altLang="en-US" sz="1200" dirty="0" smtClean="0">
                <a:latin typeface="Franklin Gothic Book" panose="020B0503020102020204" pitchFamily="34" charset="0"/>
              </a:rPr>
              <a:t>pricing</a:t>
            </a:r>
            <a:endParaRPr lang="en-GB" altLang="en-US" sz="1200" dirty="0">
              <a:latin typeface="Franklin Gothic Book" panose="020B0503020102020204" pitchFamily="34" charset="0"/>
            </a:endParaRPr>
          </a:p>
        </p:txBody>
      </p:sp>
      <p:sp>
        <p:nvSpPr>
          <p:cNvPr id="85" name="AutoShape 18"/>
          <p:cNvSpPr>
            <a:spLocks noChangeArrowheads="1"/>
          </p:cNvSpPr>
          <p:nvPr/>
        </p:nvSpPr>
        <p:spPr bwMode="auto">
          <a:xfrm>
            <a:off x="8188325" y="2872161"/>
            <a:ext cx="231775" cy="260350"/>
          </a:xfrm>
          <a:prstGeom prst="flowChartMerge">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altLang="en-US" sz="1400">
              <a:latin typeface="Bodoni SvtyTwo ITC TT-Bold"/>
              <a:cs typeface="Bodoni SvtyTwo ITC TT-Bold"/>
            </a:endParaRPr>
          </a:p>
        </p:txBody>
      </p:sp>
      <p:sp>
        <p:nvSpPr>
          <p:cNvPr id="87" name="Text Box 20"/>
          <p:cNvSpPr txBox="1">
            <a:spLocks noChangeArrowheads="1"/>
          </p:cNvSpPr>
          <p:nvPr/>
        </p:nvSpPr>
        <p:spPr bwMode="auto">
          <a:xfrm>
            <a:off x="7445375" y="4086225"/>
            <a:ext cx="15911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6pPr>
            <a:lvl7pPr marL="29718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7pPr>
            <a:lvl8pPr marL="34290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8pPr>
            <a:lvl9pPr marL="38862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9pPr>
          </a:lstStyle>
          <a:p>
            <a:pPr marL="171450" indent="-171450">
              <a:spcBef>
                <a:spcPct val="50000"/>
              </a:spcBef>
              <a:buFont typeface="Arial" panose="020B0604020202020204" pitchFamily="34" charset="0"/>
              <a:buChar char="•"/>
              <a:tabLst>
                <a:tab pos="0" algn="l"/>
              </a:tabLst>
            </a:pPr>
            <a:r>
              <a:rPr lang="en-US" altLang="en-US" sz="1200" dirty="0">
                <a:latin typeface="Franklin Gothic Book" panose="020B0503020102020204" pitchFamily="34" charset="0"/>
              </a:rPr>
              <a:t>Final Decision of the Investment Committees</a:t>
            </a:r>
            <a:endParaRPr lang="en-GB" altLang="en-US" sz="1200" dirty="0">
              <a:latin typeface="Franklin Gothic Book" panose="020B0503020102020204" pitchFamily="34" charset="0"/>
            </a:endParaRPr>
          </a:p>
        </p:txBody>
      </p:sp>
      <p:sp>
        <p:nvSpPr>
          <p:cNvPr id="88" name="Text Box 21"/>
          <p:cNvSpPr txBox="1">
            <a:spLocks noChangeArrowheads="1"/>
          </p:cNvSpPr>
          <p:nvPr/>
        </p:nvSpPr>
        <p:spPr bwMode="auto">
          <a:xfrm>
            <a:off x="3131840" y="2505075"/>
            <a:ext cx="1798637" cy="271463"/>
          </a:xfrm>
          <a:prstGeom prst="rect">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GB"/>
            </a:defPPr>
            <a:lvl1pPr>
              <a:lnSpc>
                <a:spcPct val="80000"/>
              </a:lnSpc>
              <a:defRPr sz="1400">
                <a:solidFill>
                  <a:schemeClr val="lt1"/>
                </a:solidFill>
                <a:latin typeface="Bodoni SvtyTwo ITC TT-Bold"/>
                <a:ea typeface="+mn-ea"/>
                <a:cs typeface="Bodoni SvtyTwo ITC TT-Bold"/>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en-US" dirty="0"/>
              <a:t>Mandate Letter </a:t>
            </a:r>
            <a:endParaRPr lang="en-GB" altLang="en-US" dirty="0"/>
          </a:p>
        </p:txBody>
      </p:sp>
      <p:sp>
        <p:nvSpPr>
          <p:cNvPr id="89" name="Text Box 22"/>
          <p:cNvSpPr txBox="1">
            <a:spLocks noChangeArrowheads="1"/>
          </p:cNvSpPr>
          <p:nvPr/>
        </p:nvSpPr>
        <p:spPr bwMode="auto">
          <a:xfrm>
            <a:off x="5508104" y="2479675"/>
            <a:ext cx="1800225" cy="271463"/>
          </a:xfrm>
          <a:prstGeom prst="rect">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GB"/>
            </a:defPPr>
            <a:lvl1pPr>
              <a:lnSpc>
                <a:spcPct val="80000"/>
              </a:lnSpc>
              <a:defRPr sz="1400">
                <a:solidFill>
                  <a:schemeClr val="lt1"/>
                </a:solidFill>
                <a:latin typeface="Bodoni SvtyTwo ITC TT-Bold"/>
                <a:ea typeface="+mn-ea"/>
                <a:cs typeface="Bodoni SvtyTwo ITC TT-Bold"/>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en-US" dirty="0"/>
              <a:t>Term Sheet </a:t>
            </a:r>
            <a:endParaRPr lang="en-GB" altLang="en-US" dirty="0"/>
          </a:p>
        </p:txBody>
      </p:sp>
      <p:sp>
        <p:nvSpPr>
          <p:cNvPr id="91" name="Text Box 24"/>
          <p:cNvSpPr txBox="1">
            <a:spLocks noChangeArrowheads="1"/>
          </p:cNvSpPr>
          <p:nvPr/>
        </p:nvSpPr>
        <p:spPr bwMode="auto">
          <a:xfrm>
            <a:off x="2699792" y="1940176"/>
            <a:ext cx="3724275" cy="264688"/>
          </a:xfrm>
          <a:prstGeom prst="rect">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GB"/>
            </a:defPPr>
            <a:lvl1pPr>
              <a:lnSpc>
                <a:spcPct val="80000"/>
              </a:lnSpc>
              <a:defRPr sz="1400">
                <a:solidFill>
                  <a:schemeClr val="lt1"/>
                </a:solidFill>
                <a:latin typeface="Bodoni SvtyTwo ITC TT-Bold"/>
                <a:ea typeface="+mn-ea"/>
                <a:cs typeface="Bodoni SvtyTwo ITC TT-Bold"/>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en-US" dirty="0"/>
              <a:t>Pre-investment phase (from 3 to 9 months )</a:t>
            </a:r>
            <a:endParaRPr lang="en-GB" altLang="en-US" dirty="0"/>
          </a:p>
        </p:txBody>
      </p:sp>
      <p:cxnSp>
        <p:nvCxnSpPr>
          <p:cNvPr id="11" name="Straight Arrow Connector 10"/>
          <p:cNvCxnSpPr/>
          <p:nvPr/>
        </p:nvCxnSpPr>
        <p:spPr>
          <a:xfrm>
            <a:off x="982663" y="2358116"/>
            <a:ext cx="7321549" cy="0"/>
          </a:xfrm>
          <a:prstGeom prst="straightConnector1">
            <a:avLst/>
          </a:prstGeom>
          <a:ln w="28575">
            <a:solidFill>
              <a:srgbClr val="D77700"/>
            </a:solidFill>
            <a:headEnd type="arrow" w="lg" len="med"/>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85" idx="2"/>
          </p:cNvCxnSpPr>
          <p:nvPr/>
        </p:nvCxnSpPr>
        <p:spPr>
          <a:xfrm flipH="1">
            <a:off x="8304212" y="3132511"/>
            <a:ext cx="1" cy="828302"/>
          </a:xfrm>
          <a:prstGeom prst="line">
            <a:avLst/>
          </a:prstGeom>
          <a:ln w="28575">
            <a:solidFill>
              <a:srgbClr val="D777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802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hevron 111"/>
          <p:cNvSpPr/>
          <p:nvPr/>
        </p:nvSpPr>
        <p:spPr>
          <a:xfrm>
            <a:off x="6385295" y="2602774"/>
            <a:ext cx="2463255" cy="850325"/>
          </a:xfrm>
          <a:prstGeom prst="chevr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GB" sz="1400" dirty="0">
              <a:latin typeface="Bodoni SvtyTwo ITC TT-Bold"/>
              <a:cs typeface="Bodoni SvtyTwo ITC TT-Bold"/>
            </a:endParaRPr>
          </a:p>
        </p:txBody>
      </p:sp>
      <p:sp>
        <p:nvSpPr>
          <p:cNvPr id="6" name="Chevron 5"/>
          <p:cNvSpPr/>
          <p:nvPr/>
        </p:nvSpPr>
        <p:spPr>
          <a:xfrm>
            <a:off x="2915816" y="2578675"/>
            <a:ext cx="2463255" cy="850325"/>
          </a:xfrm>
          <a:prstGeom prst="chevr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GB" sz="1400" dirty="0">
              <a:latin typeface="Bodoni SvtyTwo ITC TT-Bold"/>
              <a:cs typeface="Bodoni SvtyTwo ITC TT-Bold"/>
            </a:endParaRPr>
          </a:p>
        </p:txBody>
      </p:sp>
      <p:sp>
        <p:nvSpPr>
          <p:cNvPr id="5" name="Pentagon 4"/>
          <p:cNvSpPr/>
          <p:nvPr/>
        </p:nvSpPr>
        <p:spPr>
          <a:xfrm>
            <a:off x="515169" y="2578675"/>
            <a:ext cx="2075631" cy="850325"/>
          </a:xfrm>
          <a:prstGeom prst="homePlat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GB" sz="1400" dirty="0">
              <a:latin typeface="Bodoni SvtyTwo ITC TT-Bold"/>
              <a:cs typeface="Bodoni SvtyTwo ITC TT-Bold"/>
            </a:endParaRPr>
          </a:p>
        </p:txBody>
      </p:sp>
      <p:sp>
        <p:nvSpPr>
          <p:cNvPr id="60" name="Title 59"/>
          <p:cNvSpPr>
            <a:spLocks noGrp="1"/>
          </p:cNvSpPr>
          <p:nvPr>
            <p:ph type="title"/>
          </p:nvPr>
        </p:nvSpPr>
        <p:spPr/>
        <p:txBody>
          <a:bodyPr/>
          <a:lstStyle/>
          <a:p>
            <a:r>
              <a:rPr lang="en-US" dirty="0" smtClean="0"/>
              <a:t>Investment Process (2)</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084" y="1079500"/>
            <a:ext cx="9147084" cy="719137"/>
            <a:chOff x="-3084" y="1079500"/>
            <a:chExt cx="9147084" cy="719137"/>
          </a:xfrm>
        </p:grpSpPr>
        <p:sp>
          <p:nvSpPr>
            <p:cNvPr id="75" name="Rounded Rectangle 49"/>
            <p:cNvSpPr/>
            <p:nvPr/>
          </p:nvSpPr>
          <p:spPr bwMode="auto">
            <a:xfrm>
              <a:off x="0"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Introduction to </a:t>
              </a:r>
              <a:r>
                <a:rPr lang="en-GB" dirty="0" smtClean="0">
                  <a:latin typeface="Franklin Gothic Book"/>
                </a:rPr>
                <a:t>WB EDIF</a:t>
              </a:r>
              <a:endParaRPr lang="en-GB" dirty="0">
                <a:latin typeface="Franklin Gothic Book"/>
              </a:endParaRPr>
            </a:p>
          </p:txBody>
        </p:sp>
        <p:sp>
          <p:nvSpPr>
            <p:cNvPr id="76" name="Rounded Rectangle 50"/>
            <p:cNvSpPr/>
            <p:nvPr/>
          </p:nvSpPr>
          <p:spPr bwMode="auto">
            <a:xfrm>
              <a:off x="1527079"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ENEF </a:t>
              </a:r>
              <a:r>
                <a:rPr lang="en-GB" dirty="0">
                  <a:latin typeface="Franklin Gothic Book"/>
                </a:rPr>
                <a:t>at a glance</a:t>
              </a:r>
            </a:p>
          </p:txBody>
        </p:sp>
        <p:sp>
          <p:nvSpPr>
            <p:cNvPr id="77" name="Rounded Rectangle 51"/>
            <p:cNvSpPr/>
            <p:nvPr/>
          </p:nvSpPr>
          <p:spPr bwMode="auto">
            <a:xfrm>
              <a:off x="3054158" y="1079999"/>
              <a:ext cx="1508607"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Target transactions</a:t>
              </a:r>
            </a:p>
          </p:txBody>
        </p:sp>
        <p:sp>
          <p:nvSpPr>
            <p:cNvPr id="78" name="Rounded Rectangle 52"/>
            <p:cNvSpPr/>
            <p:nvPr/>
          </p:nvSpPr>
          <p:spPr bwMode="auto">
            <a:xfrm>
              <a:off x="4579851" y="1079999"/>
              <a:ext cx="1509993"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Investment Process</a:t>
              </a:r>
            </a:p>
          </p:txBody>
        </p:sp>
        <p:sp>
          <p:nvSpPr>
            <p:cNvPr id="79" name="Rounded Rectangle 53"/>
            <p:cNvSpPr/>
            <p:nvPr/>
          </p:nvSpPr>
          <p:spPr bwMode="auto">
            <a:xfrm>
              <a:off x="6106930"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Valuation, Value Creation and Exit</a:t>
              </a:r>
              <a:endParaRPr lang="en-GB" dirty="0">
                <a:latin typeface="Franklin Gothic Book"/>
              </a:endParaRPr>
            </a:p>
          </p:txBody>
        </p:sp>
        <p:sp>
          <p:nvSpPr>
            <p:cNvPr id="74" name="Rectangle 73"/>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72" name="Rectangle 71"/>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80" name="Rounded Rectangle 53"/>
            <p:cNvSpPr/>
            <p:nvPr/>
          </p:nvSpPr>
          <p:spPr bwMode="auto">
            <a:xfrm>
              <a:off x="7634007"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Case Studies</a:t>
              </a:r>
              <a:endParaRPr lang="en-GB" dirty="0">
                <a:latin typeface="Franklin Gothic Book"/>
              </a:endParaRPr>
            </a:p>
          </p:txBody>
        </p: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21 May, 2014</a:t>
            </a:fld>
            <a:endParaRPr lang="en-GB" dirty="0"/>
          </a:p>
        </p:txBody>
      </p:sp>
      <p:sp>
        <p:nvSpPr>
          <p:cNvPr id="62"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13</a:t>
            </a:fld>
            <a:endParaRPr lang="en-GB" dirty="0"/>
          </a:p>
        </p:txBody>
      </p:sp>
      <p:sp>
        <p:nvSpPr>
          <p:cNvPr id="92" name="Text Box 12"/>
          <p:cNvSpPr txBox="1">
            <a:spLocks noChangeArrowheads="1"/>
          </p:cNvSpPr>
          <p:nvPr/>
        </p:nvSpPr>
        <p:spPr bwMode="auto">
          <a:xfrm>
            <a:off x="539552" y="3652838"/>
            <a:ext cx="179863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6pPr>
            <a:lvl7pPr marL="29718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7pPr>
            <a:lvl8pPr marL="34290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8pPr>
            <a:lvl9pPr marL="38862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9pPr>
          </a:lstStyle>
          <a:p>
            <a:pPr marL="171450" indent="-171450">
              <a:spcBef>
                <a:spcPct val="50000"/>
              </a:spcBef>
              <a:buFont typeface="Arial" panose="020B0604020202020204" pitchFamily="34" charset="0"/>
              <a:buChar char="•"/>
            </a:pPr>
            <a:r>
              <a:rPr lang="en-US" altLang="en-US" sz="1200" dirty="0">
                <a:latin typeface="Franklin Gothic Book" panose="020B0503020102020204" pitchFamily="34" charset="0"/>
              </a:rPr>
              <a:t>Legal Agreements are drafted and </a:t>
            </a:r>
            <a:r>
              <a:rPr lang="en-US" altLang="en-US" sz="1200" dirty="0" smtClean="0">
                <a:latin typeface="Franklin Gothic Book" panose="020B0503020102020204" pitchFamily="34" charset="0"/>
              </a:rPr>
              <a:t>executed</a:t>
            </a:r>
            <a:endParaRPr lang="en-US" altLang="en-US" sz="1200" dirty="0">
              <a:latin typeface="Franklin Gothic Book" panose="020B0503020102020204" pitchFamily="34" charset="0"/>
            </a:endParaRPr>
          </a:p>
          <a:p>
            <a:pPr marL="171450" indent="-171450">
              <a:spcBef>
                <a:spcPct val="50000"/>
              </a:spcBef>
              <a:buFont typeface="Arial" panose="020B0604020202020204" pitchFamily="34" charset="0"/>
              <a:buChar char="•"/>
            </a:pPr>
            <a:r>
              <a:rPr lang="en-US" altLang="en-US" sz="1200" dirty="0">
                <a:latin typeface="Franklin Gothic Book" panose="020B0503020102020204" pitchFamily="34" charset="0"/>
              </a:rPr>
              <a:t>Subscription </a:t>
            </a:r>
            <a:r>
              <a:rPr lang="en-US" altLang="en-US" sz="1200" dirty="0" smtClean="0">
                <a:latin typeface="Franklin Gothic Book" panose="020B0503020102020204" pitchFamily="34" charset="0"/>
              </a:rPr>
              <a:t>and/or </a:t>
            </a:r>
            <a:r>
              <a:rPr lang="en-US" altLang="en-US" sz="1200" dirty="0">
                <a:latin typeface="Franklin Gothic Book" panose="020B0503020102020204" pitchFamily="34" charset="0"/>
              </a:rPr>
              <a:t>disbursement take </a:t>
            </a:r>
            <a:r>
              <a:rPr lang="en-US" altLang="en-US" sz="1200" dirty="0" smtClean="0">
                <a:latin typeface="Franklin Gothic Book" panose="020B0503020102020204" pitchFamily="34" charset="0"/>
              </a:rPr>
              <a:t>place</a:t>
            </a:r>
            <a:endParaRPr lang="en-GB" altLang="en-US" sz="1200" dirty="0">
              <a:latin typeface="Franklin Gothic Book" panose="020B0503020102020204" pitchFamily="34" charset="0"/>
            </a:endParaRPr>
          </a:p>
        </p:txBody>
      </p:sp>
      <p:sp>
        <p:nvSpPr>
          <p:cNvPr id="93" name="Text Box 13"/>
          <p:cNvSpPr txBox="1">
            <a:spLocks noChangeArrowheads="1"/>
          </p:cNvSpPr>
          <p:nvPr/>
        </p:nvSpPr>
        <p:spPr bwMode="auto">
          <a:xfrm>
            <a:off x="2970213" y="3648075"/>
            <a:ext cx="2082403"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6pPr>
            <a:lvl7pPr marL="29718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7pPr>
            <a:lvl8pPr marL="34290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8pPr>
            <a:lvl9pPr marL="38862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9pPr>
          </a:lstStyle>
          <a:p>
            <a:pPr marL="171450" indent="-171450">
              <a:spcBef>
                <a:spcPct val="50000"/>
              </a:spcBef>
              <a:buFont typeface="Arial" panose="020B0604020202020204" pitchFamily="34" charset="0"/>
              <a:buChar char="•"/>
            </a:pPr>
            <a:r>
              <a:rPr lang="en-US" altLang="en-US" sz="1200" dirty="0" smtClean="0">
                <a:latin typeface="Franklin Gothic Book" panose="020B0503020102020204" pitchFamily="34" charset="0"/>
              </a:rPr>
              <a:t>EBRD and ENEF appoint </a:t>
            </a:r>
            <a:r>
              <a:rPr lang="en-US" altLang="en-US" sz="1200" dirty="0">
                <a:latin typeface="Franklin Gothic Book" panose="020B0503020102020204" pitchFamily="34" charset="0"/>
              </a:rPr>
              <a:t>a </a:t>
            </a:r>
            <a:r>
              <a:rPr lang="en-US" altLang="en-US" sz="1200" dirty="0" smtClean="0">
                <a:latin typeface="Franklin Gothic Book" panose="020B0503020102020204" pitchFamily="34" charset="0"/>
              </a:rPr>
              <a:t>member (or observer) </a:t>
            </a:r>
            <a:r>
              <a:rPr lang="en-US" altLang="en-US" sz="1200" dirty="0">
                <a:latin typeface="Franklin Gothic Book" panose="020B0503020102020204" pitchFamily="34" charset="0"/>
              </a:rPr>
              <a:t>of the Board of Directors (if agreed</a:t>
            </a:r>
            <a:r>
              <a:rPr lang="en-US" altLang="en-US" sz="1200" dirty="0" smtClean="0">
                <a:latin typeface="Franklin Gothic Book" panose="020B0503020102020204" pitchFamily="34" charset="0"/>
              </a:rPr>
              <a:t>)</a:t>
            </a:r>
            <a:endParaRPr lang="en-US" altLang="en-US" sz="1200" dirty="0">
              <a:latin typeface="Franklin Gothic Book" panose="020B0503020102020204" pitchFamily="34" charset="0"/>
            </a:endParaRPr>
          </a:p>
          <a:p>
            <a:pPr marL="171450" indent="-171450">
              <a:spcBef>
                <a:spcPct val="50000"/>
              </a:spcBef>
              <a:buFont typeface="Arial" panose="020B0604020202020204" pitchFamily="34" charset="0"/>
              <a:buChar char="•"/>
            </a:pPr>
            <a:r>
              <a:rPr lang="en-US" altLang="en-US" sz="1200" dirty="0">
                <a:latin typeface="Franklin Gothic Book" panose="020B0503020102020204" pitchFamily="34" charset="0"/>
              </a:rPr>
              <a:t>EBRD could hire (if needed) consultants to assist the company in </a:t>
            </a:r>
            <a:r>
              <a:rPr lang="en-US" altLang="en-US" sz="1200" dirty="0" smtClean="0">
                <a:latin typeface="Franklin Gothic Book" panose="020B0503020102020204" pitchFamily="34" charset="0"/>
              </a:rPr>
              <a:t>the </a:t>
            </a:r>
            <a:r>
              <a:rPr lang="en-US" altLang="en-US" sz="1200" dirty="0">
                <a:latin typeface="Franklin Gothic Book" panose="020B0503020102020204" pitchFamily="34" charset="0"/>
              </a:rPr>
              <a:t>project </a:t>
            </a:r>
            <a:r>
              <a:rPr lang="en-US" altLang="en-US" sz="1200" dirty="0" smtClean="0">
                <a:latin typeface="Franklin Gothic Book" panose="020B0503020102020204" pitchFamily="34" charset="0"/>
              </a:rPr>
              <a:t>implementation</a:t>
            </a:r>
            <a:endParaRPr lang="en-US" altLang="en-US" sz="1200" dirty="0">
              <a:latin typeface="Franklin Gothic Book" panose="020B0503020102020204" pitchFamily="34" charset="0"/>
            </a:endParaRPr>
          </a:p>
          <a:p>
            <a:pPr marL="171450" indent="-171450">
              <a:spcBef>
                <a:spcPct val="50000"/>
              </a:spcBef>
              <a:buFont typeface="Arial" panose="020B0604020202020204" pitchFamily="34" charset="0"/>
              <a:buChar char="•"/>
            </a:pPr>
            <a:r>
              <a:rPr lang="en-US" altLang="en-US" sz="1200" dirty="0">
                <a:latin typeface="Franklin Gothic Book" panose="020B0503020102020204" pitchFamily="34" charset="0"/>
              </a:rPr>
              <a:t>Company provides EBRD with regular updates on financial performance and project </a:t>
            </a:r>
            <a:r>
              <a:rPr lang="en-US" altLang="en-US" sz="1200" dirty="0" smtClean="0">
                <a:latin typeface="Franklin Gothic Book" panose="020B0503020102020204" pitchFamily="34" charset="0"/>
              </a:rPr>
              <a:t>progress</a:t>
            </a:r>
            <a:endParaRPr lang="en-GB" altLang="en-US" dirty="0">
              <a:latin typeface="Franklin Gothic Book" panose="020B0503020102020204" pitchFamily="34" charset="0"/>
            </a:endParaRPr>
          </a:p>
        </p:txBody>
      </p:sp>
      <p:sp>
        <p:nvSpPr>
          <p:cNvPr id="94" name="Text Box 14"/>
          <p:cNvSpPr txBox="1">
            <a:spLocks noChangeArrowheads="1"/>
          </p:cNvSpPr>
          <p:nvPr/>
        </p:nvSpPr>
        <p:spPr bwMode="auto">
          <a:xfrm>
            <a:off x="6732241" y="3624263"/>
            <a:ext cx="211631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000">
                <a:solidFill>
                  <a:schemeClr val="tx1"/>
                </a:solidFill>
                <a:latin typeface="Arial" charset="0"/>
              </a:defRPr>
            </a:lvl1pPr>
            <a:lvl2pPr>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6pPr>
            <a:lvl7pPr marL="29718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7pPr>
            <a:lvl8pPr marL="34290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8pPr>
            <a:lvl9pPr marL="38862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9pPr>
          </a:lstStyle>
          <a:p>
            <a:pPr marL="171450" indent="-171450">
              <a:spcBef>
                <a:spcPct val="50000"/>
              </a:spcBef>
              <a:buFont typeface="Arial" panose="020B0604020202020204" pitchFamily="34" charset="0"/>
              <a:buChar char="•"/>
            </a:pPr>
            <a:r>
              <a:rPr lang="en-US" altLang="en-US" sz="1200" dirty="0" smtClean="0">
                <a:latin typeface="Franklin Gothic Book" panose="020B0503020102020204" pitchFamily="34" charset="0"/>
              </a:rPr>
              <a:t>EBRD and ENEF sell their </a:t>
            </a:r>
            <a:r>
              <a:rPr lang="en-US" altLang="en-US" sz="1200" dirty="0">
                <a:latin typeface="Franklin Gothic Book" panose="020B0503020102020204" pitchFamily="34" charset="0"/>
              </a:rPr>
              <a:t>stake in the Company in one of the following ways:</a:t>
            </a:r>
          </a:p>
          <a:p>
            <a:pPr marL="685800" lvl="2" indent="-508000">
              <a:spcBef>
                <a:spcPct val="50000"/>
              </a:spcBef>
            </a:pPr>
            <a:r>
              <a:rPr lang="en-US" altLang="en-US" sz="1200" dirty="0">
                <a:latin typeface="Franklin Gothic Book" panose="020B0503020102020204" pitchFamily="34" charset="0"/>
              </a:rPr>
              <a:t> </a:t>
            </a:r>
            <a:r>
              <a:rPr lang="en-US" altLang="en-US" sz="1200" dirty="0" smtClean="0">
                <a:latin typeface="Franklin Gothic Book" panose="020B0503020102020204" pitchFamily="34" charset="0"/>
              </a:rPr>
              <a:t>- </a:t>
            </a:r>
            <a:r>
              <a:rPr lang="en-US" altLang="en-US" sz="1000" dirty="0" smtClean="0">
                <a:latin typeface="Franklin Gothic Book" panose="020B0503020102020204" pitchFamily="34" charset="0"/>
              </a:rPr>
              <a:t>trade </a:t>
            </a:r>
            <a:r>
              <a:rPr lang="en-US" altLang="en-US" sz="1000" dirty="0">
                <a:latin typeface="Franklin Gothic Book" panose="020B0503020102020204" pitchFamily="34" charset="0"/>
              </a:rPr>
              <a:t>sale;</a:t>
            </a:r>
          </a:p>
          <a:p>
            <a:pPr marL="685800" lvl="2" indent="-508000">
              <a:spcBef>
                <a:spcPct val="50000"/>
              </a:spcBef>
            </a:pPr>
            <a:r>
              <a:rPr lang="en-US" altLang="en-US" sz="1000" dirty="0">
                <a:latin typeface="Franklin Gothic Book" panose="020B0503020102020204" pitchFamily="34" charset="0"/>
              </a:rPr>
              <a:t> </a:t>
            </a:r>
            <a:r>
              <a:rPr lang="en-US" altLang="en-US" sz="1000" dirty="0" smtClean="0">
                <a:latin typeface="Franklin Gothic Book" panose="020B0503020102020204" pitchFamily="34" charset="0"/>
              </a:rPr>
              <a:t>- sale </a:t>
            </a:r>
            <a:r>
              <a:rPr lang="en-US" altLang="en-US" sz="1000" dirty="0">
                <a:latin typeface="Franklin Gothic Book" panose="020B0503020102020204" pitchFamily="34" charset="0"/>
              </a:rPr>
              <a:t>back to the </a:t>
            </a:r>
            <a:r>
              <a:rPr lang="en-US" altLang="en-US" sz="1000" dirty="0" smtClean="0">
                <a:latin typeface="Franklin Gothic Book" panose="020B0503020102020204" pitchFamily="34" charset="0"/>
              </a:rPr>
              <a:t>other owners; </a:t>
            </a:r>
            <a:endParaRPr lang="en-US" altLang="en-US" sz="1000" dirty="0">
              <a:latin typeface="Franklin Gothic Book" panose="020B0503020102020204" pitchFamily="34" charset="0"/>
            </a:endParaRPr>
          </a:p>
          <a:p>
            <a:pPr marL="685800" lvl="2" indent="-508000">
              <a:spcBef>
                <a:spcPct val="50000"/>
              </a:spcBef>
            </a:pPr>
            <a:r>
              <a:rPr lang="en-US" altLang="en-US" sz="1000" dirty="0">
                <a:latin typeface="Franklin Gothic Book" panose="020B0503020102020204" pitchFamily="34" charset="0"/>
              </a:rPr>
              <a:t> </a:t>
            </a:r>
            <a:r>
              <a:rPr lang="en-US" altLang="en-US" sz="1000" dirty="0" smtClean="0">
                <a:latin typeface="Franklin Gothic Book" panose="020B0503020102020204" pitchFamily="34" charset="0"/>
              </a:rPr>
              <a:t>- IPO</a:t>
            </a:r>
            <a:r>
              <a:rPr lang="en-US" altLang="en-US" sz="1000" dirty="0">
                <a:latin typeface="Franklin Gothic Book" panose="020B0503020102020204" pitchFamily="34" charset="0"/>
              </a:rPr>
              <a:t>;</a:t>
            </a:r>
          </a:p>
          <a:p>
            <a:pPr marL="685800" lvl="2" indent="-508000">
              <a:spcBef>
                <a:spcPct val="50000"/>
              </a:spcBef>
            </a:pPr>
            <a:r>
              <a:rPr lang="en-US" altLang="en-US" sz="1000" dirty="0">
                <a:latin typeface="Franklin Gothic Book" panose="020B0503020102020204" pitchFamily="34" charset="0"/>
              </a:rPr>
              <a:t> </a:t>
            </a:r>
            <a:r>
              <a:rPr lang="en-US" altLang="en-US" sz="1000" dirty="0" smtClean="0">
                <a:latin typeface="Franklin Gothic Book" panose="020B0503020102020204" pitchFamily="34" charset="0"/>
              </a:rPr>
              <a:t>- secondary </a:t>
            </a:r>
            <a:r>
              <a:rPr lang="en-US" altLang="en-US" sz="1000" dirty="0">
                <a:latin typeface="Franklin Gothic Book" panose="020B0503020102020204" pitchFamily="34" charset="0"/>
              </a:rPr>
              <a:t>buy-out;</a:t>
            </a:r>
          </a:p>
          <a:p>
            <a:pPr marL="685800" lvl="2" indent="-508000">
              <a:spcBef>
                <a:spcPct val="50000"/>
              </a:spcBef>
            </a:pPr>
            <a:r>
              <a:rPr lang="en-US" altLang="en-US" sz="1000" dirty="0">
                <a:latin typeface="Franklin Gothic Book" panose="020B0503020102020204" pitchFamily="34" charset="0"/>
              </a:rPr>
              <a:t> </a:t>
            </a:r>
            <a:r>
              <a:rPr lang="en-US" altLang="en-US" sz="1000" dirty="0" smtClean="0">
                <a:latin typeface="Franklin Gothic Book" panose="020B0503020102020204" pitchFamily="34" charset="0"/>
              </a:rPr>
              <a:t>- re-leveraging </a:t>
            </a:r>
            <a:r>
              <a:rPr lang="en-US" altLang="en-US" sz="1000" dirty="0">
                <a:latin typeface="Franklin Gothic Book" panose="020B0503020102020204" pitchFamily="34" charset="0"/>
              </a:rPr>
              <a:t>of the </a:t>
            </a:r>
            <a:r>
              <a:rPr lang="en-US" altLang="en-US" sz="1000" dirty="0" smtClean="0">
                <a:latin typeface="Franklin Gothic Book" panose="020B0503020102020204" pitchFamily="34" charset="0"/>
              </a:rPr>
              <a:t>company.</a:t>
            </a:r>
            <a:endParaRPr lang="en-GB" altLang="en-US" sz="1000" dirty="0">
              <a:latin typeface="Franklin Gothic Book" panose="020B0503020102020204" pitchFamily="34" charset="0"/>
            </a:endParaRPr>
          </a:p>
        </p:txBody>
      </p:sp>
      <p:sp>
        <p:nvSpPr>
          <p:cNvPr id="108" name="Text Box 11"/>
          <p:cNvSpPr txBox="1">
            <a:spLocks noChangeArrowheads="1"/>
          </p:cNvSpPr>
          <p:nvPr/>
        </p:nvSpPr>
        <p:spPr bwMode="auto">
          <a:xfrm>
            <a:off x="7308083" y="2875538"/>
            <a:ext cx="838200" cy="26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GB"/>
            </a:defPPr>
            <a:lvl1pPr>
              <a:lnSpc>
                <a:spcPct val="80000"/>
              </a:lnSpc>
              <a:defRPr sz="1400">
                <a:latin typeface="Bodoni SvtyTwo ITC TT-Bold"/>
                <a:cs typeface="Bodoni SvtyTwo ITC TT-Bold"/>
              </a:defRPr>
            </a:lvl1pPr>
          </a:lstStyle>
          <a:p>
            <a:r>
              <a:rPr lang="en-US" altLang="en-US" dirty="0"/>
              <a:t>Exit</a:t>
            </a:r>
            <a:endParaRPr lang="en-GB" altLang="en-US" dirty="0"/>
          </a:p>
        </p:txBody>
      </p:sp>
      <p:sp>
        <p:nvSpPr>
          <p:cNvPr id="106" name="Text Box 9"/>
          <p:cNvSpPr txBox="1">
            <a:spLocks noChangeArrowheads="1"/>
          </p:cNvSpPr>
          <p:nvPr/>
        </p:nvSpPr>
        <p:spPr bwMode="auto">
          <a:xfrm>
            <a:off x="896540" y="2873950"/>
            <a:ext cx="1176338" cy="2762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GB"/>
            </a:defPPr>
            <a:lvl1pPr>
              <a:lnSpc>
                <a:spcPct val="80000"/>
              </a:lnSpc>
              <a:defRPr sz="1400">
                <a:latin typeface="Bodoni SvtyTwo ITC TT-Bold"/>
                <a:cs typeface="Bodoni SvtyTwo ITC TT-Bold"/>
              </a:defRPr>
            </a:lvl1pPr>
          </a:lstStyle>
          <a:p>
            <a:r>
              <a:rPr lang="en-US" altLang="en-US" dirty="0"/>
              <a:t>Investment</a:t>
            </a:r>
            <a:endParaRPr lang="en-GB" altLang="en-US" dirty="0"/>
          </a:p>
        </p:txBody>
      </p:sp>
      <p:sp>
        <p:nvSpPr>
          <p:cNvPr id="104" name="Text Box 10"/>
          <p:cNvSpPr txBox="1">
            <a:spLocks noChangeArrowheads="1"/>
          </p:cNvSpPr>
          <p:nvPr/>
        </p:nvSpPr>
        <p:spPr bwMode="auto">
          <a:xfrm>
            <a:off x="3523853" y="2756475"/>
            <a:ext cx="1528763" cy="4921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GB"/>
            </a:defPPr>
            <a:lvl1pPr>
              <a:lnSpc>
                <a:spcPct val="80000"/>
              </a:lnSpc>
              <a:defRPr sz="1400">
                <a:latin typeface="Bodoni SvtyTwo ITC TT-Bold"/>
                <a:cs typeface="Bodoni SvtyTwo ITC TT-Bold"/>
              </a:defRPr>
            </a:lvl1pPr>
          </a:lstStyle>
          <a:p>
            <a:r>
              <a:rPr lang="en-US" altLang="en-US" dirty="0"/>
              <a:t>Management and Monitoring</a:t>
            </a:r>
            <a:endParaRPr lang="en-GB" altLang="en-US" dirty="0"/>
          </a:p>
        </p:txBody>
      </p:sp>
      <p:sp>
        <p:nvSpPr>
          <p:cNvPr id="109" name="Text Box 17"/>
          <p:cNvSpPr txBox="1">
            <a:spLocks noChangeArrowheads="1"/>
          </p:cNvSpPr>
          <p:nvPr/>
        </p:nvSpPr>
        <p:spPr bwMode="auto">
          <a:xfrm>
            <a:off x="5166372" y="3630613"/>
            <a:ext cx="156586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6pPr>
            <a:lvl7pPr marL="29718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7pPr>
            <a:lvl8pPr marL="34290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8pPr>
            <a:lvl9pPr marL="3886200" indent="-228600" eaLnBrk="0" fontAlgn="base" hangingPunct="0">
              <a:lnSpc>
                <a:spcPct val="80000"/>
              </a:lnSpc>
              <a:spcBef>
                <a:spcPct val="0"/>
              </a:spcBef>
              <a:spcAft>
                <a:spcPct val="0"/>
              </a:spcAft>
              <a:buClr>
                <a:schemeClr val="tx2"/>
              </a:buClr>
              <a:buSzPct val="55000"/>
              <a:buFont typeface="Wingdings" pitchFamily="2" charset="2"/>
              <a:buChar char="l"/>
              <a:defRPr sz="2000">
                <a:solidFill>
                  <a:schemeClr val="tx1"/>
                </a:solidFill>
                <a:latin typeface="Arial" charset="0"/>
              </a:defRPr>
            </a:lvl9pPr>
          </a:lstStyle>
          <a:p>
            <a:pPr marL="171450" indent="-171450">
              <a:spcBef>
                <a:spcPct val="50000"/>
              </a:spcBef>
              <a:buFont typeface="Arial" panose="020B0604020202020204" pitchFamily="34" charset="0"/>
              <a:buChar char="•"/>
            </a:pPr>
            <a:r>
              <a:rPr lang="en-US" altLang="en-US" sz="1200" dirty="0">
                <a:latin typeface="Franklin Gothic Book" panose="020B0503020102020204" pitchFamily="34" charset="0"/>
              </a:rPr>
              <a:t>Decision of the Investment </a:t>
            </a:r>
            <a:r>
              <a:rPr lang="en-US" altLang="en-US" sz="1200" dirty="0" smtClean="0">
                <a:latin typeface="Franklin Gothic Book" panose="020B0503020102020204" pitchFamily="34" charset="0"/>
              </a:rPr>
              <a:t>Committees </a:t>
            </a:r>
            <a:r>
              <a:rPr lang="en-US" altLang="en-US" sz="1200" dirty="0">
                <a:latin typeface="Franklin Gothic Book" panose="020B0503020102020204" pitchFamily="34" charset="0"/>
              </a:rPr>
              <a:t>to exit </a:t>
            </a:r>
            <a:r>
              <a:rPr lang="en-US" altLang="en-US" sz="1200" dirty="0" smtClean="0">
                <a:latin typeface="Franklin Gothic Book" panose="020B0503020102020204" pitchFamily="34" charset="0"/>
              </a:rPr>
              <a:t>the </a:t>
            </a:r>
            <a:r>
              <a:rPr lang="en-US" altLang="en-US" sz="1200" dirty="0">
                <a:latin typeface="Franklin Gothic Book" panose="020B0503020102020204" pitchFamily="34" charset="0"/>
              </a:rPr>
              <a:t>investment in the company (the timing is usually coordinated with the </a:t>
            </a:r>
            <a:r>
              <a:rPr lang="en-US" altLang="en-US" sz="1200" dirty="0" smtClean="0">
                <a:latin typeface="Franklin Gothic Book" panose="020B0503020102020204" pitchFamily="34" charset="0"/>
              </a:rPr>
              <a:t>other owners)</a:t>
            </a:r>
            <a:endParaRPr lang="en-GB" altLang="en-US" sz="1200" dirty="0">
              <a:latin typeface="Franklin Gothic Book" panose="020B0503020102020204" pitchFamily="34" charset="0"/>
            </a:endParaRPr>
          </a:p>
        </p:txBody>
      </p:sp>
      <p:sp>
        <p:nvSpPr>
          <p:cNvPr id="111" name="Text Box 21"/>
          <p:cNvSpPr txBox="1">
            <a:spLocks noChangeArrowheads="1"/>
          </p:cNvSpPr>
          <p:nvPr/>
        </p:nvSpPr>
        <p:spPr bwMode="auto">
          <a:xfrm>
            <a:off x="2710697" y="1935570"/>
            <a:ext cx="3724275" cy="264688"/>
          </a:xfrm>
          <a:prstGeom prst="rect">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GB"/>
            </a:defPPr>
            <a:lvl1pPr>
              <a:lnSpc>
                <a:spcPct val="80000"/>
              </a:lnSpc>
              <a:defRPr sz="1400">
                <a:solidFill>
                  <a:schemeClr val="lt1"/>
                </a:solidFill>
                <a:latin typeface="Bodoni SvtyTwo ITC TT-Bold"/>
                <a:ea typeface="+mn-ea"/>
                <a:cs typeface="Bodoni SvtyTwo ITC TT-Bold"/>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en-US" dirty="0"/>
              <a:t>Post-investment phase (from 3 to </a:t>
            </a:r>
            <a:r>
              <a:rPr lang="en-US" altLang="en-US" dirty="0" smtClean="0"/>
              <a:t>10 </a:t>
            </a:r>
            <a:r>
              <a:rPr lang="en-US" altLang="en-US" dirty="0"/>
              <a:t>years )</a:t>
            </a:r>
            <a:endParaRPr lang="en-GB" altLang="en-US" dirty="0"/>
          </a:p>
        </p:txBody>
      </p:sp>
      <p:sp>
        <p:nvSpPr>
          <p:cNvPr id="113" name="AutoShape 18"/>
          <p:cNvSpPr>
            <a:spLocks noChangeArrowheads="1"/>
          </p:cNvSpPr>
          <p:nvPr/>
        </p:nvSpPr>
        <p:spPr bwMode="auto">
          <a:xfrm>
            <a:off x="5767818" y="2495473"/>
            <a:ext cx="231775" cy="260350"/>
          </a:xfrm>
          <a:prstGeom prst="flowChartMerge">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altLang="en-US" sz="1400">
              <a:latin typeface="Bodoni SvtyTwo ITC TT-Bold"/>
              <a:cs typeface="Bodoni SvtyTwo ITC TT-Bold"/>
            </a:endParaRPr>
          </a:p>
        </p:txBody>
      </p:sp>
      <p:cxnSp>
        <p:nvCxnSpPr>
          <p:cNvPr id="114" name="Straight Connector 113"/>
          <p:cNvCxnSpPr/>
          <p:nvPr/>
        </p:nvCxnSpPr>
        <p:spPr>
          <a:xfrm flipH="1">
            <a:off x="5886616" y="2755823"/>
            <a:ext cx="1" cy="828302"/>
          </a:xfrm>
          <a:prstGeom prst="line">
            <a:avLst/>
          </a:prstGeom>
          <a:ln w="28575">
            <a:solidFill>
              <a:srgbClr val="D777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15169" y="2348880"/>
            <a:ext cx="8124400" cy="0"/>
          </a:xfrm>
          <a:prstGeom prst="straightConnector1">
            <a:avLst/>
          </a:prstGeom>
          <a:ln w="28575">
            <a:solidFill>
              <a:srgbClr val="D77700"/>
            </a:solidFill>
            <a:headEnd type="arrow"/>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412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p:txBody>
          <a:bodyPr/>
          <a:lstStyle/>
          <a:p>
            <a:r>
              <a:rPr lang="en-GB" altLang="en-US" dirty="0"/>
              <a:t>Valuation Methodology</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084" y="1079500"/>
            <a:ext cx="9147084" cy="719137"/>
            <a:chOff x="-3084" y="1079500"/>
            <a:chExt cx="9147084" cy="719137"/>
          </a:xfrm>
        </p:grpSpPr>
        <p:sp>
          <p:nvSpPr>
            <p:cNvPr id="75" name="Rounded Rectangle 49"/>
            <p:cNvSpPr/>
            <p:nvPr/>
          </p:nvSpPr>
          <p:spPr bwMode="auto">
            <a:xfrm>
              <a:off x="0"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Introduction </a:t>
              </a:r>
              <a:r>
                <a:rPr lang="en-GB" dirty="0" smtClean="0">
                  <a:latin typeface="Franklin Gothic Book"/>
                </a:rPr>
                <a:t>to </a:t>
              </a:r>
            </a:p>
            <a:p>
              <a:pPr>
                <a:spcAft>
                  <a:spcPts val="0"/>
                </a:spcAft>
              </a:pPr>
              <a:r>
                <a:rPr lang="en-GB" dirty="0" smtClean="0">
                  <a:latin typeface="Franklin Gothic Book"/>
                </a:rPr>
                <a:t>WB EDIF</a:t>
              </a:r>
              <a:endParaRPr lang="en-GB" dirty="0">
                <a:latin typeface="Franklin Gothic Book"/>
              </a:endParaRPr>
            </a:p>
          </p:txBody>
        </p:sp>
        <p:sp>
          <p:nvSpPr>
            <p:cNvPr id="76" name="Rounded Rectangle 50"/>
            <p:cNvSpPr/>
            <p:nvPr/>
          </p:nvSpPr>
          <p:spPr bwMode="auto">
            <a:xfrm>
              <a:off x="1527079"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ENEF </a:t>
              </a:r>
              <a:r>
                <a:rPr lang="en-GB" dirty="0">
                  <a:latin typeface="Franklin Gothic Book"/>
                </a:rPr>
                <a:t>at a glance</a:t>
              </a:r>
            </a:p>
          </p:txBody>
        </p:sp>
        <p:sp>
          <p:nvSpPr>
            <p:cNvPr id="77" name="Rounded Rectangle 51"/>
            <p:cNvSpPr/>
            <p:nvPr/>
          </p:nvSpPr>
          <p:spPr bwMode="auto">
            <a:xfrm>
              <a:off x="3054158" y="1079999"/>
              <a:ext cx="1508607"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Target transactions</a:t>
              </a:r>
            </a:p>
          </p:txBody>
        </p:sp>
        <p:sp>
          <p:nvSpPr>
            <p:cNvPr id="78" name="Rounded Rectangle 52"/>
            <p:cNvSpPr/>
            <p:nvPr/>
          </p:nvSpPr>
          <p:spPr bwMode="auto">
            <a:xfrm>
              <a:off x="4579851"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Investment Process</a:t>
              </a:r>
              <a:endParaRPr lang="en-GB" dirty="0">
                <a:latin typeface="Franklin Gothic Book"/>
              </a:endParaRPr>
            </a:p>
          </p:txBody>
        </p:sp>
        <p:sp>
          <p:nvSpPr>
            <p:cNvPr id="79" name="Rounded Rectangle 53"/>
            <p:cNvSpPr/>
            <p:nvPr/>
          </p:nvSpPr>
          <p:spPr bwMode="auto">
            <a:xfrm>
              <a:off x="6106930" y="1079500"/>
              <a:ext cx="1509993"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Valuation, Value Creation and Exit</a:t>
              </a:r>
            </a:p>
          </p:txBody>
        </p:sp>
        <p:sp>
          <p:nvSpPr>
            <p:cNvPr id="74" name="Rectangle 73"/>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72" name="Rectangle 71"/>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80" name="Rounded Rectangle 53"/>
            <p:cNvSpPr/>
            <p:nvPr/>
          </p:nvSpPr>
          <p:spPr bwMode="auto">
            <a:xfrm>
              <a:off x="7634007"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Case Studies</a:t>
              </a:r>
              <a:endParaRPr lang="en-GB" dirty="0">
                <a:latin typeface="Franklin Gothic Book"/>
              </a:endParaRPr>
            </a:p>
          </p:txBody>
        </p: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21 May, 2014</a:t>
            </a:fld>
            <a:endParaRPr lang="en-GB" dirty="0"/>
          </a:p>
        </p:txBody>
      </p:sp>
      <p:sp>
        <p:nvSpPr>
          <p:cNvPr id="62"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14</a:t>
            </a:fld>
            <a:endParaRPr lang="en-GB" dirty="0"/>
          </a:p>
        </p:txBody>
      </p:sp>
      <p:sp>
        <p:nvSpPr>
          <p:cNvPr id="4" name="Rectangle 3"/>
          <p:cNvSpPr/>
          <p:nvPr/>
        </p:nvSpPr>
        <p:spPr>
          <a:xfrm>
            <a:off x="2286000" y="3198168"/>
            <a:ext cx="4572000" cy="461665"/>
          </a:xfrm>
          <a:prstGeom prst="rect">
            <a:avLst/>
          </a:prstGeom>
        </p:spPr>
        <p:txBody>
          <a:bodyPr>
            <a:spAutoFit/>
          </a:bodyPr>
          <a:lstStyle/>
          <a:p>
            <a:r>
              <a:rPr lang="en-US" dirty="0"/>
              <a:t>Geographic expansion of the Bank’s region </a:t>
            </a:r>
            <a:br>
              <a:rPr lang="en-US" dirty="0"/>
            </a:br>
            <a:r>
              <a:rPr lang="en-US" dirty="0"/>
              <a:t>of operations</a:t>
            </a:r>
            <a:endParaRPr lang="en-GB" dirty="0"/>
          </a:p>
        </p:txBody>
      </p:sp>
      <p:sp>
        <p:nvSpPr>
          <p:cNvPr id="3" name="Rectangle 2"/>
          <p:cNvSpPr/>
          <p:nvPr/>
        </p:nvSpPr>
        <p:spPr>
          <a:xfrm>
            <a:off x="2286000" y="2394871"/>
            <a:ext cx="4572000" cy="2068259"/>
          </a:xfrm>
          <a:prstGeom prst="rect">
            <a:avLst/>
          </a:prstGeom>
        </p:spPr>
        <p:txBody>
          <a:bodyPr>
            <a:spAutoFit/>
          </a:bodyPr>
          <a:lstStyle/>
          <a:p>
            <a:pPr>
              <a:lnSpc>
                <a:spcPct val="80000"/>
              </a:lnSpc>
              <a:spcBef>
                <a:spcPct val="100000"/>
              </a:spcBef>
            </a:pPr>
            <a:r>
              <a:rPr lang="en-GB" altLang="en-US" dirty="0"/>
              <a:t>A delegated facility for </a:t>
            </a:r>
            <a:r>
              <a:rPr lang="en-GB" altLang="en-US" b="1" dirty="0"/>
              <a:t>equity </a:t>
            </a:r>
            <a:r>
              <a:rPr lang="en-GB" altLang="en-US" dirty="0"/>
              <a:t>and </a:t>
            </a:r>
            <a:r>
              <a:rPr lang="en-GB" altLang="en-US" b="1" dirty="0"/>
              <a:t>quasi-equity</a:t>
            </a:r>
            <a:r>
              <a:rPr lang="en-GB" altLang="en-US" dirty="0"/>
              <a:t> investments, as well as </a:t>
            </a:r>
            <a:r>
              <a:rPr lang="en-GB" altLang="en-US" b="1" dirty="0"/>
              <a:t>tailor-made debt </a:t>
            </a:r>
            <a:r>
              <a:rPr lang="en-GB" altLang="en-US" dirty="0"/>
              <a:t>financing</a:t>
            </a:r>
          </a:p>
          <a:p>
            <a:pPr>
              <a:lnSpc>
                <a:spcPct val="80000"/>
              </a:lnSpc>
              <a:spcBef>
                <a:spcPct val="85000"/>
              </a:spcBef>
            </a:pPr>
            <a:r>
              <a:rPr lang="en-GB" altLang="en-US" dirty="0" smtClean="0"/>
              <a:t>Established jointly by the EBRD and the Italian Government in 2006</a:t>
            </a:r>
          </a:p>
          <a:p>
            <a:pPr>
              <a:lnSpc>
                <a:spcPct val="80000"/>
              </a:lnSpc>
              <a:spcBef>
                <a:spcPct val="85000"/>
              </a:spcBef>
            </a:pPr>
            <a:r>
              <a:rPr lang="en-GB" altLang="en-US" dirty="0" smtClean="0"/>
              <a:t>For </a:t>
            </a:r>
            <a:r>
              <a:rPr lang="en-GB" altLang="en-US" dirty="0"/>
              <a:t>investments in the </a:t>
            </a:r>
            <a:r>
              <a:rPr lang="en-GB" altLang="en-US" b="1" dirty="0"/>
              <a:t>Balkans</a:t>
            </a:r>
            <a:r>
              <a:rPr lang="en-GB" altLang="en-US" dirty="0"/>
              <a:t> (Albania, Bosnia &amp; Herzegovina, Bulgaria, Croatia, FYR Macedonia, Kosovo, Montenegro, Romania,  Serbia), </a:t>
            </a:r>
            <a:r>
              <a:rPr lang="en-GB" altLang="en-US" b="1" dirty="0"/>
              <a:t>Turkey</a:t>
            </a:r>
            <a:r>
              <a:rPr lang="en-GB" altLang="en-US" dirty="0"/>
              <a:t>, and the </a:t>
            </a:r>
            <a:r>
              <a:rPr lang="en-GB" altLang="en-US" b="1" dirty="0"/>
              <a:t>SEMED region </a:t>
            </a:r>
            <a:r>
              <a:rPr lang="en-GB" altLang="en-US" dirty="0"/>
              <a:t>(Egypt, Jordan, Morocco, Tunisia)</a:t>
            </a:r>
          </a:p>
          <a:p>
            <a:pPr>
              <a:lnSpc>
                <a:spcPct val="80000"/>
              </a:lnSpc>
              <a:spcBef>
                <a:spcPct val="100000"/>
              </a:spcBef>
            </a:pPr>
            <a:r>
              <a:rPr lang="en-GB" altLang="en-US" dirty="0"/>
              <a:t>To meet the growing </a:t>
            </a:r>
            <a:r>
              <a:rPr lang="en-GB" altLang="en-US" b="1" dirty="0"/>
              <a:t>financing needs of dynamic local SMEs</a:t>
            </a:r>
            <a:r>
              <a:rPr lang="en-GB" altLang="en-US" dirty="0"/>
              <a:t>, not sufficiently supported by other financing sources</a:t>
            </a:r>
            <a:endParaRPr lang="en-GB" dirty="0"/>
          </a:p>
        </p:txBody>
      </p:sp>
      <p:sp>
        <p:nvSpPr>
          <p:cNvPr id="67" name="Text Placeholder 8"/>
          <p:cNvSpPr>
            <a:spLocks noGrp="1"/>
          </p:cNvSpPr>
          <p:nvPr>
            <p:ph type="body" sz="quarter" idx="4294967295"/>
          </p:nvPr>
        </p:nvSpPr>
        <p:spPr>
          <a:xfrm>
            <a:off x="719138" y="2003698"/>
            <a:ext cx="8173342" cy="3956050"/>
          </a:xfrm>
          <a:prstGeom prst="rect">
            <a:avLst/>
          </a:prstGeom>
        </p:spPr>
        <p:txBody>
          <a:bodyPr/>
          <a:lstStyle/>
          <a:p>
            <a:r>
              <a:rPr lang="en-GB" altLang="en-US" sz="1800" b="1" dirty="0">
                <a:ea typeface="ＭＳ Ｐゴシック" pitchFamily="34" charset="-128"/>
              </a:rPr>
              <a:t>Valuation</a:t>
            </a:r>
            <a:r>
              <a:rPr lang="en-GB" altLang="en-US" sz="1800" dirty="0">
                <a:ea typeface="ＭＳ Ｐゴシック" pitchFamily="34" charset="-128"/>
              </a:rPr>
              <a:t> of the investee company depends on its sector and stage of </a:t>
            </a:r>
            <a:r>
              <a:rPr lang="en-GB" altLang="en-US" sz="1800" dirty="0" smtClean="0">
                <a:ea typeface="ＭＳ Ｐゴシック" pitchFamily="34" charset="-128"/>
              </a:rPr>
              <a:t>development</a:t>
            </a:r>
            <a:endParaRPr lang="en-GB" altLang="en-US" sz="1800" dirty="0"/>
          </a:p>
          <a:p>
            <a:r>
              <a:rPr lang="en-GB" altLang="en-US" sz="1800" dirty="0">
                <a:ea typeface="ＭＳ Ｐゴシック" pitchFamily="34" charset="-128"/>
              </a:rPr>
              <a:t>Usually, the valuation is based on (at least) one of the following three methodologies: </a:t>
            </a:r>
          </a:p>
          <a:p>
            <a:pPr marL="342900" lvl="1" indent="-342900">
              <a:buFont typeface="+mj-lt"/>
              <a:buAutoNum type="arabicPeriod"/>
            </a:pPr>
            <a:r>
              <a:rPr lang="en-GB" altLang="en-US" sz="1800" b="1" dirty="0">
                <a:ea typeface="ＭＳ Ｐゴシック" pitchFamily="34" charset="-128"/>
              </a:rPr>
              <a:t>Valuation multiples </a:t>
            </a:r>
            <a:r>
              <a:rPr lang="en-GB" altLang="en-US" sz="1800" dirty="0">
                <a:ea typeface="ＭＳ Ｐゴシック" pitchFamily="34" charset="-128"/>
              </a:rPr>
              <a:t>for a sample of comparable companies (usually EV/EBITDA and EV/Sales multiples)</a:t>
            </a:r>
          </a:p>
          <a:p>
            <a:pPr marL="342900" lvl="1" indent="-342900">
              <a:buFont typeface="+mj-lt"/>
              <a:buAutoNum type="arabicPeriod"/>
            </a:pPr>
            <a:r>
              <a:rPr lang="en-US" altLang="en-US" sz="1800" b="1" dirty="0"/>
              <a:t>Discounted Cash Flow analysis </a:t>
            </a:r>
            <a:r>
              <a:rPr lang="en-US" altLang="en-US" sz="1800" dirty="0"/>
              <a:t>based on projections for the future revenues, costs and profits of the company</a:t>
            </a:r>
          </a:p>
          <a:p>
            <a:pPr marL="342900" lvl="1" indent="-342900">
              <a:buFont typeface="+mj-lt"/>
              <a:buAutoNum type="arabicPeriod"/>
            </a:pPr>
            <a:r>
              <a:rPr lang="en-US" altLang="en-US" sz="1800" b="1" dirty="0"/>
              <a:t>Project Cost </a:t>
            </a:r>
            <a:r>
              <a:rPr lang="en-US" altLang="en-US" sz="1800" dirty="0"/>
              <a:t>– for start-up companies with significant uncertainty about revenues and profits</a:t>
            </a:r>
            <a:endParaRPr lang="en-GB" altLang="en-US" sz="1800" dirty="0"/>
          </a:p>
          <a:p>
            <a:r>
              <a:rPr lang="en-US" altLang="en-US" sz="1800" dirty="0"/>
              <a:t>Company value is calculated on the basis of the latest available financial statements, with possible (ex-post) adjustments in case of material differences between actual performance and </a:t>
            </a:r>
            <a:r>
              <a:rPr lang="en-US" altLang="en-US" sz="1800" dirty="0" smtClean="0"/>
              <a:t>projections</a:t>
            </a:r>
            <a:endParaRPr lang="en-US" sz="1800" dirty="0"/>
          </a:p>
        </p:txBody>
      </p:sp>
    </p:spTree>
    <p:extLst>
      <p:ext uri="{BB962C8B-B14F-4D97-AF65-F5344CB8AC3E}">
        <p14:creationId xmlns:p14="http://schemas.microsoft.com/office/powerpoint/2010/main" val="195729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p:txBody>
          <a:bodyPr/>
          <a:lstStyle/>
          <a:p>
            <a:r>
              <a:rPr lang="en-GB" altLang="en-US" dirty="0" smtClean="0"/>
              <a:t>Value Creation post-investment</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084" y="1079500"/>
            <a:ext cx="9147084" cy="719137"/>
            <a:chOff x="-3084" y="1079500"/>
            <a:chExt cx="9147084" cy="719137"/>
          </a:xfrm>
        </p:grpSpPr>
        <p:sp>
          <p:nvSpPr>
            <p:cNvPr id="75" name="Rounded Rectangle 49"/>
            <p:cNvSpPr/>
            <p:nvPr/>
          </p:nvSpPr>
          <p:spPr bwMode="auto">
            <a:xfrm>
              <a:off x="0"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Introduction to </a:t>
              </a:r>
              <a:endParaRPr lang="en-GB" dirty="0" smtClean="0">
                <a:latin typeface="Franklin Gothic Book"/>
              </a:endParaRPr>
            </a:p>
            <a:p>
              <a:pPr>
                <a:spcAft>
                  <a:spcPts val="0"/>
                </a:spcAft>
              </a:pPr>
              <a:r>
                <a:rPr lang="en-GB" dirty="0" smtClean="0">
                  <a:latin typeface="Franklin Gothic Book"/>
                </a:rPr>
                <a:t>WB EDIF</a:t>
              </a:r>
              <a:endParaRPr lang="en-GB" dirty="0">
                <a:latin typeface="Franklin Gothic Book"/>
              </a:endParaRPr>
            </a:p>
          </p:txBody>
        </p:sp>
        <p:sp>
          <p:nvSpPr>
            <p:cNvPr id="76" name="Rounded Rectangle 50"/>
            <p:cNvSpPr/>
            <p:nvPr/>
          </p:nvSpPr>
          <p:spPr bwMode="auto">
            <a:xfrm>
              <a:off x="1527079"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ENEF </a:t>
              </a:r>
              <a:r>
                <a:rPr lang="en-GB" dirty="0">
                  <a:latin typeface="Franklin Gothic Book"/>
                </a:rPr>
                <a:t>at a glance</a:t>
              </a:r>
            </a:p>
          </p:txBody>
        </p:sp>
        <p:sp>
          <p:nvSpPr>
            <p:cNvPr id="77" name="Rounded Rectangle 51"/>
            <p:cNvSpPr/>
            <p:nvPr/>
          </p:nvSpPr>
          <p:spPr bwMode="auto">
            <a:xfrm>
              <a:off x="3054158" y="1079999"/>
              <a:ext cx="1508607"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Target transactions</a:t>
              </a:r>
            </a:p>
          </p:txBody>
        </p:sp>
        <p:sp>
          <p:nvSpPr>
            <p:cNvPr id="78" name="Rounded Rectangle 52"/>
            <p:cNvSpPr/>
            <p:nvPr/>
          </p:nvSpPr>
          <p:spPr bwMode="auto">
            <a:xfrm>
              <a:off x="4579851"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Investment Process</a:t>
              </a:r>
              <a:endParaRPr lang="en-GB" dirty="0">
                <a:latin typeface="Franklin Gothic Book"/>
              </a:endParaRPr>
            </a:p>
          </p:txBody>
        </p:sp>
        <p:sp>
          <p:nvSpPr>
            <p:cNvPr id="79" name="Rounded Rectangle 53"/>
            <p:cNvSpPr/>
            <p:nvPr/>
          </p:nvSpPr>
          <p:spPr bwMode="auto">
            <a:xfrm>
              <a:off x="6106930" y="1079500"/>
              <a:ext cx="1509993"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Valuation, Value Creation and Exit</a:t>
              </a:r>
            </a:p>
          </p:txBody>
        </p:sp>
        <p:sp>
          <p:nvSpPr>
            <p:cNvPr id="74" name="Rectangle 73"/>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72" name="Rectangle 71"/>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80" name="Rounded Rectangle 53"/>
            <p:cNvSpPr/>
            <p:nvPr/>
          </p:nvSpPr>
          <p:spPr bwMode="auto">
            <a:xfrm>
              <a:off x="7634007"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Case Studies</a:t>
              </a:r>
              <a:endParaRPr lang="en-GB" dirty="0">
                <a:latin typeface="Franklin Gothic Book"/>
              </a:endParaRPr>
            </a:p>
          </p:txBody>
        </p: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21 May, 2014</a:t>
            </a:fld>
            <a:endParaRPr lang="en-GB" dirty="0"/>
          </a:p>
        </p:txBody>
      </p:sp>
      <p:sp>
        <p:nvSpPr>
          <p:cNvPr id="62"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15</a:t>
            </a:fld>
            <a:endParaRPr lang="en-GB" dirty="0"/>
          </a:p>
        </p:txBody>
      </p:sp>
      <p:sp>
        <p:nvSpPr>
          <p:cNvPr id="4" name="Rectangle 3"/>
          <p:cNvSpPr/>
          <p:nvPr/>
        </p:nvSpPr>
        <p:spPr>
          <a:xfrm>
            <a:off x="2286000" y="3198168"/>
            <a:ext cx="4572000" cy="461665"/>
          </a:xfrm>
          <a:prstGeom prst="rect">
            <a:avLst/>
          </a:prstGeom>
        </p:spPr>
        <p:txBody>
          <a:bodyPr>
            <a:spAutoFit/>
          </a:bodyPr>
          <a:lstStyle/>
          <a:p>
            <a:r>
              <a:rPr lang="en-US" dirty="0"/>
              <a:t>Geographic expansion of the Bank’s region </a:t>
            </a:r>
            <a:br>
              <a:rPr lang="en-US" dirty="0"/>
            </a:br>
            <a:r>
              <a:rPr lang="en-US" dirty="0"/>
              <a:t>of operations</a:t>
            </a:r>
            <a:endParaRPr lang="en-GB" dirty="0"/>
          </a:p>
        </p:txBody>
      </p:sp>
      <p:sp>
        <p:nvSpPr>
          <p:cNvPr id="3" name="Rectangle 2"/>
          <p:cNvSpPr/>
          <p:nvPr/>
        </p:nvSpPr>
        <p:spPr>
          <a:xfrm>
            <a:off x="2286000" y="2394871"/>
            <a:ext cx="4572000" cy="2068259"/>
          </a:xfrm>
          <a:prstGeom prst="rect">
            <a:avLst/>
          </a:prstGeom>
        </p:spPr>
        <p:txBody>
          <a:bodyPr>
            <a:spAutoFit/>
          </a:bodyPr>
          <a:lstStyle/>
          <a:p>
            <a:pPr>
              <a:lnSpc>
                <a:spcPct val="80000"/>
              </a:lnSpc>
              <a:spcBef>
                <a:spcPct val="100000"/>
              </a:spcBef>
            </a:pPr>
            <a:r>
              <a:rPr lang="en-GB" altLang="en-US" dirty="0"/>
              <a:t>A delegated facility for </a:t>
            </a:r>
            <a:r>
              <a:rPr lang="en-GB" altLang="en-US" b="1" dirty="0"/>
              <a:t>equity </a:t>
            </a:r>
            <a:r>
              <a:rPr lang="en-GB" altLang="en-US" dirty="0"/>
              <a:t>and </a:t>
            </a:r>
            <a:r>
              <a:rPr lang="en-GB" altLang="en-US" b="1" dirty="0"/>
              <a:t>quasi-equity</a:t>
            </a:r>
            <a:r>
              <a:rPr lang="en-GB" altLang="en-US" dirty="0"/>
              <a:t> investments, as well as </a:t>
            </a:r>
            <a:r>
              <a:rPr lang="en-GB" altLang="en-US" b="1" dirty="0"/>
              <a:t>tailor-made debt </a:t>
            </a:r>
            <a:r>
              <a:rPr lang="en-GB" altLang="en-US" dirty="0"/>
              <a:t>financing</a:t>
            </a:r>
          </a:p>
          <a:p>
            <a:pPr>
              <a:lnSpc>
                <a:spcPct val="80000"/>
              </a:lnSpc>
              <a:spcBef>
                <a:spcPct val="85000"/>
              </a:spcBef>
            </a:pPr>
            <a:r>
              <a:rPr lang="en-GB" altLang="en-US" dirty="0" smtClean="0"/>
              <a:t>Established jointly by the EBRD and the Italian Government in 2006</a:t>
            </a:r>
          </a:p>
          <a:p>
            <a:pPr>
              <a:lnSpc>
                <a:spcPct val="80000"/>
              </a:lnSpc>
              <a:spcBef>
                <a:spcPct val="85000"/>
              </a:spcBef>
            </a:pPr>
            <a:r>
              <a:rPr lang="en-GB" altLang="en-US" dirty="0" smtClean="0"/>
              <a:t>For </a:t>
            </a:r>
            <a:r>
              <a:rPr lang="en-GB" altLang="en-US" dirty="0"/>
              <a:t>investments in the </a:t>
            </a:r>
            <a:r>
              <a:rPr lang="en-GB" altLang="en-US" b="1" dirty="0"/>
              <a:t>Balkans</a:t>
            </a:r>
            <a:r>
              <a:rPr lang="en-GB" altLang="en-US" dirty="0"/>
              <a:t> (Albania, Bosnia &amp; Herzegovina, Bulgaria, Croatia, FYR Macedonia, Kosovo, Montenegro, Romania,  Serbia), </a:t>
            </a:r>
            <a:r>
              <a:rPr lang="en-GB" altLang="en-US" b="1" dirty="0"/>
              <a:t>Turkey</a:t>
            </a:r>
            <a:r>
              <a:rPr lang="en-GB" altLang="en-US" dirty="0"/>
              <a:t>, and the </a:t>
            </a:r>
            <a:r>
              <a:rPr lang="en-GB" altLang="en-US" b="1" dirty="0"/>
              <a:t>SEMED region </a:t>
            </a:r>
            <a:r>
              <a:rPr lang="en-GB" altLang="en-US" dirty="0"/>
              <a:t>(Egypt, Jordan, Morocco, Tunisia)</a:t>
            </a:r>
          </a:p>
          <a:p>
            <a:pPr>
              <a:lnSpc>
                <a:spcPct val="80000"/>
              </a:lnSpc>
              <a:spcBef>
                <a:spcPct val="100000"/>
              </a:spcBef>
            </a:pPr>
            <a:r>
              <a:rPr lang="en-GB" altLang="en-US" dirty="0"/>
              <a:t>To meet the growing </a:t>
            </a:r>
            <a:r>
              <a:rPr lang="en-GB" altLang="en-US" b="1" dirty="0"/>
              <a:t>financing needs of dynamic local SMEs</a:t>
            </a:r>
            <a:r>
              <a:rPr lang="en-GB" altLang="en-US" dirty="0"/>
              <a:t>, not sufficiently supported by other financing sources</a:t>
            </a:r>
            <a:endParaRPr lang="en-GB" dirty="0"/>
          </a:p>
        </p:txBody>
      </p:sp>
      <p:sp>
        <p:nvSpPr>
          <p:cNvPr id="67" name="Text Placeholder 8"/>
          <p:cNvSpPr>
            <a:spLocks noGrp="1"/>
          </p:cNvSpPr>
          <p:nvPr>
            <p:ph type="body" sz="quarter" idx="4294967295"/>
          </p:nvPr>
        </p:nvSpPr>
        <p:spPr>
          <a:xfrm>
            <a:off x="719138" y="1979315"/>
            <a:ext cx="8173342" cy="4311475"/>
          </a:xfrm>
          <a:prstGeom prst="rect">
            <a:avLst/>
          </a:prstGeom>
        </p:spPr>
        <p:txBody>
          <a:bodyPr/>
          <a:lstStyle/>
          <a:p>
            <a:r>
              <a:rPr lang="en-GB" altLang="en-US" sz="1800" dirty="0" smtClean="0">
                <a:ea typeface="ＭＳ Ｐゴシック" pitchFamily="34" charset="-128"/>
              </a:rPr>
              <a:t>EBRD and ENEF have a </a:t>
            </a:r>
            <a:r>
              <a:rPr lang="en-GB" altLang="en-US" sz="1800" dirty="0">
                <a:ea typeface="ＭＳ Ｐゴシック" pitchFamily="34" charset="-128"/>
              </a:rPr>
              <a:t>strong commitment to </a:t>
            </a:r>
            <a:r>
              <a:rPr lang="en-GB" altLang="en-US" sz="1800" b="1" dirty="0">
                <a:ea typeface="ＭＳ Ｐゴシック" pitchFamily="34" charset="-128"/>
              </a:rPr>
              <a:t>improving the corporate governance </a:t>
            </a:r>
            <a:r>
              <a:rPr lang="en-GB" altLang="en-US" sz="1800" dirty="0">
                <a:ea typeface="ＭＳ Ｐゴシック" pitchFamily="34" charset="-128"/>
              </a:rPr>
              <a:t>of the companies </a:t>
            </a:r>
            <a:r>
              <a:rPr lang="en-GB" altLang="en-US" sz="1800" dirty="0" smtClean="0">
                <a:ea typeface="ＭＳ Ｐゴシック" pitchFamily="34" charset="-128"/>
              </a:rPr>
              <a:t>they invest </a:t>
            </a:r>
            <a:r>
              <a:rPr lang="en-GB" altLang="en-US" sz="1800" dirty="0">
                <a:ea typeface="ＭＳ Ｐゴシック" pitchFamily="34" charset="-128"/>
              </a:rPr>
              <a:t>in and </a:t>
            </a:r>
            <a:r>
              <a:rPr lang="en-GB" altLang="en-US" sz="1800" b="1" dirty="0">
                <a:ea typeface="ＭＳ Ｐゴシック" pitchFamily="34" charset="-128"/>
              </a:rPr>
              <a:t>increasing their value</a:t>
            </a:r>
            <a:r>
              <a:rPr lang="en-GB" altLang="en-US" sz="1800" dirty="0">
                <a:ea typeface="ＭＳ Ｐゴシック" pitchFamily="34" charset="-128"/>
              </a:rPr>
              <a:t>. To do so, </a:t>
            </a:r>
            <a:r>
              <a:rPr lang="en-GB" altLang="en-US" sz="1800" dirty="0" smtClean="0">
                <a:ea typeface="ＭＳ Ｐゴシック" pitchFamily="34" charset="-128"/>
              </a:rPr>
              <a:t>they would:</a:t>
            </a:r>
            <a:endParaRPr lang="en-GB" altLang="en-US" sz="1800" dirty="0"/>
          </a:p>
          <a:p>
            <a:pPr lvl="1">
              <a:spcAft>
                <a:spcPts val="600"/>
              </a:spcAft>
              <a:buClr>
                <a:schemeClr val="accent1"/>
              </a:buClr>
              <a:buFont typeface="Wingdings" panose="05000000000000000000" pitchFamily="2" charset="2"/>
              <a:buChar char="§"/>
            </a:pPr>
            <a:r>
              <a:rPr lang="en-GB" altLang="en-US" sz="1800" dirty="0" smtClean="0">
                <a:ea typeface="ＭＳ Ｐゴシック" pitchFamily="34" charset="-128"/>
              </a:rPr>
              <a:t>Propose </a:t>
            </a:r>
            <a:r>
              <a:rPr lang="en-GB" altLang="en-US" sz="1800" dirty="0">
                <a:ea typeface="ＭＳ Ｐゴシック" pitchFamily="34" charset="-128"/>
              </a:rPr>
              <a:t>an </a:t>
            </a:r>
            <a:r>
              <a:rPr lang="en-GB" altLang="en-US" sz="1800" b="1" dirty="0">
                <a:ea typeface="ＭＳ Ｐゴシック" pitchFamily="34" charset="-128"/>
              </a:rPr>
              <a:t>experienced industry expert/ banker </a:t>
            </a:r>
            <a:r>
              <a:rPr lang="en-GB" altLang="en-US" sz="1800" dirty="0">
                <a:ea typeface="ＭＳ Ｐゴシック" pitchFamily="34" charset="-128"/>
              </a:rPr>
              <a:t>to sit on the Board of Directors of the company (if agreed) in order to advise on strategic </a:t>
            </a:r>
            <a:r>
              <a:rPr lang="en-GB" altLang="en-US" sz="1800" dirty="0" smtClean="0">
                <a:ea typeface="ＭＳ Ｐゴシック" pitchFamily="34" charset="-128"/>
              </a:rPr>
              <a:t>issues</a:t>
            </a:r>
            <a:endParaRPr lang="en-GB" altLang="en-US" sz="1800" dirty="0">
              <a:ea typeface="ＭＳ Ｐゴシック" pitchFamily="34" charset="-128"/>
            </a:endParaRPr>
          </a:p>
          <a:p>
            <a:pPr lvl="1">
              <a:spcAft>
                <a:spcPts val="600"/>
              </a:spcAft>
              <a:buClr>
                <a:schemeClr val="accent1"/>
              </a:buClr>
              <a:buFont typeface="Wingdings" panose="05000000000000000000" pitchFamily="2" charset="2"/>
              <a:buChar char="§"/>
            </a:pPr>
            <a:r>
              <a:rPr lang="en-US" altLang="en-US" sz="1800" dirty="0" smtClean="0"/>
              <a:t>Hire </a:t>
            </a:r>
            <a:r>
              <a:rPr lang="en-US" altLang="en-US" sz="1800" dirty="0"/>
              <a:t>suitable </a:t>
            </a:r>
            <a:r>
              <a:rPr lang="en-US" altLang="en-US" sz="1800" b="1" dirty="0"/>
              <a:t>technical consultants </a:t>
            </a:r>
            <a:r>
              <a:rPr lang="en-US" altLang="en-US" sz="1800" dirty="0"/>
              <a:t>(if necessary) to help the company in the implementation of the </a:t>
            </a:r>
            <a:r>
              <a:rPr lang="en-US" altLang="en-US" sz="1800" dirty="0" smtClean="0"/>
              <a:t>project</a:t>
            </a:r>
            <a:endParaRPr lang="en-US" altLang="en-US" sz="1800" dirty="0"/>
          </a:p>
          <a:p>
            <a:pPr lvl="1">
              <a:spcAft>
                <a:spcPts val="600"/>
              </a:spcAft>
              <a:buClr>
                <a:schemeClr val="accent1"/>
              </a:buClr>
              <a:buFont typeface="Wingdings" panose="05000000000000000000" pitchFamily="2" charset="2"/>
              <a:buChar char="§"/>
            </a:pPr>
            <a:r>
              <a:rPr lang="en-US" altLang="en-US" sz="1800" dirty="0" smtClean="0"/>
              <a:t>Encourage </a:t>
            </a:r>
            <a:r>
              <a:rPr lang="en-US" altLang="en-US" sz="1800" dirty="0"/>
              <a:t>management to adopt rules and procedures for </a:t>
            </a:r>
            <a:r>
              <a:rPr lang="en-US" altLang="en-US" sz="1800" b="1" dirty="0"/>
              <a:t>good corporate governance and increased transparency </a:t>
            </a:r>
            <a:r>
              <a:rPr lang="en-US" altLang="en-US" sz="1800" dirty="0"/>
              <a:t>(IFRS accounting, etc</a:t>
            </a:r>
            <a:r>
              <a:rPr lang="en-US" altLang="en-US" sz="1800" dirty="0" smtClean="0"/>
              <a:t>.)</a:t>
            </a:r>
            <a:endParaRPr lang="en-US" altLang="en-US" sz="1800" dirty="0"/>
          </a:p>
          <a:p>
            <a:pPr lvl="1">
              <a:spcAft>
                <a:spcPts val="600"/>
              </a:spcAft>
              <a:buClr>
                <a:schemeClr val="accent1"/>
              </a:buClr>
              <a:buFont typeface="Wingdings" panose="05000000000000000000" pitchFamily="2" charset="2"/>
              <a:buChar char="§"/>
            </a:pPr>
            <a:r>
              <a:rPr lang="en-US" altLang="en-US" sz="1800" dirty="0"/>
              <a:t>Encourages management to commit to a </a:t>
            </a:r>
            <a:r>
              <a:rPr lang="en-US" altLang="en-US" sz="1800" b="1" dirty="0"/>
              <a:t>value creation plan </a:t>
            </a:r>
            <a:r>
              <a:rPr lang="en-US" altLang="en-US" sz="1800" dirty="0"/>
              <a:t>to achieve capital appreciation over </a:t>
            </a:r>
            <a:r>
              <a:rPr lang="en-US" altLang="en-US" sz="1800" dirty="0" smtClean="0"/>
              <a:t>time</a:t>
            </a:r>
            <a:endParaRPr lang="en-GB" altLang="en-US" sz="1800" dirty="0"/>
          </a:p>
          <a:p>
            <a:r>
              <a:rPr lang="en-US" altLang="en-US" sz="1800" dirty="0"/>
              <a:t>As </a:t>
            </a:r>
            <a:r>
              <a:rPr lang="en-US" altLang="en-US" sz="1800" dirty="0" smtClean="0"/>
              <a:t>minority shareholders </a:t>
            </a:r>
            <a:r>
              <a:rPr lang="en-US" altLang="en-US" sz="1800" dirty="0"/>
              <a:t>and </a:t>
            </a:r>
            <a:r>
              <a:rPr lang="en-US" altLang="en-US" sz="1800" dirty="0" smtClean="0"/>
              <a:t>financial investors, EBRD and ENEF would </a:t>
            </a:r>
            <a:r>
              <a:rPr lang="en-US" altLang="en-US" sz="1800" dirty="0"/>
              <a:t>not interfere with the day-to-day management of the operations of the </a:t>
            </a:r>
            <a:r>
              <a:rPr lang="en-US" altLang="en-US" sz="1800" dirty="0" smtClean="0"/>
              <a:t>companies. </a:t>
            </a:r>
            <a:r>
              <a:rPr lang="en-US" altLang="en-US" sz="1800" dirty="0"/>
              <a:t>Yet, </a:t>
            </a:r>
            <a:r>
              <a:rPr lang="en-US" altLang="en-US" sz="1800" dirty="0" smtClean="0"/>
              <a:t>they would look </a:t>
            </a:r>
            <a:r>
              <a:rPr lang="en-US" altLang="en-US" sz="1800" dirty="0"/>
              <a:t>for </a:t>
            </a:r>
            <a:r>
              <a:rPr lang="en-US" altLang="en-US" sz="1800" b="1" dirty="0"/>
              <a:t>shared corporate governance </a:t>
            </a:r>
            <a:r>
              <a:rPr lang="en-US" altLang="en-US" sz="1800" dirty="0"/>
              <a:t>when it comes to </a:t>
            </a:r>
            <a:r>
              <a:rPr lang="en-US" altLang="en-US" sz="1800" b="1" dirty="0"/>
              <a:t>strategic and major financial </a:t>
            </a:r>
            <a:r>
              <a:rPr lang="en-US" altLang="en-US" sz="1800" b="1" dirty="0" smtClean="0"/>
              <a:t>issues</a:t>
            </a:r>
            <a:endParaRPr lang="en-US" sz="1800" b="1" dirty="0"/>
          </a:p>
        </p:txBody>
      </p:sp>
    </p:spTree>
    <p:extLst>
      <p:ext uri="{BB962C8B-B14F-4D97-AF65-F5344CB8AC3E}">
        <p14:creationId xmlns:p14="http://schemas.microsoft.com/office/powerpoint/2010/main" val="83022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p:txBody>
          <a:bodyPr/>
          <a:lstStyle/>
          <a:p>
            <a:r>
              <a:rPr lang="en-GB" altLang="en-US" dirty="0" smtClean="0"/>
              <a:t>Exit (1)</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084" y="1079500"/>
            <a:ext cx="9147084" cy="719137"/>
            <a:chOff x="-3084" y="1079500"/>
            <a:chExt cx="9147084" cy="719137"/>
          </a:xfrm>
        </p:grpSpPr>
        <p:sp>
          <p:nvSpPr>
            <p:cNvPr id="75" name="Rounded Rectangle 49"/>
            <p:cNvSpPr/>
            <p:nvPr/>
          </p:nvSpPr>
          <p:spPr bwMode="auto">
            <a:xfrm>
              <a:off x="0"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Introduction to </a:t>
              </a:r>
              <a:endParaRPr lang="en-GB" dirty="0" smtClean="0">
                <a:latin typeface="Franklin Gothic Book"/>
              </a:endParaRPr>
            </a:p>
            <a:p>
              <a:pPr>
                <a:spcAft>
                  <a:spcPts val="0"/>
                </a:spcAft>
              </a:pPr>
              <a:r>
                <a:rPr lang="en-GB" dirty="0" smtClean="0">
                  <a:latin typeface="Franklin Gothic Book"/>
                </a:rPr>
                <a:t>WB EDIF</a:t>
              </a:r>
              <a:endParaRPr lang="en-GB" dirty="0">
                <a:latin typeface="Franklin Gothic Book"/>
              </a:endParaRPr>
            </a:p>
          </p:txBody>
        </p:sp>
        <p:sp>
          <p:nvSpPr>
            <p:cNvPr id="76" name="Rounded Rectangle 50"/>
            <p:cNvSpPr/>
            <p:nvPr/>
          </p:nvSpPr>
          <p:spPr bwMode="auto">
            <a:xfrm>
              <a:off x="1527079"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ENEF </a:t>
              </a:r>
              <a:r>
                <a:rPr lang="en-GB" dirty="0">
                  <a:latin typeface="Franklin Gothic Book"/>
                </a:rPr>
                <a:t>at a glance</a:t>
              </a:r>
            </a:p>
          </p:txBody>
        </p:sp>
        <p:sp>
          <p:nvSpPr>
            <p:cNvPr id="77" name="Rounded Rectangle 51"/>
            <p:cNvSpPr/>
            <p:nvPr/>
          </p:nvSpPr>
          <p:spPr bwMode="auto">
            <a:xfrm>
              <a:off x="3054158" y="1079999"/>
              <a:ext cx="1508607"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Target transactions</a:t>
              </a:r>
            </a:p>
          </p:txBody>
        </p:sp>
        <p:sp>
          <p:nvSpPr>
            <p:cNvPr id="78" name="Rounded Rectangle 52"/>
            <p:cNvSpPr/>
            <p:nvPr/>
          </p:nvSpPr>
          <p:spPr bwMode="auto">
            <a:xfrm>
              <a:off x="4579851"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Investment Process</a:t>
              </a:r>
              <a:endParaRPr lang="en-GB" dirty="0">
                <a:latin typeface="Franklin Gothic Book"/>
              </a:endParaRPr>
            </a:p>
          </p:txBody>
        </p:sp>
        <p:sp>
          <p:nvSpPr>
            <p:cNvPr id="79" name="Rounded Rectangle 53"/>
            <p:cNvSpPr/>
            <p:nvPr/>
          </p:nvSpPr>
          <p:spPr bwMode="auto">
            <a:xfrm>
              <a:off x="6106930" y="1079500"/>
              <a:ext cx="1509993"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Valuation, Value Creation and Exit</a:t>
              </a:r>
            </a:p>
          </p:txBody>
        </p:sp>
        <p:sp>
          <p:nvSpPr>
            <p:cNvPr id="74" name="Rectangle 73"/>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72" name="Rectangle 71"/>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80" name="Rounded Rectangle 53"/>
            <p:cNvSpPr/>
            <p:nvPr/>
          </p:nvSpPr>
          <p:spPr bwMode="auto">
            <a:xfrm>
              <a:off x="7634007"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Case Studies</a:t>
              </a:r>
              <a:endParaRPr lang="en-GB" dirty="0">
                <a:latin typeface="Franklin Gothic Book"/>
              </a:endParaRPr>
            </a:p>
          </p:txBody>
        </p: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21 May, 2014</a:t>
            </a:fld>
            <a:endParaRPr lang="en-GB" dirty="0"/>
          </a:p>
        </p:txBody>
      </p:sp>
      <p:sp>
        <p:nvSpPr>
          <p:cNvPr id="62"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16</a:t>
            </a:fld>
            <a:endParaRPr lang="en-GB" dirty="0"/>
          </a:p>
        </p:txBody>
      </p:sp>
      <p:sp>
        <p:nvSpPr>
          <p:cNvPr id="4" name="Rectangle 3"/>
          <p:cNvSpPr/>
          <p:nvPr/>
        </p:nvSpPr>
        <p:spPr>
          <a:xfrm>
            <a:off x="2286000" y="3198168"/>
            <a:ext cx="4572000" cy="461665"/>
          </a:xfrm>
          <a:prstGeom prst="rect">
            <a:avLst/>
          </a:prstGeom>
        </p:spPr>
        <p:txBody>
          <a:bodyPr>
            <a:spAutoFit/>
          </a:bodyPr>
          <a:lstStyle/>
          <a:p>
            <a:r>
              <a:rPr lang="en-US" dirty="0"/>
              <a:t>Geographic expansion of the Bank’s region </a:t>
            </a:r>
            <a:br>
              <a:rPr lang="en-US" dirty="0"/>
            </a:br>
            <a:r>
              <a:rPr lang="en-US" dirty="0"/>
              <a:t>of operations</a:t>
            </a:r>
            <a:endParaRPr lang="en-GB" dirty="0"/>
          </a:p>
        </p:txBody>
      </p:sp>
      <p:sp>
        <p:nvSpPr>
          <p:cNvPr id="3" name="Rectangle 2"/>
          <p:cNvSpPr/>
          <p:nvPr/>
        </p:nvSpPr>
        <p:spPr>
          <a:xfrm>
            <a:off x="2286000" y="2394871"/>
            <a:ext cx="4572000" cy="2068259"/>
          </a:xfrm>
          <a:prstGeom prst="rect">
            <a:avLst/>
          </a:prstGeom>
        </p:spPr>
        <p:txBody>
          <a:bodyPr>
            <a:spAutoFit/>
          </a:bodyPr>
          <a:lstStyle/>
          <a:p>
            <a:pPr>
              <a:lnSpc>
                <a:spcPct val="80000"/>
              </a:lnSpc>
              <a:spcBef>
                <a:spcPct val="100000"/>
              </a:spcBef>
            </a:pPr>
            <a:r>
              <a:rPr lang="en-GB" altLang="en-US" dirty="0"/>
              <a:t>A delegated facility for </a:t>
            </a:r>
            <a:r>
              <a:rPr lang="en-GB" altLang="en-US" b="1" dirty="0"/>
              <a:t>equity </a:t>
            </a:r>
            <a:r>
              <a:rPr lang="en-GB" altLang="en-US" dirty="0"/>
              <a:t>and </a:t>
            </a:r>
            <a:r>
              <a:rPr lang="en-GB" altLang="en-US" b="1" dirty="0"/>
              <a:t>quasi-equity</a:t>
            </a:r>
            <a:r>
              <a:rPr lang="en-GB" altLang="en-US" dirty="0"/>
              <a:t> investments, as well as </a:t>
            </a:r>
            <a:r>
              <a:rPr lang="en-GB" altLang="en-US" b="1" dirty="0"/>
              <a:t>tailor-made debt </a:t>
            </a:r>
            <a:r>
              <a:rPr lang="en-GB" altLang="en-US" dirty="0"/>
              <a:t>financing</a:t>
            </a:r>
          </a:p>
          <a:p>
            <a:pPr>
              <a:lnSpc>
                <a:spcPct val="80000"/>
              </a:lnSpc>
              <a:spcBef>
                <a:spcPct val="85000"/>
              </a:spcBef>
            </a:pPr>
            <a:r>
              <a:rPr lang="en-GB" altLang="en-US" dirty="0" smtClean="0"/>
              <a:t>Established jointly by the EBRD and the Italian Government in 2006</a:t>
            </a:r>
          </a:p>
          <a:p>
            <a:pPr>
              <a:lnSpc>
                <a:spcPct val="80000"/>
              </a:lnSpc>
              <a:spcBef>
                <a:spcPct val="85000"/>
              </a:spcBef>
            </a:pPr>
            <a:r>
              <a:rPr lang="en-GB" altLang="en-US" dirty="0" smtClean="0"/>
              <a:t>For </a:t>
            </a:r>
            <a:r>
              <a:rPr lang="en-GB" altLang="en-US" dirty="0"/>
              <a:t>investments in the </a:t>
            </a:r>
            <a:r>
              <a:rPr lang="en-GB" altLang="en-US" b="1" dirty="0"/>
              <a:t>Balkans</a:t>
            </a:r>
            <a:r>
              <a:rPr lang="en-GB" altLang="en-US" dirty="0"/>
              <a:t> (Albania, Bosnia &amp; Herzegovina, Bulgaria, Croatia, FYR Macedonia, Kosovo, Montenegro, Romania,  Serbia), </a:t>
            </a:r>
            <a:r>
              <a:rPr lang="en-GB" altLang="en-US" b="1" dirty="0"/>
              <a:t>Turkey</a:t>
            </a:r>
            <a:r>
              <a:rPr lang="en-GB" altLang="en-US" dirty="0"/>
              <a:t>, and the </a:t>
            </a:r>
            <a:r>
              <a:rPr lang="en-GB" altLang="en-US" b="1" dirty="0"/>
              <a:t>SEMED region </a:t>
            </a:r>
            <a:r>
              <a:rPr lang="en-GB" altLang="en-US" dirty="0"/>
              <a:t>(Egypt, Jordan, Morocco, Tunisia)</a:t>
            </a:r>
          </a:p>
          <a:p>
            <a:pPr>
              <a:lnSpc>
                <a:spcPct val="80000"/>
              </a:lnSpc>
              <a:spcBef>
                <a:spcPct val="100000"/>
              </a:spcBef>
            </a:pPr>
            <a:r>
              <a:rPr lang="en-GB" altLang="en-US" dirty="0"/>
              <a:t>To meet the growing </a:t>
            </a:r>
            <a:r>
              <a:rPr lang="en-GB" altLang="en-US" b="1" dirty="0"/>
              <a:t>financing needs of dynamic local SMEs</a:t>
            </a:r>
            <a:r>
              <a:rPr lang="en-GB" altLang="en-US" dirty="0"/>
              <a:t>, not sufficiently supported by other financing sources</a:t>
            </a:r>
            <a:endParaRPr lang="en-GB" dirty="0"/>
          </a:p>
        </p:txBody>
      </p:sp>
      <p:sp>
        <p:nvSpPr>
          <p:cNvPr id="67" name="Text Placeholder 8"/>
          <p:cNvSpPr>
            <a:spLocks noGrp="1"/>
          </p:cNvSpPr>
          <p:nvPr>
            <p:ph type="body" sz="quarter" idx="4294967295"/>
          </p:nvPr>
        </p:nvSpPr>
        <p:spPr>
          <a:xfrm>
            <a:off x="719138" y="1988840"/>
            <a:ext cx="8173342" cy="3956050"/>
          </a:xfrm>
          <a:prstGeom prst="rect">
            <a:avLst/>
          </a:prstGeom>
        </p:spPr>
        <p:txBody>
          <a:bodyPr/>
          <a:lstStyle/>
          <a:p>
            <a:pPr>
              <a:buSzPct val="85000"/>
            </a:pPr>
            <a:r>
              <a:rPr lang="en-GB" altLang="en-US" sz="1800" dirty="0">
                <a:ea typeface="ＭＳ Ｐゴシック" pitchFamily="34" charset="-128"/>
              </a:rPr>
              <a:t>When the company reaches maturity, </a:t>
            </a:r>
            <a:r>
              <a:rPr lang="en-GB" altLang="en-US" sz="1800" dirty="0" smtClean="0">
                <a:ea typeface="ＭＳ Ｐゴシック" pitchFamily="34" charset="-128"/>
              </a:rPr>
              <a:t>ENEF will </a:t>
            </a:r>
            <a:r>
              <a:rPr lang="en-GB" altLang="en-US" sz="1800" dirty="0">
                <a:ea typeface="ＭＳ Ｐゴシック" pitchFamily="34" charset="-128"/>
              </a:rPr>
              <a:t>sell its stake, as its role in helping the company would have been </a:t>
            </a:r>
            <a:r>
              <a:rPr lang="en-GB" altLang="en-US" sz="1800" dirty="0" smtClean="0">
                <a:ea typeface="ＭＳ Ｐゴシック" pitchFamily="34" charset="-128"/>
              </a:rPr>
              <a:t>achieved</a:t>
            </a:r>
            <a:endParaRPr lang="en-GB" altLang="en-US" sz="1800" dirty="0">
              <a:ea typeface="ＭＳ Ｐゴシック" pitchFamily="34" charset="-128"/>
            </a:endParaRPr>
          </a:p>
          <a:p>
            <a:pPr>
              <a:buSzPct val="85000"/>
            </a:pPr>
            <a:r>
              <a:rPr lang="en-US" altLang="en-US" sz="1800" dirty="0">
                <a:ea typeface="ＭＳ Ｐゴシック" pitchFamily="34" charset="-128"/>
              </a:rPr>
              <a:t>The </a:t>
            </a:r>
            <a:r>
              <a:rPr lang="en-US" altLang="en-US" sz="1800" b="1" dirty="0">
                <a:ea typeface="ＭＳ Ｐゴシック" pitchFamily="34" charset="-128"/>
              </a:rPr>
              <a:t>exit method </a:t>
            </a:r>
            <a:r>
              <a:rPr lang="en-US" altLang="en-US" sz="1800" dirty="0">
                <a:ea typeface="ＭＳ Ｐゴシック" pitchFamily="34" charset="-128"/>
              </a:rPr>
              <a:t>as well as the time of the exit should be agreed in advance with the majority </a:t>
            </a:r>
            <a:r>
              <a:rPr lang="en-US" altLang="en-US" sz="1800" dirty="0" smtClean="0">
                <a:ea typeface="ＭＳ Ｐゴシック" pitchFamily="34" charset="-128"/>
              </a:rPr>
              <a:t>owners</a:t>
            </a:r>
            <a:endParaRPr lang="en-US" altLang="en-US" sz="1800" dirty="0">
              <a:ea typeface="ＭＳ Ｐゴシック" pitchFamily="34" charset="-128"/>
            </a:endParaRPr>
          </a:p>
          <a:p>
            <a:pPr>
              <a:buSzPct val="85000"/>
            </a:pPr>
            <a:r>
              <a:rPr lang="en-US" altLang="en-US" sz="1800" dirty="0">
                <a:ea typeface="ＭＳ Ｐゴシック" pitchFamily="34" charset="-128"/>
              </a:rPr>
              <a:t>Exit can be done in one of the following two ways:</a:t>
            </a:r>
          </a:p>
          <a:p>
            <a:pPr lvl="1">
              <a:buClr>
                <a:schemeClr val="accent1"/>
              </a:buClr>
              <a:buSzPct val="85000"/>
              <a:buFont typeface="Wingdings" panose="05000000000000000000" pitchFamily="2" charset="2"/>
              <a:buChar char="§"/>
            </a:pPr>
            <a:r>
              <a:rPr lang="en-US" altLang="en-US" sz="1800" b="1" dirty="0">
                <a:ea typeface="ＭＳ Ｐゴシック" pitchFamily="34" charset="-128"/>
              </a:rPr>
              <a:t>Sale to a third party</a:t>
            </a:r>
            <a:r>
              <a:rPr lang="en-US" altLang="en-US" sz="1800" dirty="0">
                <a:ea typeface="ＭＳ Ｐゴシック" pitchFamily="34" charset="-128"/>
              </a:rPr>
              <a:t>: commercial sale (to a strategic investor), IPO, secondary </a:t>
            </a:r>
            <a:r>
              <a:rPr lang="en-US" altLang="en-US" sz="1800" dirty="0" smtClean="0">
                <a:ea typeface="ＭＳ Ｐゴシック" pitchFamily="34" charset="-128"/>
              </a:rPr>
              <a:t>buy-out </a:t>
            </a:r>
            <a:r>
              <a:rPr lang="en-US" altLang="en-US" sz="1800" dirty="0">
                <a:ea typeface="ＭＳ Ｐゴシック" pitchFamily="34" charset="-128"/>
              </a:rPr>
              <a:t>or</a:t>
            </a:r>
          </a:p>
          <a:p>
            <a:pPr lvl="1">
              <a:buClr>
                <a:schemeClr val="accent1"/>
              </a:buClr>
              <a:buSzPct val="85000"/>
              <a:buFont typeface="Wingdings" panose="05000000000000000000" pitchFamily="2" charset="2"/>
              <a:buChar char="§"/>
            </a:pPr>
            <a:r>
              <a:rPr lang="en-US" altLang="en-US" sz="1800" b="1" dirty="0">
                <a:ea typeface="ＭＳ Ｐゴシック" pitchFamily="34" charset="-128"/>
              </a:rPr>
              <a:t>Sale back to the original owner(s)</a:t>
            </a:r>
            <a:r>
              <a:rPr lang="en-US" altLang="en-US" sz="1800" dirty="0">
                <a:ea typeface="ＭＳ Ｐゴシック" pitchFamily="34" charset="-128"/>
              </a:rPr>
              <a:t>: through put and call option agreement or re-leveraging of the </a:t>
            </a:r>
            <a:r>
              <a:rPr lang="en-US" altLang="en-US" sz="1800" dirty="0" smtClean="0">
                <a:ea typeface="ＭＳ Ｐゴシック" pitchFamily="34" charset="-128"/>
              </a:rPr>
              <a:t>company</a:t>
            </a:r>
            <a:endParaRPr lang="en-US" sz="1800" dirty="0"/>
          </a:p>
        </p:txBody>
      </p:sp>
    </p:spTree>
    <p:extLst>
      <p:ext uri="{BB962C8B-B14F-4D97-AF65-F5344CB8AC3E}">
        <p14:creationId xmlns:p14="http://schemas.microsoft.com/office/powerpoint/2010/main" val="83022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p:txBody>
          <a:bodyPr/>
          <a:lstStyle/>
          <a:p>
            <a:r>
              <a:rPr lang="en-GB" altLang="en-US" dirty="0" smtClean="0"/>
              <a:t>Exit (2)</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084" y="1079500"/>
            <a:ext cx="9147084" cy="719137"/>
            <a:chOff x="-3084" y="1079500"/>
            <a:chExt cx="9147084" cy="719137"/>
          </a:xfrm>
        </p:grpSpPr>
        <p:sp>
          <p:nvSpPr>
            <p:cNvPr id="75" name="Rounded Rectangle 49"/>
            <p:cNvSpPr/>
            <p:nvPr/>
          </p:nvSpPr>
          <p:spPr bwMode="auto">
            <a:xfrm>
              <a:off x="0"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Introduction to </a:t>
              </a:r>
              <a:endParaRPr lang="en-GB" dirty="0" smtClean="0">
                <a:latin typeface="Franklin Gothic Book"/>
              </a:endParaRPr>
            </a:p>
            <a:p>
              <a:pPr>
                <a:spcAft>
                  <a:spcPts val="0"/>
                </a:spcAft>
              </a:pPr>
              <a:r>
                <a:rPr lang="en-GB" dirty="0" smtClean="0">
                  <a:latin typeface="Franklin Gothic Book"/>
                </a:rPr>
                <a:t>WB EDIF</a:t>
              </a:r>
              <a:endParaRPr lang="en-GB" dirty="0">
                <a:latin typeface="Franklin Gothic Book"/>
              </a:endParaRPr>
            </a:p>
          </p:txBody>
        </p:sp>
        <p:sp>
          <p:nvSpPr>
            <p:cNvPr id="76" name="Rounded Rectangle 50"/>
            <p:cNvSpPr/>
            <p:nvPr/>
          </p:nvSpPr>
          <p:spPr bwMode="auto">
            <a:xfrm>
              <a:off x="1527079"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ENEF </a:t>
              </a:r>
              <a:r>
                <a:rPr lang="en-GB" dirty="0">
                  <a:latin typeface="Franklin Gothic Book"/>
                </a:rPr>
                <a:t>at a glance</a:t>
              </a:r>
            </a:p>
          </p:txBody>
        </p:sp>
        <p:sp>
          <p:nvSpPr>
            <p:cNvPr id="77" name="Rounded Rectangle 51"/>
            <p:cNvSpPr/>
            <p:nvPr/>
          </p:nvSpPr>
          <p:spPr bwMode="auto">
            <a:xfrm>
              <a:off x="3054158" y="1079999"/>
              <a:ext cx="1508607"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Target transactions</a:t>
              </a:r>
            </a:p>
          </p:txBody>
        </p:sp>
        <p:sp>
          <p:nvSpPr>
            <p:cNvPr id="78" name="Rounded Rectangle 52"/>
            <p:cNvSpPr/>
            <p:nvPr/>
          </p:nvSpPr>
          <p:spPr bwMode="auto">
            <a:xfrm>
              <a:off x="4579851"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Investment Process</a:t>
              </a:r>
              <a:endParaRPr lang="en-GB" dirty="0">
                <a:latin typeface="Franklin Gothic Book"/>
              </a:endParaRPr>
            </a:p>
          </p:txBody>
        </p:sp>
        <p:sp>
          <p:nvSpPr>
            <p:cNvPr id="79" name="Rounded Rectangle 53"/>
            <p:cNvSpPr/>
            <p:nvPr/>
          </p:nvSpPr>
          <p:spPr bwMode="auto">
            <a:xfrm>
              <a:off x="6106930" y="1079500"/>
              <a:ext cx="1509993"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Valuation, Value Creation and Exit</a:t>
              </a:r>
            </a:p>
          </p:txBody>
        </p:sp>
        <p:sp>
          <p:nvSpPr>
            <p:cNvPr id="74" name="Rectangle 73"/>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72" name="Rectangle 71"/>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80" name="Rounded Rectangle 53"/>
            <p:cNvSpPr/>
            <p:nvPr/>
          </p:nvSpPr>
          <p:spPr bwMode="auto">
            <a:xfrm>
              <a:off x="7634007"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Case Studies</a:t>
              </a:r>
              <a:endParaRPr lang="en-GB" dirty="0">
                <a:latin typeface="Franklin Gothic Book"/>
              </a:endParaRPr>
            </a:p>
          </p:txBody>
        </p: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21 May, 2014</a:t>
            </a:fld>
            <a:endParaRPr lang="en-GB" dirty="0"/>
          </a:p>
        </p:txBody>
      </p:sp>
      <p:sp>
        <p:nvSpPr>
          <p:cNvPr id="62"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17</a:t>
            </a:fld>
            <a:endParaRPr lang="en-GB" dirty="0"/>
          </a:p>
        </p:txBody>
      </p:sp>
      <p:sp>
        <p:nvSpPr>
          <p:cNvPr id="4" name="Rectangle 3"/>
          <p:cNvSpPr/>
          <p:nvPr/>
        </p:nvSpPr>
        <p:spPr>
          <a:xfrm>
            <a:off x="2286000" y="3198168"/>
            <a:ext cx="4572000" cy="461665"/>
          </a:xfrm>
          <a:prstGeom prst="rect">
            <a:avLst/>
          </a:prstGeom>
        </p:spPr>
        <p:txBody>
          <a:bodyPr>
            <a:spAutoFit/>
          </a:bodyPr>
          <a:lstStyle/>
          <a:p>
            <a:r>
              <a:rPr lang="en-US" dirty="0"/>
              <a:t>Geographic expansion of the Bank’s region </a:t>
            </a:r>
            <a:br>
              <a:rPr lang="en-US" dirty="0"/>
            </a:br>
            <a:r>
              <a:rPr lang="en-US" dirty="0"/>
              <a:t>of operations</a:t>
            </a:r>
            <a:endParaRPr lang="en-GB" dirty="0"/>
          </a:p>
        </p:txBody>
      </p:sp>
      <p:sp>
        <p:nvSpPr>
          <p:cNvPr id="3" name="Rectangle 2"/>
          <p:cNvSpPr/>
          <p:nvPr/>
        </p:nvSpPr>
        <p:spPr>
          <a:xfrm>
            <a:off x="2286000" y="2394871"/>
            <a:ext cx="4572000" cy="2068259"/>
          </a:xfrm>
          <a:prstGeom prst="rect">
            <a:avLst/>
          </a:prstGeom>
        </p:spPr>
        <p:txBody>
          <a:bodyPr>
            <a:spAutoFit/>
          </a:bodyPr>
          <a:lstStyle/>
          <a:p>
            <a:pPr>
              <a:lnSpc>
                <a:spcPct val="80000"/>
              </a:lnSpc>
              <a:spcBef>
                <a:spcPct val="100000"/>
              </a:spcBef>
            </a:pPr>
            <a:r>
              <a:rPr lang="en-GB" altLang="en-US" dirty="0"/>
              <a:t>A delegated facility for </a:t>
            </a:r>
            <a:r>
              <a:rPr lang="en-GB" altLang="en-US" b="1" dirty="0"/>
              <a:t>equity </a:t>
            </a:r>
            <a:r>
              <a:rPr lang="en-GB" altLang="en-US" dirty="0"/>
              <a:t>and </a:t>
            </a:r>
            <a:r>
              <a:rPr lang="en-GB" altLang="en-US" b="1" dirty="0"/>
              <a:t>quasi-equity</a:t>
            </a:r>
            <a:r>
              <a:rPr lang="en-GB" altLang="en-US" dirty="0"/>
              <a:t> investments, as well as </a:t>
            </a:r>
            <a:r>
              <a:rPr lang="en-GB" altLang="en-US" b="1" dirty="0"/>
              <a:t>tailor-made debt </a:t>
            </a:r>
            <a:r>
              <a:rPr lang="en-GB" altLang="en-US" dirty="0"/>
              <a:t>financing</a:t>
            </a:r>
          </a:p>
          <a:p>
            <a:pPr>
              <a:lnSpc>
                <a:spcPct val="80000"/>
              </a:lnSpc>
              <a:spcBef>
                <a:spcPct val="85000"/>
              </a:spcBef>
            </a:pPr>
            <a:r>
              <a:rPr lang="en-GB" altLang="en-US" dirty="0" smtClean="0"/>
              <a:t>Established jointly by the EBRD and the Italian Government in 2006</a:t>
            </a:r>
          </a:p>
          <a:p>
            <a:pPr>
              <a:lnSpc>
                <a:spcPct val="80000"/>
              </a:lnSpc>
              <a:spcBef>
                <a:spcPct val="85000"/>
              </a:spcBef>
            </a:pPr>
            <a:r>
              <a:rPr lang="en-GB" altLang="en-US" dirty="0" smtClean="0"/>
              <a:t>For </a:t>
            </a:r>
            <a:r>
              <a:rPr lang="en-GB" altLang="en-US" dirty="0"/>
              <a:t>investments in the </a:t>
            </a:r>
            <a:r>
              <a:rPr lang="en-GB" altLang="en-US" b="1" dirty="0"/>
              <a:t>Balkans</a:t>
            </a:r>
            <a:r>
              <a:rPr lang="en-GB" altLang="en-US" dirty="0"/>
              <a:t> (Albania, Bosnia &amp; Herzegovina, Bulgaria, Croatia, FYR Macedonia, Kosovo, Montenegro, Romania,  Serbia), </a:t>
            </a:r>
            <a:r>
              <a:rPr lang="en-GB" altLang="en-US" b="1" dirty="0"/>
              <a:t>Turkey</a:t>
            </a:r>
            <a:r>
              <a:rPr lang="en-GB" altLang="en-US" dirty="0"/>
              <a:t>, and the </a:t>
            </a:r>
            <a:r>
              <a:rPr lang="en-GB" altLang="en-US" b="1" dirty="0"/>
              <a:t>SEMED region </a:t>
            </a:r>
            <a:r>
              <a:rPr lang="en-GB" altLang="en-US" dirty="0"/>
              <a:t>(Egypt, Jordan, Morocco, Tunisia)</a:t>
            </a:r>
          </a:p>
          <a:p>
            <a:pPr>
              <a:lnSpc>
                <a:spcPct val="80000"/>
              </a:lnSpc>
              <a:spcBef>
                <a:spcPct val="100000"/>
              </a:spcBef>
            </a:pPr>
            <a:r>
              <a:rPr lang="en-GB" altLang="en-US" dirty="0"/>
              <a:t>To meet the growing </a:t>
            </a:r>
            <a:r>
              <a:rPr lang="en-GB" altLang="en-US" b="1" dirty="0"/>
              <a:t>financing needs of dynamic local SMEs</a:t>
            </a:r>
            <a:r>
              <a:rPr lang="en-GB" altLang="en-US" dirty="0"/>
              <a:t>, not sufficiently supported by other financing sources</a:t>
            </a:r>
            <a:endParaRPr lang="en-GB" dirty="0"/>
          </a:p>
        </p:txBody>
      </p:sp>
      <p:sp>
        <p:nvSpPr>
          <p:cNvPr id="67" name="Text Placeholder 8"/>
          <p:cNvSpPr>
            <a:spLocks noGrp="1"/>
          </p:cNvSpPr>
          <p:nvPr>
            <p:ph type="body" sz="quarter" idx="4294967295"/>
          </p:nvPr>
        </p:nvSpPr>
        <p:spPr>
          <a:xfrm>
            <a:off x="719138" y="1988840"/>
            <a:ext cx="8173342" cy="3956050"/>
          </a:xfrm>
          <a:prstGeom prst="rect">
            <a:avLst/>
          </a:prstGeom>
        </p:spPr>
        <p:txBody>
          <a:bodyPr/>
          <a:lstStyle/>
          <a:p>
            <a:pPr>
              <a:buSzPct val="85000"/>
            </a:pPr>
            <a:r>
              <a:rPr lang="en-GB" altLang="en-US" sz="1800" dirty="0">
                <a:ea typeface="ＭＳ Ｐゴシック" pitchFamily="34" charset="-128"/>
              </a:rPr>
              <a:t>When the exit is done through a </a:t>
            </a:r>
            <a:r>
              <a:rPr lang="en-GB" altLang="en-US" sz="1800" b="1" dirty="0">
                <a:ea typeface="ＭＳ Ｐゴシック" pitchFamily="34" charset="-128"/>
              </a:rPr>
              <a:t>sale to a third party</a:t>
            </a:r>
            <a:r>
              <a:rPr lang="en-GB" altLang="en-US" sz="1800" dirty="0">
                <a:ea typeface="ＭＳ Ｐゴシック" pitchFamily="34" charset="-128"/>
              </a:rPr>
              <a:t>:</a:t>
            </a:r>
          </a:p>
          <a:p>
            <a:pPr lvl="1">
              <a:buClr>
                <a:schemeClr val="accent1"/>
              </a:buClr>
              <a:buSzPct val="85000"/>
              <a:buFont typeface="Wingdings" panose="05000000000000000000" pitchFamily="2" charset="2"/>
              <a:buChar char="§"/>
            </a:pPr>
            <a:r>
              <a:rPr lang="en-US" altLang="en-US" sz="1800" dirty="0">
                <a:ea typeface="ＭＳ Ｐゴシック" pitchFamily="34" charset="-128"/>
              </a:rPr>
              <a:t>the other owners can decide to sell their stakes together with the EBRD (to maximize proceeds), but they are not required to do so and can retain control of the </a:t>
            </a:r>
            <a:r>
              <a:rPr lang="en-US" altLang="en-US" sz="1800" dirty="0" smtClean="0">
                <a:ea typeface="ＭＳ Ｐゴシック" pitchFamily="34" charset="-128"/>
              </a:rPr>
              <a:t>company</a:t>
            </a:r>
            <a:endParaRPr lang="en-US" altLang="en-US" sz="1800" dirty="0">
              <a:ea typeface="ＭＳ Ｐゴシック" pitchFamily="34" charset="-128"/>
            </a:endParaRPr>
          </a:p>
          <a:p>
            <a:pPr lvl="1">
              <a:buClr>
                <a:schemeClr val="accent1"/>
              </a:buClr>
              <a:buSzPct val="85000"/>
              <a:buFont typeface="Wingdings" panose="05000000000000000000" pitchFamily="2" charset="2"/>
              <a:buChar char="§"/>
            </a:pPr>
            <a:r>
              <a:rPr lang="en-GB" altLang="en-US" sz="1800" dirty="0">
                <a:ea typeface="ＭＳ Ｐゴシック" pitchFamily="34" charset="-128"/>
              </a:rPr>
              <a:t>the valuation is determined after negotiations with the potential </a:t>
            </a:r>
            <a:r>
              <a:rPr lang="en-GB" altLang="en-US" sz="1800" dirty="0" smtClean="0">
                <a:ea typeface="ＭＳ Ｐゴシック" pitchFamily="34" charset="-128"/>
              </a:rPr>
              <a:t>suitors</a:t>
            </a:r>
            <a:endParaRPr lang="en-GB" altLang="en-US" sz="1800" dirty="0">
              <a:ea typeface="ＭＳ Ｐゴシック" pitchFamily="34" charset="-128"/>
            </a:endParaRPr>
          </a:p>
          <a:p>
            <a:pPr>
              <a:buSzPct val="85000"/>
            </a:pPr>
            <a:endParaRPr lang="en-US" altLang="en-US" sz="1800" dirty="0" smtClean="0">
              <a:ea typeface="ＭＳ Ｐゴシック" pitchFamily="34" charset="-128"/>
            </a:endParaRPr>
          </a:p>
          <a:p>
            <a:pPr>
              <a:buSzPct val="85000"/>
            </a:pPr>
            <a:r>
              <a:rPr lang="en-US" altLang="en-US" sz="1800" dirty="0" smtClean="0">
                <a:ea typeface="ＭＳ Ｐゴシック" pitchFamily="34" charset="-128"/>
              </a:rPr>
              <a:t>When </a:t>
            </a:r>
            <a:r>
              <a:rPr lang="en-US" altLang="en-US" sz="1800" dirty="0">
                <a:ea typeface="ＭＳ Ｐゴシック" pitchFamily="34" charset="-128"/>
              </a:rPr>
              <a:t>the exit is done through a </a:t>
            </a:r>
            <a:r>
              <a:rPr lang="en-US" altLang="en-US" sz="1800" b="1" dirty="0">
                <a:ea typeface="ＭＳ Ｐゴシック" pitchFamily="34" charset="-128"/>
              </a:rPr>
              <a:t>sale back to the original owners</a:t>
            </a:r>
            <a:r>
              <a:rPr lang="en-US" altLang="en-US" sz="1800" dirty="0">
                <a:ea typeface="ＭＳ Ｐゴシック" pitchFamily="34" charset="-128"/>
              </a:rPr>
              <a:t>:</a:t>
            </a:r>
          </a:p>
          <a:p>
            <a:pPr lvl="1">
              <a:buClr>
                <a:schemeClr val="accent1"/>
              </a:buClr>
              <a:buSzPct val="85000"/>
              <a:buFont typeface="Wingdings" panose="05000000000000000000" pitchFamily="2" charset="2"/>
              <a:buChar char="§"/>
            </a:pPr>
            <a:r>
              <a:rPr lang="en-US" altLang="en-US" sz="1800" dirty="0">
                <a:ea typeface="ＭＳ Ｐゴシック" pitchFamily="34" charset="-128"/>
              </a:rPr>
              <a:t>the valuation is usually based on the same methodology as at entry. In some instances also the same multiples’ values (as at entry) can be </a:t>
            </a:r>
            <a:r>
              <a:rPr lang="en-US" altLang="en-US" sz="1800" dirty="0" smtClean="0">
                <a:ea typeface="ＭＳ Ｐゴシック" pitchFamily="34" charset="-128"/>
              </a:rPr>
              <a:t>applied</a:t>
            </a:r>
            <a:endParaRPr lang="en-US" sz="1800" dirty="0">
              <a:ea typeface="ＭＳ Ｐゴシック" pitchFamily="34" charset="-128"/>
            </a:endParaRPr>
          </a:p>
        </p:txBody>
      </p:sp>
    </p:spTree>
    <p:extLst>
      <p:ext uri="{BB962C8B-B14F-4D97-AF65-F5344CB8AC3E}">
        <p14:creationId xmlns:p14="http://schemas.microsoft.com/office/powerpoint/2010/main" val="83022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086" y="3600449"/>
            <a:ext cx="3349378" cy="263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7020272" y="2028974"/>
            <a:ext cx="1728192" cy="1328018"/>
          </a:xfrm>
          <a:prstGeom prst="roundRect">
            <a:avLst/>
          </a:prstGeom>
          <a:solidFill>
            <a:schemeClr val="accent4">
              <a:lumMod val="40000"/>
              <a:lumOff val="6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6" name="Rounded Rectangle 5"/>
          <p:cNvSpPr/>
          <p:nvPr/>
        </p:nvSpPr>
        <p:spPr>
          <a:xfrm>
            <a:off x="5327674" y="2059718"/>
            <a:ext cx="1404566" cy="849438"/>
          </a:xfrm>
          <a:prstGeom prst="roundRect">
            <a:avLst/>
          </a:prstGeom>
          <a:solidFill>
            <a:schemeClr val="accent4">
              <a:lumMod val="40000"/>
              <a:lumOff val="6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5" name="Round Same Side Corner Rectangle 4"/>
          <p:cNvSpPr/>
          <p:nvPr/>
        </p:nvSpPr>
        <p:spPr>
          <a:xfrm>
            <a:off x="539551" y="2051612"/>
            <a:ext cx="4138809" cy="4419152"/>
          </a:xfrm>
          <a:prstGeom prst="round2SameRect">
            <a:avLst/>
          </a:prstGeom>
          <a:solidFill>
            <a:schemeClr val="accent4">
              <a:lumMod val="40000"/>
              <a:lumOff val="6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69" name="Rectangle 2"/>
          <p:cNvSpPr>
            <a:spLocks noChangeArrowheads="1"/>
          </p:cNvSpPr>
          <p:nvPr/>
        </p:nvSpPr>
        <p:spPr bwMode="auto">
          <a:xfrm>
            <a:off x="719135" y="2636912"/>
            <a:ext cx="3843629"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lvl="2" eaLnBrk="0" hangingPunct="0">
              <a:spcBef>
                <a:spcPts val="600"/>
              </a:spcBef>
              <a:spcAft>
                <a:spcPts val="0"/>
              </a:spcAft>
            </a:pPr>
            <a:r>
              <a:rPr lang="en-GB" b="1" dirty="0">
                <a:solidFill>
                  <a:srgbClr val="00539B"/>
                </a:solidFill>
                <a:latin typeface="Franklin Gothic Book" pitchFamily="34" charset="0"/>
              </a:rPr>
              <a:t>Company Information</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Joint-stock company established for the purpose of constructing and operating a greenfield private hospital in Tirana</a:t>
            </a:r>
          </a:p>
          <a:p>
            <a:pPr marL="177800" lvl="2" eaLnBrk="0" hangingPunct="0">
              <a:spcBef>
                <a:spcPts val="600"/>
              </a:spcBef>
              <a:spcAft>
                <a:spcPts val="0"/>
              </a:spcAft>
            </a:pPr>
            <a:endParaRPr lang="en-GB" b="1" dirty="0" smtClean="0">
              <a:solidFill>
                <a:srgbClr val="00539B"/>
              </a:solidFill>
              <a:latin typeface="Franklin Gothic Book" pitchFamily="34" charset="0"/>
            </a:endParaRPr>
          </a:p>
          <a:p>
            <a:pPr marL="177800" lvl="2" eaLnBrk="0" hangingPunct="0">
              <a:spcBef>
                <a:spcPts val="600"/>
              </a:spcBef>
              <a:spcAft>
                <a:spcPts val="0"/>
              </a:spcAft>
            </a:pPr>
            <a:r>
              <a:rPr lang="en-GB" b="1" dirty="0" smtClean="0">
                <a:solidFill>
                  <a:srgbClr val="00539B"/>
                </a:solidFill>
                <a:latin typeface="Franklin Gothic Book" pitchFamily="34" charset="0"/>
              </a:rPr>
              <a:t>EBRD </a:t>
            </a:r>
            <a:r>
              <a:rPr lang="en-GB" b="1" dirty="0">
                <a:solidFill>
                  <a:srgbClr val="00539B"/>
                </a:solidFill>
                <a:latin typeface="Franklin Gothic Book" pitchFamily="34" charset="0"/>
              </a:rPr>
              <a:t>Finance</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EUR 10 million senior loan </a:t>
            </a:r>
          </a:p>
          <a:p>
            <a:pPr marL="177800" lvl="2" eaLnBrk="0" hangingPunct="0">
              <a:spcBef>
                <a:spcPts val="600"/>
              </a:spcBef>
              <a:spcAft>
                <a:spcPts val="0"/>
              </a:spcAft>
            </a:pPr>
            <a:endParaRPr lang="en-GB" b="1" dirty="0" smtClean="0">
              <a:solidFill>
                <a:srgbClr val="00539B"/>
              </a:solidFill>
              <a:latin typeface="Franklin Gothic Book" pitchFamily="34" charset="0"/>
            </a:endParaRPr>
          </a:p>
          <a:p>
            <a:pPr marL="177800" lvl="2" eaLnBrk="0" hangingPunct="0">
              <a:spcBef>
                <a:spcPts val="600"/>
              </a:spcBef>
              <a:spcAft>
                <a:spcPts val="0"/>
              </a:spcAft>
            </a:pPr>
            <a:r>
              <a:rPr lang="en-GB" b="1" dirty="0">
                <a:solidFill>
                  <a:srgbClr val="00539B"/>
                </a:solidFill>
                <a:latin typeface="Franklin Gothic Book" pitchFamily="34" charset="0"/>
              </a:rPr>
              <a:t>Purpose of investment</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Refinance bridge financing provided by the sponsor to support project implementation</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Partly finance the purchase of new hospital equipment</a:t>
            </a:r>
          </a:p>
        </p:txBody>
      </p:sp>
      <p:sp>
        <p:nvSpPr>
          <p:cNvPr id="60" name="Title 59"/>
          <p:cNvSpPr>
            <a:spLocks noGrp="1"/>
          </p:cNvSpPr>
          <p:nvPr>
            <p:ph type="title"/>
          </p:nvPr>
        </p:nvSpPr>
        <p:spPr/>
        <p:txBody>
          <a:bodyPr/>
          <a:lstStyle/>
          <a:p>
            <a:r>
              <a:rPr lang="en-GB" altLang="en-US" dirty="0"/>
              <a:t>Hygeia Hospital Tirana </a:t>
            </a:r>
            <a:r>
              <a:rPr lang="en-GB" altLang="en-US" dirty="0" smtClean="0"/>
              <a:t>– Albania</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084" y="1079500"/>
            <a:ext cx="9147084" cy="719137"/>
            <a:chOff x="-3084" y="1079500"/>
            <a:chExt cx="9147084" cy="719137"/>
          </a:xfrm>
        </p:grpSpPr>
        <p:sp>
          <p:nvSpPr>
            <p:cNvPr id="75" name="Rounded Rectangle 49"/>
            <p:cNvSpPr/>
            <p:nvPr/>
          </p:nvSpPr>
          <p:spPr bwMode="auto">
            <a:xfrm>
              <a:off x="0"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Introduction to EBRD</a:t>
              </a:r>
            </a:p>
          </p:txBody>
        </p:sp>
        <p:sp>
          <p:nvSpPr>
            <p:cNvPr id="76" name="Rounded Rectangle 50"/>
            <p:cNvSpPr/>
            <p:nvPr/>
          </p:nvSpPr>
          <p:spPr bwMode="auto">
            <a:xfrm>
              <a:off x="1527079"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LEF at a glance</a:t>
              </a:r>
            </a:p>
          </p:txBody>
        </p:sp>
        <p:sp>
          <p:nvSpPr>
            <p:cNvPr id="77" name="Rounded Rectangle 51"/>
            <p:cNvSpPr/>
            <p:nvPr/>
          </p:nvSpPr>
          <p:spPr bwMode="auto">
            <a:xfrm>
              <a:off x="3054158" y="1079999"/>
              <a:ext cx="1508607"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Target transactions</a:t>
              </a:r>
            </a:p>
          </p:txBody>
        </p:sp>
        <p:sp>
          <p:nvSpPr>
            <p:cNvPr id="78" name="Rounded Rectangle 52"/>
            <p:cNvSpPr/>
            <p:nvPr/>
          </p:nvSpPr>
          <p:spPr bwMode="auto">
            <a:xfrm>
              <a:off x="4579851"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Investment Process</a:t>
              </a:r>
              <a:endParaRPr lang="en-GB" dirty="0">
                <a:latin typeface="Franklin Gothic Book"/>
              </a:endParaRPr>
            </a:p>
          </p:txBody>
        </p:sp>
        <p:sp>
          <p:nvSpPr>
            <p:cNvPr id="79" name="Rounded Rectangle 53"/>
            <p:cNvSpPr/>
            <p:nvPr/>
          </p:nvSpPr>
          <p:spPr bwMode="auto">
            <a:xfrm>
              <a:off x="6106930"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Valuation, Value Creation and Exit</a:t>
              </a:r>
            </a:p>
          </p:txBody>
        </p:sp>
        <p:sp>
          <p:nvSpPr>
            <p:cNvPr id="74" name="Rectangle 73"/>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72" name="Rectangle 71"/>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80" name="Rounded Rectangle 53"/>
            <p:cNvSpPr/>
            <p:nvPr/>
          </p:nvSpPr>
          <p:spPr bwMode="auto">
            <a:xfrm>
              <a:off x="7634007" y="1079500"/>
              <a:ext cx="1509993"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Case Studies</a:t>
              </a:r>
            </a:p>
          </p:txBody>
        </p: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21 May, 2014</a:t>
            </a:fld>
            <a:endParaRPr lang="en-GB" dirty="0"/>
          </a:p>
        </p:txBody>
      </p:sp>
      <p:sp>
        <p:nvSpPr>
          <p:cNvPr id="62"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18</a:t>
            </a:fld>
            <a:endParaRPr lang="en-GB" dirty="0"/>
          </a:p>
        </p:txBody>
      </p:sp>
      <p:sp>
        <p:nvSpPr>
          <p:cNvPr id="66" name="Text Placeholder 7"/>
          <p:cNvSpPr txBox="1">
            <a:spLocks/>
          </p:cNvSpPr>
          <p:nvPr/>
        </p:nvSpPr>
        <p:spPr bwMode="auto">
          <a:xfrm>
            <a:off x="5507136" y="2380965"/>
            <a:ext cx="10810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lvl1pPr eaLnBrk="0" hangingPunct="0">
              <a:defRPr sz="1200">
                <a:solidFill>
                  <a:schemeClr val="bg1"/>
                </a:solidFill>
                <a:latin typeface="Arial" pitchFamily="34" charset="0"/>
                <a:ea typeface="ＭＳ Ｐゴシック" pitchFamily="34" charset="-128"/>
              </a:defRPr>
            </a:lvl1pPr>
            <a:lvl2pPr marL="742950" indent="-285750" eaLnBrk="0" hangingPunct="0">
              <a:defRPr sz="1200">
                <a:solidFill>
                  <a:schemeClr val="bg1"/>
                </a:solidFill>
                <a:latin typeface="Arial" pitchFamily="34" charset="0"/>
                <a:ea typeface="ＭＳ Ｐゴシック" pitchFamily="34" charset="-128"/>
              </a:defRPr>
            </a:lvl2pPr>
            <a:lvl3pPr marL="1143000" indent="-228600" eaLnBrk="0" hangingPunct="0">
              <a:defRPr sz="1200">
                <a:solidFill>
                  <a:schemeClr val="bg1"/>
                </a:solidFill>
                <a:latin typeface="Arial" pitchFamily="34" charset="0"/>
                <a:ea typeface="ＭＳ Ｐゴシック" pitchFamily="34" charset="-128"/>
              </a:defRPr>
            </a:lvl3pPr>
            <a:lvl4pPr marL="1600200" indent="-228600" eaLnBrk="0" hangingPunct="0">
              <a:defRPr sz="1200">
                <a:solidFill>
                  <a:schemeClr val="bg1"/>
                </a:solidFill>
                <a:latin typeface="Arial" pitchFamily="34" charset="0"/>
                <a:ea typeface="ＭＳ Ｐゴシック" pitchFamily="34" charset="-128"/>
              </a:defRPr>
            </a:lvl4pPr>
            <a:lvl5pPr marL="2057400" indent="-228600" eaLnBrk="0" hangingPunct="0">
              <a:defRPr sz="1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9pPr>
          </a:lstStyle>
          <a:p>
            <a:pPr algn="r"/>
            <a:r>
              <a:rPr lang="en-US" sz="3500" dirty="0">
                <a:solidFill>
                  <a:srgbClr val="00539B"/>
                </a:solidFill>
                <a:latin typeface="Bodoni SvtyTwo OS ITC TT-Bold"/>
                <a:ea typeface="Bodoni SvtyTwo OS ITC TT-Bold"/>
                <a:cs typeface="Bodoni SvtyTwo OS ITC TT-Bold"/>
              </a:rPr>
              <a:t> </a:t>
            </a:r>
            <a:r>
              <a:rPr lang="en-US" sz="2400" dirty="0" smtClean="0">
                <a:solidFill>
                  <a:srgbClr val="00539B"/>
                </a:solidFill>
                <a:latin typeface="Bodoni MT" pitchFamily="18" charset="0"/>
                <a:ea typeface="Bodoni SvtyTwo OS ITC TT-Bold"/>
                <a:cs typeface="Bodoni SvtyTwo OS ITC TT-Bold"/>
              </a:rPr>
              <a:t>2010</a:t>
            </a:r>
            <a:endParaRPr lang="en-US" sz="2400" dirty="0">
              <a:solidFill>
                <a:srgbClr val="00539B"/>
              </a:solidFill>
              <a:latin typeface="Bodoni MT" pitchFamily="18" charset="0"/>
              <a:ea typeface="Bodoni SvtyTwo OS ITC TT-Bold"/>
              <a:cs typeface="Bodoni SvtyTwo OS ITC TT-Bold"/>
            </a:endParaRPr>
          </a:p>
        </p:txBody>
      </p:sp>
      <p:sp>
        <p:nvSpPr>
          <p:cNvPr id="68" name="Text Placeholder 7"/>
          <p:cNvSpPr txBox="1">
            <a:spLocks/>
          </p:cNvSpPr>
          <p:nvPr/>
        </p:nvSpPr>
        <p:spPr bwMode="auto">
          <a:xfrm>
            <a:off x="5438626" y="2159037"/>
            <a:ext cx="717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ＭＳ Ｐゴシック" pitchFamily="34" charset="-128"/>
              </a:defRPr>
            </a:lvl1pPr>
            <a:lvl2pPr marL="742950" indent="-285750" eaLnBrk="0" hangingPunct="0">
              <a:defRPr sz="1200">
                <a:solidFill>
                  <a:schemeClr val="bg1"/>
                </a:solidFill>
                <a:latin typeface="Arial" pitchFamily="34" charset="0"/>
                <a:ea typeface="ＭＳ Ｐゴシック" pitchFamily="34" charset="-128"/>
              </a:defRPr>
            </a:lvl2pPr>
            <a:lvl3pPr marL="1143000" indent="-228600" eaLnBrk="0" hangingPunct="0">
              <a:defRPr sz="1200">
                <a:solidFill>
                  <a:schemeClr val="bg1"/>
                </a:solidFill>
                <a:latin typeface="Arial" pitchFamily="34" charset="0"/>
                <a:ea typeface="ＭＳ Ｐゴシック" pitchFamily="34" charset="-128"/>
              </a:defRPr>
            </a:lvl3pPr>
            <a:lvl4pPr marL="1600200" indent="-228600" eaLnBrk="0" hangingPunct="0">
              <a:defRPr sz="1200">
                <a:solidFill>
                  <a:schemeClr val="bg1"/>
                </a:solidFill>
                <a:latin typeface="Arial" pitchFamily="34" charset="0"/>
                <a:ea typeface="ＭＳ Ｐゴシック" pitchFamily="34" charset="-128"/>
              </a:defRPr>
            </a:lvl4pPr>
            <a:lvl5pPr marL="2057400" indent="-228600" eaLnBrk="0" hangingPunct="0">
              <a:defRPr sz="1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9pPr>
          </a:lstStyle>
          <a:p>
            <a:pPr algn="r">
              <a:spcAft>
                <a:spcPts val="1200"/>
              </a:spcAft>
            </a:pPr>
            <a:r>
              <a:rPr lang="en-US" sz="1300" dirty="0">
                <a:solidFill>
                  <a:srgbClr val="58595B"/>
                </a:solidFill>
                <a:latin typeface="Franklin Gothic Book" pitchFamily="34" charset="0"/>
              </a:rPr>
              <a:t>Signed in</a:t>
            </a:r>
            <a:endParaRPr lang="en-US" sz="1300" dirty="0">
              <a:solidFill>
                <a:srgbClr val="00539B"/>
              </a:solidFill>
              <a:latin typeface="Franklin Gothic Book" pitchFamily="34"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2418" y="2280542"/>
            <a:ext cx="1619297" cy="761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9" descr="data:image/jpeg;base64,/9j/4AAQSkZJRgABAQAAAQABAAD/2wCEAAkGBhQSERUUEhQUFBUWFRUWFxQYGBgYGBQXGBUXFBQUGBUXHCceGBkjGRUUHy8gIycpLCwsFx4xNTAqNSYrLCkBCQoKDgwOFw8PGiwcHBwpKSwpKSkpLCkpKSksLCkpLCwsKSksKSksKSksLCkpKSksNSksLCkpKSkpLCksLDQsLP/AABEIALQA8AMBIgACEQEDEQH/xAAbAAABBQEBAAAAAAAAAAAAAAADAAIEBQYBB//EAEQQAAEDAgMEBwUEBwgCAwAAAAEAAhEDIQQSMQUiQVEGEzJhcYGRI6GxwdEUJEJSM2KCg5Lh8AcVQ3JzorLCNNIWRWP/xAAYAQEBAQEBAAAAAAAAAAAAAAAAAQIDBP/EACcRAQEBAAEEAAMJAAAAAAAAAAABEQISITFBAzJhExQiQlFxodHw/9oADAMBAAIRAxEAPwDSUnwVMyhw8lCATg4hezHmMhKF2F2FQ3KjNG6hwnSgZlSToShA2EoT8qUIGwllT4ShUMhdyp8JQoGgopbbkUyFKdBhAsIwgyj4uraV2g4IONAWfbXpBddcyp4CFiMS1glxjl3+AWmTsq5lVRidvHRgjvOvpwUfD7ae072+J46+RCx1xrpq/wAqfTpyomE2iypoYP5TY/zVlRYVrUR3NujUaKIKd0RzrKBpACh1TJRXPQiFYBwllT4ShEKF2F2F2FQ2EoToXYQNhKE6E5rEDIShHFFc6lAKEsqkGghZUDYShOhdAQMhIBPyrsIGQnMXYXWDmgeXQEEmUaohwopmVUvSQWp+LvgFoGUCVnOlNUioGCDlbmnvNiPcufPlMxrjLuqcjlHmAe/Q2SeZJ7zPqq+li3uc2TAJbbxmfgrBy5bcx0ybpqttndIX07O329/aHg76qqSSXFxtMLtWnW7Jg/lNj/PyR6krK9HP/Ibro7WPy8DN1rarbLvHGokJQnkLkLTJkJQnwuQiu5UoT4ShENhdhdhdhA2F0Lj3xbidAu4rDuZTzukajLFxYOB9HC3Bc+XPO0b48danoy2aLgQDvmx8AoG269JlcUzkY4taQJAzSXCw4myndFP0N47X/VsrM9NMIXY+k4CQG0p7vaOXHcrpnZcjAtfVLGmBmc3nET9Fyt0YqDslrvcqrYDCNr1yZAJqxrGo8lu/Ra67DplYU4dwmxtr6xw70yFX4bpHUbQxL3Na7q302gCRmBqEXN7rZ4ZzTgQ9wb+iLr8LF2q39qx0M5C6Gomw6jKxdJFgIhwmSY80/aDWU4ykmb8I1jVa64nTQcic1vIJuIxLGiJlxNNo7nOaXQeVgFGxtdzKNVzO0GCLfrNHzWb8T9FnBMe2EDGY5tGnmI1e1o8XTCFScftNZsmA2jA5SwkwmbdoZqIAt7Wm6/dJK53la3kguFxpdiatIi1NrSDOsxw8FQ9LB94/dN+avsHQ+913X3g0RwEQFRdLP/J/dt+JWVZbC0jLYB1YZ9bq1pRnGbTMJ8JE+6VUUHEubJJ3mfNXDKDnE5Wl0CTAJgc7cEF3S2I9xrBzXlrWuLKgIc1pElpJGgOUrP0GBzwDMEO+E+S0eEingq1QRLnBgMkPY5wDXtLNLtm/eqLBEZwS4izogTNtCeHiqLDY89bRv+B8epWkLis1sUe2pa9h+ogcTY8RdaaF14eHPl5MhchPhKF0YMhchEyrkJoUJBqflXQFEMypwYjNpozaKauK7BvDari7kY8RBEd+qk7SrurBxaIa7PlnScoaZPhlTMLRaars2gBPmCPXipu0cQ15LWRAcSLWjK1ot+yvNytm53d+Mlsl7LfoxHUmI7ZHoAFmumGJc3H0mtjK5tKRE/4jhY8FqOjgikZP4zr4BZ7pUWfbaeYb2Wllsfzu5d6k32tzexuw8aXbUrMIADXVSCJk3H1W3n+oWM2LTp/3nVLTv5quYSdJ5ei2fqg8tb1DsNip3W56Yebi/WGCtiTGy3ZZthqkcoyOj5LIHZROFxLARL6lNwkae0NlsWCNmGwJGGfx1hh+iDAdGt3EC9wDfw4qxZiHPILiT7Oie4E0w50eZVfsK+JPeH/171Ooukj/AEqJ9aYlVBcRQl5M/wCNRd4xQiEXHuAo1C7QNE8bZ28EHE0yXn/Xw5HgKEOjzR8dSzUajebQJ/aaVAqL/b1W3sKRnnLSQhdI3EUGkGPbUhI5EmQpFFvt6p4kUgROgDSBZN25UDaTSRbrWDQG5kA3UULAM+/4kwezT+SqOlg+8/um/Eq9wNacXXbHZDbzrJHCFR9LB95/dN+avsZXDtGYS4assLyb2tZafZOPpU5D2uBntsJBi1rLL4Zu83xZ/wBlZuCzz4TnMrXDneF2d/3av7fSqa1Wu0kVmA89CL8VQ47CCniIBbDg4jJJER2RNxooKPgHQ/gJa7gDwOlrLPD4fLjfm2fVv4nxOPOfLJfp/Sy2OPa0f9N/xP0WlyrNbBp+3pW1Y/lftcvmtUWL18PDzcvIJalCI5qblW2AyEiE/KuQg6GJ7aSlU6CIzDmdFnTA6VJHbSR6FC6kPw8BZ1vFDSwgdVcDMC/jBFvepmOwzGDK0aOI74yt+cqOymXVXgGNfS0j3qRi8Hk4zvEejWmfeubS16Pfozp2z8As90qwhdjabrQ1tKf43FaLo+fZn/MfgFnelrj9spwSARSkA2O+7VZqm7Ewjm7UrPMZXGrF+8fRbf1WM2I9x2nWBMtBqkDlcd3etnCK8oGEeMJiwA4E1aZETJHWaiLrbttswzwwr9R/+ZWVZi3jD4k2Ja+mBbh1h1g3Wu/+tdPHDPJ86ZJQeddGqmavPc/1VjRdJFo9lRPrTBhVnRFntvJ6s6LhMAaU6Pp1YgKUguJeczu6vQHkaEkHzRtpU82HqgXJYLc99qFia8PiP8ei3yNDNKNtJ5bh6pGoaCP42hRRaVL7xWdFi2iJ7wwgoe3aGek0ae1pu9JJRMMfvFZvACkR3SwkpnSKRRbBj21LS3EyhTsHQ+913yd4NHdYhUXS1v3n9234laDA0vvuJPNrPkqLpgPvPH9G34lX2jJYfLmENOrIkjvg2CsXKtodpuurPmrNwutIaj4Eb8y0Q11jqbaN70CEXB9seDtf8pVFn0X3sSwcmvFh3HVbY0FieiQf9rpdXMzeNcv49eEL0x/WfaQ0jNSLXEy0QCNBmj4qzliWKN9NM6pWFejvHxPxQ/s66aziF1C71Cntw6QopphjGI1Nt0A1F2nibrIt8LhrqTXpiFDw2PEWIPPuWAd/aZidMlI/su/9lhtb7c2g7DuL2gOLnvZcxENDp0VNV6VVnuAIZdw5niGk+MKn2t0oqVxDmsG859p1LQ2LnSygU8acwMNsZ/3A8+5B7RsD9Gf85+AWY6abQqU8S3IGEdWw73PM5Vmzv7SHUmx1DTJJ7ZH/AFKrNu9KvtNUVOrDYYGxmzaEmeyOag0HRPa9SpjYe2mC4VHOc0amJXoC8d2N0m6jENqlhcA1zcocBrxkhacf2qM40Kn8TfopiqTGdIMgew0aZa519b5XSNOK22HxAfs3OWiDhnnLfTI63ovI8RiC4uMCC4n1JK9FwG1x/d7aEOzHDlk2yy5hAPOLhMGQ2ftplF2anShxGuYnUSdUXZ+3W1KwZkyy0Cc3BrN3hyEKE7otVI7TPU/+qDR6HPDw5zmFvESTI/hTDV9iNrUzVLS2/wBrp05zNiRh8wfroBZSdv7TZSw1R25U7DcmYXl7Qecxr5LEu6BVL79LiNHcTPJSx0MPV025qeZmeTBh0mRHG0qYuthsvbNN2IxLXOptDDTAeXtioMpMg6W0sSndJtttpsphjqby6q0O3gcrYO9DSsUOhr4gvp2/VcrPF7BzPc5rmtBAEQeAg+SdJq+2V0jYcZiW1KlJjGx1by4AP3r7xMHTgqvpViWvxGZj2vHVtu0gjU8Qql/RUmPaD+E/VSqmysjAcwOVoabESZ196uJqkw9dxLezqzQN4yrAqFQoODhu6FnulTnFaQ0o+BrZXGzTLXCTMttq2CL+MoBKkbPpEvJEQ1riZIECCLCb+UoJnRZgOLpS4N3gZPE8BbidF6aabftbSHAHI6WSQXG29GhheXdHQDiaZP4Tm823A8Fvae1WnECo4HPlcGtBsRbMdOFvVQT6g3j4n4p+RRXYkTJIGY6TzvCcMUOYHeVrUHISgJoeEibdyIwOG6VVA4Zxmbxt36yrjaNZpawgyDJBBt6cVVPYwsIswRBAuBIPGNZGveh4ChTaJcKZI55i74gHy4Lzzncyul4z00Oyy8QWtL5F4IHxPgvOKwuQ4QeIOq9T2Ri8PlLm1AwAElhGXLAE8eZWV2lg8O/EUC6zDGcm1s3G8RHHkusyRlj3Dl/Vx/NcDz3at97y34Bava2ycEB7OtD8xbAlzNCQeYBiLE+Cy7nN1BBAMZuE8NVocZWmLaucP4UmYkHLqM1h6gfNJrBaOBJ8zrKa2hGT9V0nwJB+SAjawOhFk5ROrIbUkax/ylMqD2bItd+nkgmlbfBfo2f5Gf8AELzys9wFOCbtvxnehaXa20KtNtEU3loNIE2B5DiEGjKY4FYavtivP6Z/DSB8lL2zin9XQio8E0yTDiMxzak8UGqcPFMLgNSsXTJLmyXHebq5x4jvS2mwdZUsO27/AJIjXPxLQJL2gc8wj1Q27QpkgCo0k6AGZ9FmqNGcK4AT7RtgO7u1R9m4V4qsOVwAOsEAeqC3q7Yot1ePedPJNxuNaQ5gnNlDog6GCLlVFfZNVzjDYuTcgce8qdicG4F7zEdW1ut5ESgrqOKGcmDvZRHL+oUhyraHabfiz5qxciuFEwnbFuDvLd8EMouEolzjAJhriYFhbU8kABjXUjnYYcJvAOtuKr8VtF9R0lz5uNT6W4I2OG7+0FAcw949yxyVcbK6RuphrajiRJuQSReRfl9Fqm4sPYC2SBOuniPovOw0x/RWl2JiqUNbWGJZMS5lQACddxzY5cVixri09HaQgtzEm2YDS2onnBQcbtw0qZMw6DlHPnbkJKgso4IOOTG4hnPPSDv+IUrC9EPtTnOoY2nVIic1JwjkDeOBsr0901RDHkFx/MDPHWyjPxBbEzzjz4IQqt48BeYhvJDo18wBzdwgTBXJtL662tgZ9Y4xKk0sfALSNQReNO7l4qtbUPlOhGg1hJjYkkkXsPl/JWeUTvsDnTkh92kXg8Bpz9y5/dJp0XdY2CXkibWLRw7jKAK5jMyxAFx3fLuVpR202vT6qrungZgExa8bvwXaVhS45m4HDUOM94gSCoza8iQDAIBvpOitcTs2qW5BTc50mwE2gXnSO9Mp7JfRY8VWgZgHAAzpPvla0QgePBcewEQRKHgcMHOg6EEeYGvquCrklrxOUkSLG3uKI7VoAht4yiB6ytTitj9c2kc4bFNo0mZAPNZh1UWiSDaYi/L3rW09s0mMaHOghrQbHWACghDoiz8T3nwAH1UytsSm4MDg4hjco3otM3hRq3StkEsY90AnS3meAQX7eedGtHqVRPZsikNGDzk/FF+zNBnK2eeUKiqbUqn8UeEBVdXpG8zc25k+HBBsX1A3UgeYCjVtpU2yXPFu+VkqeNdUdvcp/qVWVKzzlk6n5qGNm/pFS4ZneA+qiHpB1pLGsgcST38h4Kgpo2y2EPqAgg5Qb95MFBZU6QzutDRlLeFx8UVxuqvDkhzdRdnHx4KzcqFKNhKkOIkiWkQDZ1tDfRARsJqfA/A2QR3UsxA7/wCaVbZhltw7MSAAQSLEx7lJ2fQzvAy5heREjTuVjV2VRbd+RndME/si658vKqfZeyagqNc4AMB3g7W3AN0vzVjtPZ+apNFmVsdkvBvzm3oEYY+kwQwOd4nKPfdBrbYe4EANYCCLCCf2jdJ1IiGk0GHtDTzNRoFuO8FN2RTeW5stUCTam9loPGHa/wBcVUPpNHEj+uSPhNqvpTkcRPcPLx8Sr+LXS9Gdt1UVjHC2h56THzXKdR3HdIaIFgXDhbirbDdHySMzXFp3o17jB0mB8FL/ALnovy3cXTYgEhwsA0G15NzcXXPWVHh3F7oMh099zyJ5d61dPDZTcUiDDRFnSBdtwSBI1URuzWy/LLQ0gi92EDebEb084tCMzBMqOIc2pmbBa64ztiMzcotfgSAe5SpaPUwTgyoHXbutIaGktjUnL4+qjP2HTAkNqndzb1m+EgW5ecohrim09WKol0iWnt5RmF5Bm19PVPOOL23DiXHK5p3Y0OVw4mFN5Q1BOMqYV+QnM2AQ2SC0HgOUad6tm16eKAJe4QCDA3hefLxXauCDw4OyNzZSSG3sIgEnXUi+qpcXsvq29ZRc/diZbBEnnPARMrpx5Sqt8dsSlTY19NoEWBB1BtfmVmMVhHEvcGktDiC4CQDA1VxgNvtcMlYRpf8ACSNJjRaXDVWRDQGcgOyfNXweWHwuGDqLweZIPeGhR6G1KlFu4GOLuL2h+WCYyz4rTbbwzWF2UASyTHEwZKpavRquQNw3Eg2ETzk2K1vZMVOJ2zXMtNUhh1Y2ADNyCAOZKuKWFeQIadB8F3/4o+Jc6mI/DMkxwtYK+ZhzA8B8ElMUo2Y7iQPP6LNUsA97jka5/gCePcvQfsnenmm7STHJS0xmNldH6maarcjcpAuJJ4AiZhPb0TEDPUnWzBPlvafNaZmHKI3Bjlrqpqs9Q6PUm9lhJ5ucT7hATn9HS57nhwBc0NIIMWmDbxWjNINEugDmbD1KrcfttgYRRIe+wGkC93X1A7p0RVIejtZpG7mEjsmfdqpFPY9V2jCBzduj3qsxe167nEGu5pEgNLYEz2os4i1vFPOMruDc1UFps4GXGwB7B/Ce9c/tsuXs9P3W3jbxu5/P++uLV2zaVOOurAfqsE/7jZOZtOnTB6mkTNi55zSP2ZAVRTI/Dl/ZcWE+TrJpqDxPItg/xMP0XfHjT6u1aj7ZoH5WQB/tM+oUQnn/AF5HLKA/EE/z3veboZKo1HRl2DImrX6qrmytnKGtHB0VBDp81YbZxWDY1zXPFepDg0sptp6jdf1lLdOtud5WHhStmYA1qrKTYBe6B3cSY4wLqYsRQElt8Z/ZyKZJ657w2JFOkHPE/qh9h3lQcV0UY1pNGq57mxNN9J7Ht4zIOnkmww/q2uJdnqAEWpgkXI4WjQXbwAChDAhj5DnOl1wSAC5oGjYkOERJ7kXFYt7yCwGAMrN0NyyIc6Y8DM8QiRqHOLSNSJJ7JvIFhzXniTwWCp5G5nXuLGc2siBFzeAEehjC+GyWAkQ2CHSIuQLR2pEaqtoOYXOc6wc6zsxzWImQezobRPKFJLRJG9uxJDSBl1dEAkW14wOClgWIqB7puTcU3ndg/jccuovHcuNaRvtbmJaSTDWtLe8kcDousBIcwtDWwBnBvJ1DQeHHTkmYqiCWA1S7K3NAmCdLN5gR5wtKRpPLpuN527qDGkAaCZv3TAT8fWfUolrSRJ0OUS0XOnA6ldfXa1jS41CQ5zoDg0gkcQPJBr4kdWcjXFzmiARaZM8rNGnjdJO5GcLVMwG1X0jHab+U/Lko9SmRqmL0I2GCxdKvcdoDsnUfVTX0idSSsJScQZBII4haPZXSbRtb+MfMLFi6t/s6cKKmMc1zZaQQeISDVlQH02Z3ZIy5uGmgn3yu9XCIykBYCEUNRaoa/Sek12WHkjU5Yg94N/cq7E7frm7AwsGuSXeps5vmAtNjNmU6o32g9+hHmLrM7U6PiiC+nVAi8OMO8nBamMq04jOZ6x7T+sS4eGYcPFqbVpmJewEfnZA97Zb6hL7VPbaHfrdl3qLHzBQBUIMtJB7rLaCFwLYzyPyVGg+QmW/BBflLs+WHyDmzO4CBYkwYAFk1dUDn1C7Uz8fPmmpJIElK7CLTogxDmz+V1vfoVQ2nSLuyCfC/u4p4pNkSRI4ODhB7i248bIr6cdunH6zTAPndp8kRrpECpP6tQfAmR7wgnYHa9ekQ6mXZgSc4y1i4EAFri7ec2wgE2iyvsL/aRUt1tKjVjiCaTuWjw5v+4LKGlF3UyB+Zht63b7wnMBeQ1rg8mwa9sk9wN/ioLh2GDy1pqAB0uhrjLmtFibktJDW3FrIrKToeA1sZXAPJJidWjvGvn3qCw02vAbTfLWkg3MiLy46tnw1Q8Pj6geOsa8MkQ9xLGnQEZBpF7i0RK8+UtScppxYAgBzgyHAmQBDjyiIjhqh9c6q6GVbsMxJdvWIDuAvxJgCQn0pfmNmAkEADSNBY8k77KA8inTa6pxkEESRmETd06zwCnvufl7JWOxAAk1mVA85y2ZDDFw4nhYWj0QsTtHOwHMDnhsMGaRbez8DHAJz6wlzA1jQRkcxga8v0NjHCNe4gKMKQaZIBMZywTMSBAFr930V7FSzh3Zi/M2mBck7xcCMpB0Oa0gRy5KA/aDy4ZCXaAZg0QBe7jLiCiV6jiHNMhpcRlImBEAAm8c/DWyCMJvtjcDsozSNADHC86+kq8c9qi4jAuqlzm5nuJ7RiO8GBAI8bqsq0S1xadQYWnxLrMIaYhwMiGgCBYm8zESFWUOj73AmI1NzEwOQvqunHl27iqhNldeIJHK1tFxdETdn7XqUTum3Fp0K0eG6W0iN8Fp9R6hY9JTBu/wD5HQ/OPQodfpVRA3Zce4fMrEAIzVOldWu0OlFV9mwwd2vqqWpVLjLiSeZT6gQlUdlJcC7CoSSl4DZVSsfZtkcXGzR+0VoafQpuTeqHPzA3R3Qbn1CmjKhhMwCYuYBsOZ5J1HL+LMBwLYMeIMT6hWeL2DXoHMJIH46ZMjx4hQxjGu/SMB/XbDHe4ZXeY80D6VF4nqn5wfwtNz40ndr0KGarSSH04PEt3CPFpt7gnfYw79G8OP5XQx/oTlPkUnYp7d2oM0fhqAkjuBMOHqqHUGQfZVIn8J9mfecp9U+o8g+1pjx7BPeCN0+hQQKTtC6meR32fxDeb6FXOw9g1XEHPlpHiCHB/c1psfEhQRtm7ONV0UXOB4yCIHe9tj4EBbHZ2ym0hwc+INSACe62gUnC4ZtNuVjQ0ch8UUlZtVk6OGDmtpm7HODSDBgZZsSJH8gns2azMRoAXiLRAEAaaBJJcr5Z9AV2wX0gTlEONyS4jJ2p1QKTiCXAmRLr3klguZ8bLiSYs8VK2dsphqkmbMtpY719JOnFAxZlzW6DM4kC2bK2RmOpukknuk8D0XlwaZIh50i4gGDbS6kYjZrbzJyyRpabcuQC4kpV4+3KQL6e85xGVxyzAsTGngm4OkSH7zhlmIganKZtOhKSSsFFtPZzWVntaTAcY0+iifZRzPu+i6ku88I59lHM+76Lv2Ucz7vokkqOsww5n3fRGGFHM+76JJIGuww5n3Jhwo5n3fRcSQcOFHM+76K+6M7BpVczqgLspADSd3TiALpJKUa1mHAECwGgFgPABLIkkubTvVqv2h0do1QS5sO/M2AfO0HzSSVGGqYIAkSYBI4fRGZWLQATnbpkeA4D/LN2+RCSS6MtBgejNE1WEhxBp9ZkJlszEXEkdxK1FOmNBYcvckksVYfkXCxJJZV//9k=">
            <a:hlinkClick r:id="rId4"/>
          </p:cNvPr>
          <p:cNvSpPr>
            <a:spLocks noChangeAspect="1" noChangeArrowheads="1"/>
          </p:cNvSpPr>
          <p:nvPr/>
        </p:nvSpPr>
        <p:spPr bwMode="auto">
          <a:xfrm>
            <a:off x="28575" y="2434580"/>
            <a:ext cx="22860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5877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9" descr="Travnik Hypermar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399086" y="3600450"/>
            <a:ext cx="3349378" cy="26207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ounded Rectangle 6"/>
          <p:cNvSpPr/>
          <p:nvPr/>
        </p:nvSpPr>
        <p:spPr>
          <a:xfrm>
            <a:off x="7020272" y="2028974"/>
            <a:ext cx="1728192" cy="1328018"/>
          </a:xfrm>
          <a:prstGeom prst="roundRect">
            <a:avLst/>
          </a:prstGeom>
          <a:solidFill>
            <a:schemeClr val="accent4">
              <a:lumMod val="40000"/>
              <a:lumOff val="6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6" name="Rounded Rectangle 5"/>
          <p:cNvSpPr/>
          <p:nvPr/>
        </p:nvSpPr>
        <p:spPr>
          <a:xfrm>
            <a:off x="5327674" y="2059718"/>
            <a:ext cx="1404566" cy="849438"/>
          </a:xfrm>
          <a:prstGeom prst="roundRect">
            <a:avLst/>
          </a:prstGeom>
          <a:solidFill>
            <a:schemeClr val="accent4">
              <a:lumMod val="40000"/>
              <a:lumOff val="6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5" name="Round Same Side Corner Rectangle 4"/>
          <p:cNvSpPr/>
          <p:nvPr/>
        </p:nvSpPr>
        <p:spPr>
          <a:xfrm>
            <a:off x="539551" y="2051612"/>
            <a:ext cx="4138809" cy="4419152"/>
          </a:xfrm>
          <a:prstGeom prst="round2SameRect">
            <a:avLst/>
          </a:prstGeom>
          <a:solidFill>
            <a:schemeClr val="accent4">
              <a:lumMod val="40000"/>
              <a:lumOff val="6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69" name="Rectangle 2"/>
          <p:cNvSpPr>
            <a:spLocks noChangeArrowheads="1"/>
          </p:cNvSpPr>
          <p:nvPr/>
        </p:nvSpPr>
        <p:spPr bwMode="auto">
          <a:xfrm>
            <a:off x="719135" y="2636912"/>
            <a:ext cx="3843629" cy="333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lvl="2" eaLnBrk="0" hangingPunct="0">
              <a:spcBef>
                <a:spcPts val="600"/>
              </a:spcBef>
              <a:spcAft>
                <a:spcPts val="0"/>
              </a:spcAft>
            </a:pPr>
            <a:r>
              <a:rPr lang="en-GB" b="1" dirty="0">
                <a:solidFill>
                  <a:srgbClr val="00539B"/>
                </a:solidFill>
                <a:latin typeface="Franklin Gothic Book" pitchFamily="34" charset="0"/>
              </a:rPr>
              <a:t>Company Information</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Limited liability company</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Second largest local retailer in BiH, with 34 supermarkets and 16 hypermarkets</a:t>
            </a:r>
          </a:p>
          <a:p>
            <a:pPr marL="177800" lvl="2" eaLnBrk="0" hangingPunct="0">
              <a:spcBef>
                <a:spcPts val="600"/>
              </a:spcBef>
              <a:spcAft>
                <a:spcPts val="0"/>
              </a:spcAft>
            </a:pPr>
            <a:endParaRPr lang="en-GB" b="1" dirty="0" smtClean="0">
              <a:solidFill>
                <a:srgbClr val="00539B"/>
              </a:solidFill>
              <a:latin typeface="Franklin Gothic Book" pitchFamily="34" charset="0"/>
            </a:endParaRPr>
          </a:p>
          <a:p>
            <a:pPr marL="177800" lvl="2" eaLnBrk="0" hangingPunct="0">
              <a:spcBef>
                <a:spcPts val="600"/>
              </a:spcBef>
              <a:spcAft>
                <a:spcPts val="0"/>
              </a:spcAft>
            </a:pPr>
            <a:r>
              <a:rPr lang="en-GB" b="1" dirty="0" smtClean="0">
                <a:solidFill>
                  <a:srgbClr val="00539B"/>
                </a:solidFill>
                <a:latin typeface="Franklin Gothic Book" pitchFamily="34" charset="0"/>
              </a:rPr>
              <a:t>EBRD </a:t>
            </a:r>
            <a:r>
              <a:rPr lang="en-GB" b="1" dirty="0">
                <a:solidFill>
                  <a:srgbClr val="00539B"/>
                </a:solidFill>
                <a:latin typeface="Franklin Gothic Book" pitchFamily="34" charset="0"/>
              </a:rPr>
              <a:t>Finance</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EUR 6.5 million senior loan</a:t>
            </a:r>
          </a:p>
          <a:p>
            <a:pPr marL="177800" lvl="2" eaLnBrk="0" hangingPunct="0">
              <a:spcBef>
                <a:spcPts val="600"/>
              </a:spcBef>
              <a:spcAft>
                <a:spcPts val="0"/>
              </a:spcAft>
            </a:pPr>
            <a:endParaRPr lang="en-GB" b="1" dirty="0" smtClean="0">
              <a:solidFill>
                <a:srgbClr val="00539B"/>
              </a:solidFill>
              <a:latin typeface="Franklin Gothic Book" pitchFamily="34" charset="0"/>
            </a:endParaRPr>
          </a:p>
          <a:p>
            <a:pPr marL="177800" lvl="2" eaLnBrk="0" hangingPunct="0">
              <a:spcBef>
                <a:spcPts val="600"/>
              </a:spcBef>
              <a:spcAft>
                <a:spcPts val="0"/>
              </a:spcAft>
            </a:pPr>
            <a:r>
              <a:rPr lang="en-GB" b="1" dirty="0">
                <a:solidFill>
                  <a:srgbClr val="00539B"/>
                </a:solidFill>
                <a:latin typeface="Franklin Gothic Book" pitchFamily="34" charset="0"/>
              </a:rPr>
              <a:t>Purpose of investment</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New stores roll–out </a:t>
            </a:r>
            <a:r>
              <a:rPr lang="en-GB" dirty="0" smtClean="0">
                <a:solidFill>
                  <a:schemeClr val="tx1"/>
                </a:solidFill>
                <a:latin typeface="Franklin Gothic Book" pitchFamily="34" charset="0"/>
              </a:rPr>
              <a:t>including: </a:t>
            </a:r>
          </a:p>
          <a:p>
            <a:pPr marL="806450" lvl="3" indent="-171450" eaLnBrk="0" hangingPunct="0">
              <a:spcBef>
                <a:spcPts val="600"/>
              </a:spcBef>
              <a:spcAft>
                <a:spcPts val="0"/>
              </a:spcAft>
              <a:buFont typeface="Wingdings" panose="05000000000000000000" pitchFamily="2" charset="2"/>
              <a:buChar char="§"/>
            </a:pPr>
            <a:r>
              <a:rPr lang="en-GB" dirty="0" smtClean="0">
                <a:solidFill>
                  <a:schemeClr val="tx1"/>
                </a:solidFill>
                <a:latin typeface="Franklin Gothic Book" pitchFamily="34" charset="0"/>
              </a:rPr>
              <a:t>site acquisition;</a:t>
            </a:r>
          </a:p>
          <a:p>
            <a:pPr marL="806450" lvl="3" indent="-171450" eaLnBrk="0" hangingPunct="0">
              <a:spcBef>
                <a:spcPts val="600"/>
              </a:spcBef>
              <a:spcAft>
                <a:spcPts val="0"/>
              </a:spcAft>
              <a:buFont typeface="Wingdings" panose="05000000000000000000" pitchFamily="2" charset="2"/>
              <a:buChar char="§"/>
            </a:pPr>
            <a:r>
              <a:rPr lang="en-GB" dirty="0" smtClean="0">
                <a:solidFill>
                  <a:schemeClr val="tx1"/>
                </a:solidFill>
                <a:latin typeface="Franklin Gothic Book" pitchFamily="34" charset="0"/>
              </a:rPr>
              <a:t>equipment costs; and</a:t>
            </a:r>
          </a:p>
          <a:p>
            <a:pPr marL="806450" lvl="3" indent="-171450" eaLnBrk="0" hangingPunct="0">
              <a:spcBef>
                <a:spcPts val="600"/>
              </a:spcBef>
              <a:spcAft>
                <a:spcPts val="0"/>
              </a:spcAft>
              <a:buFont typeface="Wingdings" panose="05000000000000000000" pitchFamily="2" charset="2"/>
              <a:buChar char="§"/>
            </a:pPr>
            <a:r>
              <a:rPr lang="en-GB" dirty="0" smtClean="0">
                <a:solidFill>
                  <a:schemeClr val="tx1"/>
                </a:solidFill>
                <a:latin typeface="Franklin Gothic Book" pitchFamily="34" charset="0"/>
              </a:rPr>
              <a:t>refurbishment/construction costs. </a:t>
            </a:r>
            <a:endParaRPr lang="en-GB" dirty="0">
              <a:solidFill>
                <a:schemeClr val="tx1"/>
              </a:solidFill>
              <a:latin typeface="Franklin Gothic Book" pitchFamily="34" charset="0"/>
            </a:endParaRPr>
          </a:p>
        </p:txBody>
      </p:sp>
      <p:sp>
        <p:nvSpPr>
          <p:cNvPr id="60" name="Title 59"/>
          <p:cNvSpPr>
            <a:spLocks noGrp="1"/>
          </p:cNvSpPr>
          <p:nvPr>
            <p:ph type="title"/>
          </p:nvPr>
        </p:nvSpPr>
        <p:spPr/>
        <p:txBody>
          <a:bodyPr/>
          <a:lstStyle/>
          <a:p>
            <a:r>
              <a:rPr lang="en-GB" altLang="en-US" dirty="0" smtClean="0"/>
              <a:t>Bingo – </a:t>
            </a:r>
            <a:r>
              <a:rPr lang="en-GB" altLang="en-US" dirty="0"/>
              <a:t>Bosnia and Herzegovina</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084" y="1079500"/>
            <a:ext cx="9147084" cy="719137"/>
            <a:chOff x="-3084" y="1079500"/>
            <a:chExt cx="9147084" cy="719137"/>
          </a:xfrm>
        </p:grpSpPr>
        <p:sp>
          <p:nvSpPr>
            <p:cNvPr id="75" name="Rounded Rectangle 49"/>
            <p:cNvSpPr/>
            <p:nvPr/>
          </p:nvSpPr>
          <p:spPr bwMode="auto">
            <a:xfrm>
              <a:off x="0"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Introduction to EBRD</a:t>
              </a:r>
            </a:p>
          </p:txBody>
        </p:sp>
        <p:sp>
          <p:nvSpPr>
            <p:cNvPr id="76" name="Rounded Rectangle 50"/>
            <p:cNvSpPr/>
            <p:nvPr/>
          </p:nvSpPr>
          <p:spPr bwMode="auto">
            <a:xfrm>
              <a:off x="1527079"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LEF at a glance</a:t>
              </a:r>
            </a:p>
          </p:txBody>
        </p:sp>
        <p:sp>
          <p:nvSpPr>
            <p:cNvPr id="77" name="Rounded Rectangle 51"/>
            <p:cNvSpPr/>
            <p:nvPr/>
          </p:nvSpPr>
          <p:spPr bwMode="auto">
            <a:xfrm>
              <a:off x="3054158" y="1079999"/>
              <a:ext cx="1508607"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Target transactions</a:t>
              </a:r>
            </a:p>
          </p:txBody>
        </p:sp>
        <p:sp>
          <p:nvSpPr>
            <p:cNvPr id="78" name="Rounded Rectangle 52"/>
            <p:cNvSpPr/>
            <p:nvPr/>
          </p:nvSpPr>
          <p:spPr bwMode="auto">
            <a:xfrm>
              <a:off x="4579851"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Investment Process</a:t>
              </a:r>
              <a:endParaRPr lang="en-GB" dirty="0">
                <a:latin typeface="Franklin Gothic Book"/>
              </a:endParaRPr>
            </a:p>
          </p:txBody>
        </p:sp>
        <p:sp>
          <p:nvSpPr>
            <p:cNvPr id="79" name="Rounded Rectangle 53"/>
            <p:cNvSpPr/>
            <p:nvPr/>
          </p:nvSpPr>
          <p:spPr bwMode="auto">
            <a:xfrm>
              <a:off x="6106930"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Valuation, Value Creation and Exit</a:t>
              </a:r>
            </a:p>
          </p:txBody>
        </p:sp>
        <p:sp>
          <p:nvSpPr>
            <p:cNvPr id="74" name="Rectangle 73"/>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72" name="Rectangle 71"/>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80" name="Rounded Rectangle 53"/>
            <p:cNvSpPr/>
            <p:nvPr/>
          </p:nvSpPr>
          <p:spPr bwMode="auto">
            <a:xfrm>
              <a:off x="7634007" y="1079500"/>
              <a:ext cx="1509993"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Case Studies</a:t>
              </a:r>
            </a:p>
          </p:txBody>
        </p: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21 May, 2014</a:t>
            </a:fld>
            <a:endParaRPr lang="en-GB" dirty="0"/>
          </a:p>
        </p:txBody>
      </p:sp>
      <p:sp>
        <p:nvSpPr>
          <p:cNvPr id="62"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19</a:t>
            </a:fld>
            <a:endParaRPr lang="en-GB" dirty="0"/>
          </a:p>
        </p:txBody>
      </p:sp>
      <p:sp>
        <p:nvSpPr>
          <p:cNvPr id="66" name="Text Placeholder 7"/>
          <p:cNvSpPr txBox="1">
            <a:spLocks/>
          </p:cNvSpPr>
          <p:nvPr/>
        </p:nvSpPr>
        <p:spPr bwMode="auto">
          <a:xfrm>
            <a:off x="5507136" y="2380965"/>
            <a:ext cx="10810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lvl1pPr eaLnBrk="0" hangingPunct="0">
              <a:defRPr sz="1200">
                <a:solidFill>
                  <a:schemeClr val="bg1"/>
                </a:solidFill>
                <a:latin typeface="Arial" pitchFamily="34" charset="0"/>
                <a:ea typeface="ＭＳ Ｐゴシック" pitchFamily="34" charset="-128"/>
              </a:defRPr>
            </a:lvl1pPr>
            <a:lvl2pPr marL="742950" indent="-285750" eaLnBrk="0" hangingPunct="0">
              <a:defRPr sz="1200">
                <a:solidFill>
                  <a:schemeClr val="bg1"/>
                </a:solidFill>
                <a:latin typeface="Arial" pitchFamily="34" charset="0"/>
                <a:ea typeface="ＭＳ Ｐゴシック" pitchFamily="34" charset="-128"/>
              </a:defRPr>
            </a:lvl2pPr>
            <a:lvl3pPr marL="1143000" indent="-228600" eaLnBrk="0" hangingPunct="0">
              <a:defRPr sz="1200">
                <a:solidFill>
                  <a:schemeClr val="bg1"/>
                </a:solidFill>
                <a:latin typeface="Arial" pitchFamily="34" charset="0"/>
                <a:ea typeface="ＭＳ Ｐゴシック" pitchFamily="34" charset="-128"/>
              </a:defRPr>
            </a:lvl3pPr>
            <a:lvl4pPr marL="1600200" indent="-228600" eaLnBrk="0" hangingPunct="0">
              <a:defRPr sz="1200">
                <a:solidFill>
                  <a:schemeClr val="bg1"/>
                </a:solidFill>
                <a:latin typeface="Arial" pitchFamily="34" charset="0"/>
                <a:ea typeface="ＭＳ Ｐゴシック" pitchFamily="34" charset="-128"/>
              </a:defRPr>
            </a:lvl4pPr>
            <a:lvl5pPr marL="2057400" indent="-228600" eaLnBrk="0" hangingPunct="0">
              <a:defRPr sz="1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9pPr>
          </a:lstStyle>
          <a:p>
            <a:pPr algn="r"/>
            <a:r>
              <a:rPr lang="en-US" sz="3500" dirty="0">
                <a:solidFill>
                  <a:srgbClr val="00539B"/>
                </a:solidFill>
                <a:latin typeface="Bodoni SvtyTwo OS ITC TT-Bold"/>
                <a:ea typeface="Bodoni SvtyTwo OS ITC TT-Bold"/>
                <a:cs typeface="Bodoni SvtyTwo OS ITC TT-Bold"/>
              </a:rPr>
              <a:t> </a:t>
            </a:r>
            <a:r>
              <a:rPr lang="en-US" sz="2400" dirty="0" smtClean="0">
                <a:solidFill>
                  <a:srgbClr val="00539B"/>
                </a:solidFill>
                <a:latin typeface="Bodoni MT" pitchFamily="18" charset="0"/>
                <a:ea typeface="Bodoni SvtyTwo OS ITC TT-Bold"/>
                <a:cs typeface="Bodoni SvtyTwo OS ITC TT-Bold"/>
              </a:rPr>
              <a:t>2010</a:t>
            </a:r>
            <a:endParaRPr lang="en-US" sz="2400" dirty="0">
              <a:solidFill>
                <a:srgbClr val="00539B"/>
              </a:solidFill>
              <a:latin typeface="Bodoni MT" pitchFamily="18" charset="0"/>
              <a:ea typeface="Bodoni SvtyTwo OS ITC TT-Bold"/>
              <a:cs typeface="Bodoni SvtyTwo OS ITC TT-Bold"/>
            </a:endParaRPr>
          </a:p>
        </p:txBody>
      </p:sp>
      <p:sp>
        <p:nvSpPr>
          <p:cNvPr id="68" name="Text Placeholder 7"/>
          <p:cNvSpPr txBox="1">
            <a:spLocks/>
          </p:cNvSpPr>
          <p:nvPr/>
        </p:nvSpPr>
        <p:spPr bwMode="auto">
          <a:xfrm>
            <a:off x="5438626" y="2159037"/>
            <a:ext cx="717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ＭＳ Ｐゴシック" pitchFamily="34" charset="-128"/>
              </a:defRPr>
            </a:lvl1pPr>
            <a:lvl2pPr marL="742950" indent="-285750" eaLnBrk="0" hangingPunct="0">
              <a:defRPr sz="1200">
                <a:solidFill>
                  <a:schemeClr val="bg1"/>
                </a:solidFill>
                <a:latin typeface="Arial" pitchFamily="34" charset="0"/>
                <a:ea typeface="ＭＳ Ｐゴシック" pitchFamily="34" charset="-128"/>
              </a:defRPr>
            </a:lvl2pPr>
            <a:lvl3pPr marL="1143000" indent="-228600" eaLnBrk="0" hangingPunct="0">
              <a:defRPr sz="1200">
                <a:solidFill>
                  <a:schemeClr val="bg1"/>
                </a:solidFill>
                <a:latin typeface="Arial" pitchFamily="34" charset="0"/>
                <a:ea typeface="ＭＳ Ｐゴシック" pitchFamily="34" charset="-128"/>
              </a:defRPr>
            </a:lvl3pPr>
            <a:lvl4pPr marL="1600200" indent="-228600" eaLnBrk="0" hangingPunct="0">
              <a:defRPr sz="1200">
                <a:solidFill>
                  <a:schemeClr val="bg1"/>
                </a:solidFill>
                <a:latin typeface="Arial" pitchFamily="34" charset="0"/>
                <a:ea typeface="ＭＳ Ｐゴシック" pitchFamily="34" charset="-128"/>
              </a:defRPr>
            </a:lvl4pPr>
            <a:lvl5pPr marL="2057400" indent="-228600" eaLnBrk="0" hangingPunct="0">
              <a:defRPr sz="1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9pPr>
          </a:lstStyle>
          <a:p>
            <a:pPr algn="r">
              <a:spcAft>
                <a:spcPts val="1200"/>
              </a:spcAft>
            </a:pPr>
            <a:r>
              <a:rPr lang="en-US" sz="1300" dirty="0">
                <a:solidFill>
                  <a:srgbClr val="58595B"/>
                </a:solidFill>
                <a:latin typeface="Franklin Gothic Book" pitchFamily="34" charset="0"/>
              </a:rPr>
              <a:t>Signed in</a:t>
            </a:r>
            <a:endParaRPr lang="en-US" sz="1300" dirty="0">
              <a:solidFill>
                <a:srgbClr val="00539B"/>
              </a:solidFill>
              <a:latin typeface="Franklin Gothic Book" pitchFamily="34" charset="0"/>
            </a:endParaRPr>
          </a:p>
        </p:txBody>
      </p:sp>
      <p:pic>
        <p:nvPicPr>
          <p:cNvPr id="10242" name="Picture 2" descr="\\ldn1dmv2\delbufal$\Desktop\pozadinalogo_f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5024" y="2242836"/>
            <a:ext cx="1749958" cy="707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47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latin typeface="Bodoni MT" pitchFamily="18" charset="0"/>
              </a:rPr>
              <a:t>Contents</a:t>
            </a:r>
            <a:endParaRPr lang="en-GB" dirty="0">
              <a:latin typeface="Bodoni MT" pitchFamily="18" charset="0"/>
            </a:endParaRPr>
          </a:p>
        </p:txBody>
      </p:sp>
      <p:sp>
        <p:nvSpPr>
          <p:cNvPr id="11" name="Text Placeholder 10"/>
          <p:cNvSpPr>
            <a:spLocks noGrp="1"/>
          </p:cNvSpPr>
          <p:nvPr>
            <p:ph type="body" sz="quarter" idx="4294967295"/>
          </p:nvPr>
        </p:nvSpPr>
        <p:spPr>
          <a:xfrm>
            <a:off x="717550" y="2160588"/>
            <a:ext cx="7926388" cy="3779410"/>
          </a:xfrm>
        </p:spPr>
        <p:txBody>
          <a:bodyPr/>
          <a:lstStyle/>
          <a:p>
            <a:pPr marL="342900" indent="-342900">
              <a:buClr>
                <a:schemeClr val="accent1"/>
              </a:buClr>
              <a:buFont typeface="Wingdings" panose="05000000000000000000" pitchFamily="2" charset="2"/>
              <a:buChar char="§"/>
            </a:pPr>
            <a:r>
              <a:rPr lang="en-GB" dirty="0" smtClean="0"/>
              <a:t>Introduction to the Western Balkans Enterprise Development and Innovation Facility (“WB EDIF”)</a:t>
            </a:r>
          </a:p>
          <a:p>
            <a:pPr marL="342900" indent="-342900">
              <a:buClr>
                <a:schemeClr val="accent1"/>
              </a:buClr>
              <a:buFont typeface="Wingdings" panose="05000000000000000000" pitchFamily="2" charset="2"/>
              <a:buChar char="§"/>
            </a:pPr>
            <a:r>
              <a:rPr lang="en-GB" altLang="en-US" dirty="0" smtClean="0"/>
              <a:t>Enterprise Expansion Fund (“ENEF</a:t>
            </a:r>
            <a:r>
              <a:rPr lang="en-GB" altLang="en-US" dirty="0"/>
              <a:t>”) at a glance</a:t>
            </a:r>
          </a:p>
          <a:p>
            <a:pPr marL="342900" indent="-342900">
              <a:buClr>
                <a:schemeClr val="accent1"/>
              </a:buClr>
              <a:buFont typeface="Wingdings" panose="05000000000000000000" pitchFamily="2" charset="2"/>
              <a:buChar char="§"/>
            </a:pPr>
            <a:r>
              <a:rPr lang="en-GB" altLang="en-US" dirty="0"/>
              <a:t>Target transactions	</a:t>
            </a:r>
          </a:p>
          <a:p>
            <a:pPr marL="342900" indent="-342900">
              <a:buClr>
                <a:schemeClr val="accent1"/>
              </a:buClr>
              <a:buFont typeface="Wingdings" panose="05000000000000000000" pitchFamily="2" charset="2"/>
              <a:buChar char="§"/>
            </a:pPr>
            <a:r>
              <a:rPr lang="en-GB" altLang="en-US" dirty="0"/>
              <a:t>Investment process</a:t>
            </a:r>
          </a:p>
          <a:p>
            <a:pPr marL="342900" indent="-342900">
              <a:buClr>
                <a:schemeClr val="accent1"/>
              </a:buClr>
              <a:buFont typeface="Wingdings" panose="05000000000000000000" pitchFamily="2" charset="2"/>
              <a:buChar char="§"/>
            </a:pPr>
            <a:r>
              <a:rPr lang="en-US" altLang="en-US" dirty="0"/>
              <a:t>Valuation, post-investment Management and Exit</a:t>
            </a:r>
            <a:endParaRPr lang="en-GB" altLang="en-US" dirty="0"/>
          </a:p>
          <a:p>
            <a:pPr marL="342900" indent="-342900">
              <a:buClr>
                <a:schemeClr val="accent1"/>
              </a:buClr>
              <a:buFont typeface="Wingdings" panose="05000000000000000000" pitchFamily="2" charset="2"/>
              <a:buChar char="§"/>
            </a:pPr>
            <a:r>
              <a:rPr lang="en-GB" altLang="en-US" dirty="0" smtClean="0"/>
              <a:t>Case Studies (Examples </a:t>
            </a:r>
            <a:r>
              <a:rPr lang="en-GB" altLang="en-US" dirty="0"/>
              <a:t>of selected </a:t>
            </a:r>
            <a:r>
              <a:rPr lang="en-GB" altLang="en-US" dirty="0" smtClean="0"/>
              <a:t>EBRD Investments)</a:t>
            </a:r>
            <a:endParaRPr lang="en-GB" altLang="en-US" dirty="0"/>
          </a:p>
          <a:p>
            <a:endParaRPr lang="en-GB" dirty="0">
              <a:solidFill>
                <a:schemeClr val="bg1">
                  <a:lumMod val="65000"/>
                </a:schemeClr>
              </a:solidFill>
            </a:endParaRPr>
          </a:p>
        </p:txBody>
      </p:sp>
      <p:sp>
        <p:nvSpPr>
          <p:cNvPr id="5" name="Date Placeholder 4"/>
          <p:cNvSpPr>
            <a:spLocks noGrp="1"/>
          </p:cNvSpPr>
          <p:nvPr>
            <p:ph type="dt" sz="half" idx="2"/>
          </p:nvPr>
        </p:nvSpPr>
        <p:spPr/>
        <p:txBody>
          <a:bodyPr/>
          <a:lstStyle/>
          <a:p>
            <a:fld id="{B6178F0A-3EE0-4B48-8395-CF38F4590226}" type="datetime3">
              <a:rPr lang="en-GB" smtClean="0"/>
              <a:t>21 May, 2014</a:t>
            </a:fld>
            <a:endParaRPr lang="en-GB" dirty="0"/>
          </a:p>
        </p:txBody>
      </p:sp>
      <p:sp>
        <p:nvSpPr>
          <p:cNvPr id="6" name="Footer Placeholder 5"/>
          <p:cNvSpPr>
            <a:spLocks noGrp="1"/>
          </p:cNvSpPr>
          <p:nvPr>
            <p:ph type="ftr" sz="quarter" idx="3"/>
          </p:nvPr>
        </p:nvSpPr>
        <p:spPr/>
        <p:txBody>
          <a:bodyPr/>
          <a:lstStyle/>
          <a:p>
            <a:r>
              <a:rPr lang="en-GB" smtClean="0"/>
              <a:t>© European Bank for Reconstruction and Development 2012</a:t>
            </a:r>
            <a:endParaRPr lang="en-GB" dirty="0"/>
          </a:p>
        </p:txBody>
      </p:sp>
      <p:sp>
        <p:nvSpPr>
          <p:cNvPr id="7" name="Slide Number Placeholder 6"/>
          <p:cNvSpPr>
            <a:spLocks noGrp="1"/>
          </p:cNvSpPr>
          <p:nvPr>
            <p:ph type="sldNum" sz="quarter" idx="4"/>
          </p:nvPr>
        </p:nvSpPr>
        <p:spPr/>
        <p:txBody>
          <a:bodyPr/>
          <a:lstStyle/>
          <a:p>
            <a:fld id="{71F9F866-B438-9445-8D9F-1F8FF6608833}" type="slidenum">
              <a:rPr lang="en-GB" smtClean="0"/>
              <a:pPr/>
              <a:t>2</a:t>
            </a:fld>
            <a:endParaRPr lang="en-GB" dirty="0"/>
          </a:p>
        </p:txBody>
      </p:sp>
    </p:spTree>
    <p:extLst>
      <p:ext uri="{BB962C8B-B14F-4D97-AF65-F5344CB8AC3E}">
        <p14:creationId xmlns:p14="http://schemas.microsoft.com/office/powerpoint/2010/main" val="63371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encrypted-tbn3.gstatic.com/images?q=tbn:ANd9GcQjH6rY35cuuLpd_vcvSSLxGfDLDBlB2lAl7VwKpDkhaKVi7bG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9085" y="3600450"/>
            <a:ext cx="3349379" cy="2620714"/>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7020272" y="2028974"/>
            <a:ext cx="1728192" cy="1328018"/>
          </a:xfrm>
          <a:prstGeom prst="roundRect">
            <a:avLst/>
          </a:prstGeom>
          <a:solidFill>
            <a:schemeClr val="accent4">
              <a:lumMod val="40000"/>
              <a:lumOff val="6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6" name="Rounded Rectangle 5"/>
          <p:cNvSpPr/>
          <p:nvPr/>
        </p:nvSpPr>
        <p:spPr>
          <a:xfrm>
            <a:off x="5327674" y="2059718"/>
            <a:ext cx="1404566" cy="849438"/>
          </a:xfrm>
          <a:prstGeom prst="roundRect">
            <a:avLst/>
          </a:prstGeom>
          <a:solidFill>
            <a:schemeClr val="accent4">
              <a:lumMod val="40000"/>
              <a:lumOff val="6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5" name="Round Same Side Corner Rectangle 4"/>
          <p:cNvSpPr/>
          <p:nvPr/>
        </p:nvSpPr>
        <p:spPr>
          <a:xfrm>
            <a:off x="539551" y="2051612"/>
            <a:ext cx="4138809" cy="4419152"/>
          </a:xfrm>
          <a:prstGeom prst="round2SameRect">
            <a:avLst/>
          </a:prstGeom>
          <a:solidFill>
            <a:schemeClr val="accent4">
              <a:lumMod val="40000"/>
              <a:lumOff val="6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69" name="Rectangle 2"/>
          <p:cNvSpPr>
            <a:spLocks noChangeArrowheads="1"/>
          </p:cNvSpPr>
          <p:nvPr/>
        </p:nvSpPr>
        <p:spPr bwMode="auto">
          <a:xfrm>
            <a:off x="719135" y="2636912"/>
            <a:ext cx="3843629"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lvl="2" eaLnBrk="0" hangingPunct="0">
              <a:spcBef>
                <a:spcPts val="600"/>
              </a:spcBef>
              <a:spcAft>
                <a:spcPts val="0"/>
              </a:spcAft>
            </a:pPr>
            <a:r>
              <a:rPr lang="en-GB" b="1" dirty="0">
                <a:solidFill>
                  <a:srgbClr val="00539B"/>
                </a:solidFill>
                <a:latin typeface="Franklin Gothic Book" pitchFamily="34" charset="0"/>
              </a:rPr>
              <a:t>Company Information</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Limited liability company</a:t>
            </a:r>
          </a:p>
          <a:p>
            <a:pPr marL="349250" lvl="2" indent="-171450" eaLnBrk="0" hangingPunct="0">
              <a:spcBef>
                <a:spcPts val="600"/>
              </a:spcBef>
              <a:spcAft>
                <a:spcPts val="0"/>
              </a:spcAft>
              <a:buFont typeface="Arial" panose="020B0604020202020204" pitchFamily="34" charset="0"/>
              <a:buChar char="•"/>
            </a:pPr>
            <a:r>
              <a:rPr lang="en-GB" dirty="0" smtClean="0">
                <a:solidFill>
                  <a:schemeClr val="tx1"/>
                </a:solidFill>
                <a:latin typeface="Franklin Gothic Book" pitchFamily="34" charset="0"/>
              </a:rPr>
              <a:t>The </a:t>
            </a:r>
            <a:r>
              <a:rPr lang="en-GB" dirty="0">
                <a:solidFill>
                  <a:schemeClr val="tx1"/>
                </a:solidFill>
                <a:latin typeface="Franklin Gothic Book" pitchFamily="34" charset="0"/>
              </a:rPr>
              <a:t>company was founded in 2009 and is based in </a:t>
            </a:r>
            <a:r>
              <a:rPr lang="en-GB" dirty="0" err="1" smtClean="0">
                <a:solidFill>
                  <a:schemeClr val="tx1"/>
                </a:solidFill>
                <a:latin typeface="Franklin Gothic Book" pitchFamily="34" charset="0"/>
              </a:rPr>
              <a:t>Jastrebarsko</a:t>
            </a:r>
            <a:r>
              <a:rPr lang="en-GB" dirty="0" smtClean="0">
                <a:solidFill>
                  <a:schemeClr val="tx1"/>
                </a:solidFill>
                <a:latin typeface="Franklin Gothic Book" pitchFamily="34" charset="0"/>
              </a:rPr>
              <a:t>.</a:t>
            </a:r>
            <a:endParaRPr lang="en-GB" dirty="0">
              <a:solidFill>
                <a:schemeClr val="tx1"/>
              </a:solidFill>
              <a:latin typeface="Franklin Gothic Book" pitchFamily="34" charset="0"/>
            </a:endParaRPr>
          </a:p>
          <a:p>
            <a:pPr marL="177800" lvl="2" eaLnBrk="0" hangingPunct="0">
              <a:spcBef>
                <a:spcPts val="600"/>
              </a:spcBef>
              <a:spcAft>
                <a:spcPts val="0"/>
              </a:spcAft>
            </a:pPr>
            <a:endParaRPr lang="en-GB" b="1" dirty="0" smtClean="0">
              <a:solidFill>
                <a:srgbClr val="00539B"/>
              </a:solidFill>
              <a:latin typeface="Franklin Gothic Book" pitchFamily="34" charset="0"/>
            </a:endParaRPr>
          </a:p>
          <a:p>
            <a:pPr marL="177800" lvl="2" eaLnBrk="0" hangingPunct="0">
              <a:spcBef>
                <a:spcPts val="600"/>
              </a:spcBef>
              <a:spcAft>
                <a:spcPts val="0"/>
              </a:spcAft>
            </a:pPr>
            <a:r>
              <a:rPr lang="en-GB" b="1" dirty="0" smtClean="0">
                <a:solidFill>
                  <a:srgbClr val="00539B"/>
                </a:solidFill>
                <a:latin typeface="Franklin Gothic Book" pitchFamily="34" charset="0"/>
              </a:rPr>
              <a:t>EBRD </a:t>
            </a:r>
            <a:r>
              <a:rPr lang="en-GB" b="1" dirty="0">
                <a:solidFill>
                  <a:srgbClr val="00539B"/>
                </a:solidFill>
                <a:latin typeface="Franklin Gothic Book" pitchFamily="34" charset="0"/>
              </a:rPr>
              <a:t>Finance</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EUR </a:t>
            </a:r>
            <a:r>
              <a:rPr lang="en-GB" dirty="0" smtClean="0">
                <a:solidFill>
                  <a:schemeClr val="tx1"/>
                </a:solidFill>
                <a:latin typeface="Franklin Gothic Book" pitchFamily="34" charset="0"/>
              </a:rPr>
              <a:t>2.0 </a:t>
            </a:r>
            <a:r>
              <a:rPr lang="en-GB" dirty="0">
                <a:solidFill>
                  <a:schemeClr val="tx1"/>
                </a:solidFill>
                <a:latin typeface="Franklin Gothic Book" pitchFamily="34" charset="0"/>
              </a:rPr>
              <a:t>million senior loan</a:t>
            </a:r>
          </a:p>
          <a:p>
            <a:pPr marL="177800" lvl="2" eaLnBrk="0" hangingPunct="0">
              <a:spcBef>
                <a:spcPts val="600"/>
              </a:spcBef>
              <a:spcAft>
                <a:spcPts val="0"/>
              </a:spcAft>
            </a:pPr>
            <a:endParaRPr lang="en-GB" b="1" dirty="0" smtClean="0">
              <a:solidFill>
                <a:srgbClr val="00539B"/>
              </a:solidFill>
              <a:latin typeface="Franklin Gothic Book" pitchFamily="34" charset="0"/>
            </a:endParaRPr>
          </a:p>
          <a:p>
            <a:pPr marL="177800" lvl="2" eaLnBrk="0" hangingPunct="0">
              <a:spcBef>
                <a:spcPts val="600"/>
              </a:spcBef>
              <a:spcAft>
                <a:spcPts val="0"/>
              </a:spcAft>
            </a:pPr>
            <a:r>
              <a:rPr lang="en-GB" b="1" dirty="0">
                <a:solidFill>
                  <a:srgbClr val="00539B"/>
                </a:solidFill>
                <a:latin typeface="Franklin Gothic Book" pitchFamily="34" charset="0"/>
              </a:rPr>
              <a:t>Purpose of investment</a:t>
            </a:r>
          </a:p>
          <a:p>
            <a:pPr marL="349250" lvl="2" indent="-171450" eaLnBrk="0" hangingPunct="0">
              <a:spcBef>
                <a:spcPts val="600"/>
              </a:spcBef>
              <a:spcAft>
                <a:spcPts val="0"/>
              </a:spcAft>
              <a:buFont typeface="Arial" panose="020B0604020202020204" pitchFamily="34" charset="0"/>
              <a:buChar char="•"/>
            </a:pPr>
            <a:r>
              <a:rPr lang="en-GB" dirty="0" smtClean="0">
                <a:solidFill>
                  <a:schemeClr val="tx1"/>
                </a:solidFill>
                <a:latin typeface="Franklin Gothic Book" pitchFamily="34" charset="0"/>
              </a:rPr>
              <a:t>Construction of a 600sqm </a:t>
            </a:r>
            <a:r>
              <a:rPr lang="en-GB" dirty="0">
                <a:solidFill>
                  <a:schemeClr val="tx1"/>
                </a:solidFill>
                <a:latin typeface="Franklin Gothic Book" pitchFamily="34" charset="0"/>
              </a:rPr>
              <a:t>independent (carrier neutral) data centre with 250sqm business continuity and disaster recovery </a:t>
            </a:r>
            <a:r>
              <a:rPr lang="en-GB" dirty="0" smtClean="0">
                <a:solidFill>
                  <a:schemeClr val="tx1"/>
                </a:solidFill>
                <a:latin typeface="Franklin Gothic Book" pitchFamily="34" charset="0"/>
              </a:rPr>
              <a:t>space</a:t>
            </a:r>
            <a:endParaRPr lang="en-GB" dirty="0">
              <a:solidFill>
                <a:schemeClr val="tx1"/>
              </a:solidFill>
              <a:latin typeface="Franklin Gothic Book" pitchFamily="34" charset="0"/>
            </a:endParaRPr>
          </a:p>
        </p:txBody>
      </p:sp>
      <p:sp>
        <p:nvSpPr>
          <p:cNvPr id="60" name="Title 59"/>
          <p:cNvSpPr>
            <a:spLocks noGrp="1"/>
          </p:cNvSpPr>
          <p:nvPr>
            <p:ph type="title"/>
          </p:nvPr>
        </p:nvSpPr>
        <p:spPr/>
        <p:txBody>
          <a:bodyPr/>
          <a:lstStyle/>
          <a:p>
            <a:r>
              <a:rPr lang="en-GB" altLang="en-US" dirty="0" smtClean="0"/>
              <a:t>Data Centre </a:t>
            </a:r>
            <a:r>
              <a:rPr lang="en-GB" altLang="en-US" dirty="0" err="1" smtClean="0"/>
              <a:t>Kriz</a:t>
            </a:r>
            <a:r>
              <a:rPr lang="en-GB" altLang="en-US" dirty="0" smtClean="0"/>
              <a:t> – Croatia</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084" y="1079500"/>
            <a:ext cx="9147084" cy="719137"/>
            <a:chOff x="-3084" y="1079500"/>
            <a:chExt cx="9147084" cy="719137"/>
          </a:xfrm>
        </p:grpSpPr>
        <p:sp>
          <p:nvSpPr>
            <p:cNvPr id="75" name="Rounded Rectangle 49"/>
            <p:cNvSpPr/>
            <p:nvPr/>
          </p:nvSpPr>
          <p:spPr bwMode="auto">
            <a:xfrm>
              <a:off x="0"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Introduction to EBRD</a:t>
              </a:r>
            </a:p>
          </p:txBody>
        </p:sp>
        <p:sp>
          <p:nvSpPr>
            <p:cNvPr id="76" name="Rounded Rectangle 50"/>
            <p:cNvSpPr/>
            <p:nvPr/>
          </p:nvSpPr>
          <p:spPr bwMode="auto">
            <a:xfrm>
              <a:off x="1527079"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LEF at a glance</a:t>
              </a:r>
            </a:p>
          </p:txBody>
        </p:sp>
        <p:sp>
          <p:nvSpPr>
            <p:cNvPr id="77" name="Rounded Rectangle 51"/>
            <p:cNvSpPr/>
            <p:nvPr/>
          </p:nvSpPr>
          <p:spPr bwMode="auto">
            <a:xfrm>
              <a:off x="3054158" y="1079999"/>
              <a:ext cx="1508607"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Target transactions</a:t>
              </a:r>
            </a:p>
          </p:txBody>
        </p:sp>
        <p:sp>
          <p:nvSpPr>
            <p:cNvPr id="78" name="Rounded Rectangle 52"/>
            <p:cNvSpPr/>
            <p:nvPr/>
          </p:nvSpPr>
          <p:spPr bwMode="auto">
            <a:xfrm>
              <a:off x="4579851"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Investment Process</a:t>
              </a:r>
              <a:endParaRPr lang="en-GB" dirty="0">
                <a:latin typeface="Franklin Gothic Book"/>
              </a:endParaRPr>
            </a:p>
          </p:txBody>
        </p:sp>
        <p:sp>
          <p:nvSpPr>
            <p:cNvPr id="79" name="Rounded Rectangle 53"/>
            <p:cNvSpPr/>
            <p:nvPr/>
          </p:nvSpPr>
          <p:spPr bwMode="auto">
            <a:xfrm>
              <a:off x="6106930"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Valuation, Value Creation and Exit</a:t>
              </a:r>
            </a:p>
          </p:txBody>
        </p:sp>
        <p:sp>
          <p:nvSpPr>
            <p:cNvPr id="74" name="Rectangle 73"/>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72" name="Rectangle 71"/>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80" name="Rounded Rectangle 53"/>
            <p:cNvSpPr/>
            <p:nvPr/>
          </p:nvSpPr>
          <p:spPr bwMode="auto">
            <a:xfrm>
              <a:off x="7634007" y="1079500"/>
              <a:ext cx="1509993"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Case Studies</a:t>
              </a:r>
            </a:p>
          </p:txBody>
        </p: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21 May, 2014</a:t>
            </a:fld>
            <a:endParaRPr lang="en-GB" dirty="0"/>
          </a:p>
        </p:txBody>
      </p:sp>
      <p:sp>
        <p:nvSpPr>
          <p:cNvPr id="62"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20</a:t>
            </a:fld>
            <a:endParaRPr lang="en-GB" dirty="0"/>
          </a:p>
        </p:txBody>
      </p:sp>
      <p:sp>
        <p:nvSpPr>
          <p:cNvPr id="66" name="Text Placeholder 7"/>
          <p:cNvSpPr txBox="1">
            <a:spLocks/>
          </p:cNvSpPr>
          <p:nvPr/>
        </p:nvSpPr>
        <p:spPr bwMode="auto">
          <a:xfrm>
            <a:off x="5507136" y="2380965"/>
            <a:ext cx="10810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lvl1pPr eaLnBrk="0" hangingPunct="0">
              <a:defRPr sz="1200">
                <a:solidFill>
                  <a:schemeClr val="bg1"/>
                </a:solidFill>
                <a:latin typeface="Arial" pitchFamily="34" charset="0"/>
                <a:ea typeface="ＭＳ Ｐゴシック" pitchFamily="34" charset="-128"/>
              </a:defRPr>
            </a:lvl1pPr>
            <a:lvl2pPr marL="742950" indent="-285750" eaLnBrk="0" hangingPunct="0">
              <a:defRPr sz="1200">
                <a:solidFill>
                  <a:schemeClr val="bg1"/>
                </a:solidFill>
                <a:latin typeface="Arial" pitchFamily="34" charset="0"/>
                <a:ea typeface="ＭＳ Ｐゴシック" pitchFamily="34" charset="-128"/>
              </a:defRPr>
            </a:lvl2pPr>
            <a:lvl3pPr marL="1143000" indent="-228600" eaLnBrk="0" hangingPunct="0">
              <a:defRPr sz="1200">
                <a:solidFill>
                  <a:schemeClr val="bg1"/>
                </a:solidFill>
                <a:latin typeface="Arial" pitchFamily="34" charset="0"/>
                <a:ea typeface="ＭＳ Ｐゴシック" pitchFamily="34" charset="-128"/>
              </a:defRPr>
            </a:lvl3pPr>
            <a:lvl4pPr marL="1600200" indent="-228600" eaLnBrk="0" hangingPunct="0">
              <a:defRPr sz="1200">
                <a:solidFill>
                  <a:schemeClr val="bg1"/>
                </a:solidFill>
                <a:latin typeface="Arial" pitchFamily="34" charset="0"/>
                <a:ea typeface="ＭＳ Ｐゴシック" pitchFamily="34" charset="-128"/>
              </a:defRPr>
            </a:lvl4pPr>
            <a:lvl5pPr marL="2057400" indent="-228600" eaLnBrk="0" hangingPunct="0">
              <a:defRPr sz="1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9pPr>
          </a:lstStyle>
          <a:p>
            <a:pPr algn="r"/>
            <a:r>
              <a:rPr lang="en-US" sz="3500" dirty="0">
                <a:solidFill>
                  <a:srgbClr val="00539B"/>
                </a:solidFill>
                <a:latin typeface="Bodoni SvtyTwo OS ITC TT-Bold"/>
                <a:ea typeface="Bodoni SvtyTwo OS ITC TT-Bold"/>
                <a:cs typeface="Bodoni SvtyTwo OS ITC TT-Bold"/>
              </a:rPr>
              <a:t> </a:t>
            </a:r>
            <a:r>
              <a:rPr lang="en-US" sz="2400" dirty="0" smtClean="0">
                <a:solidFill>
                  <a:srgbClr val="00539B"/>
                </a:solidFill>
                <a:latin typeface="Bodoni MT" pitchFamily="18" charset="0"/>
                <a:ea typeface="Bodoni SvtyTwo OS ITC TT-Bold"/>
                <a:cs typeface="Bodoni SvtyTwo OS ITC TT-Bold"/>
              </a:rPr>
              <a:t>2012</a:t>
            </a:r>
            <a:endParaRPr lang="en-US" sz="2400" dirty="0">
              <a:solidFill>
                <a:srgbClr val="00539B"/>
              </a:solidFill>
              <a:latin typeface="Bodoni MT" pitchFamily="18" charset="0"/>
              <a:ea typeface="Bodoni SvtyTwo OS ITC TT-Bold"/>
              <a:cs typeface="Bodoni SvtyTwo OS ITC TT-Bold"/>
            </a:endParaRPr>
          </a:p>
        </p:txBody>
      </p:sp>
      <p:sp>
        <p:nvSpPr>
          <p:cNvPr id="68" name="Text Placeholder 7"/>
          <p:cNvSpPr txBox="1">
            <a:spLocks/>
          </p:cNvSpPr>
          <p:nvPr/>
        </p:nvSpPr>
        <p:spPr bwMode="auto">
          <a:xfrm>
            <a:off x="5438626" y="2159037"/>
            <a:ext cx="717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ＭＳ Ｐゴシック" pitchFamily="34" charset="-128"/>
              </a:defRPr>
            </a:lvl1pPr>
            <a:lvl2pPr marL="742950" indent="-285750" eaLnBrk="0" hangingPunct="0">
              <a:defRPr sz="1200">
                <a:solidFill>
                  <a:schemeClr val="bg1"/>
                </a:solidFill>
                <a:latin typeface="Arial" pitchFamily="34" charset="0"/>
                <a:ea typeface="ＭＳ Ｐゴシック" pitchFamily="34" charset="-128"/>
              </a:defRPr>
            </a:lvl2pPr>
            <a:lvl3pPr marL="1143000" indent="-228600" eaLnBrk="0" hangingPunct="0">
              <a:defRPr sz="1200">
                <a:solidFill>
                  <a:schemeClr val="bg1"/>
                </a:solidFill>
                <a:latin typeface="Arial" pitchFamily="34" charset="0"/>
                <a:ea typeface="ＭＳ Ｐゴシック" pitchFamily="34" charset="-128"/>
              </a:defRPr>
            </a:lvl3pPr>
            <a:lvl4pPr marL="1600200" indent="-228600" eaLnBrk="0" hangingPunct="0">
              <a:defRPr sz="1200">
                <a:solidFill>
                  <a:schemeClr val="bg1"/>
                </a:solidFill>
                <a:latin typeface="Arial" pitchFamily="34" charset="0"/>
                <a:ea typeface="ＭＳ Ｐゴシック" pitchFamily="34" charset="-128"/>
              </a:defRPr>
            </a:lvl4pPr>
            <a:lvl5pPr marL="2057400" indent="-228600" eaLnBrk="0" hangingPunct="0">
              <a:defRPr sz="1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9pPr>
          </a:lstStyle>
          <a:p>
            <a:pPr algn="r">
              <a:spcAft>
                <a:spcPts val="1200"/>
              </a:spcAft>
            </a:pPr>
            <a:r>
              <a:rPr lang="en-US" sz="1300" dirty="0">
                <a:solidFill>
                  <a:srgbClr val="58595B"/>
                </a:solidFill>
                <a:latin typeface="Franklin Gothic Book" pitchFamily="34" charset="0"/>
              </a:rPr>
              <a:t>Signed in</a:t>
            </a:r>
            <a:endParaRPr lang="en-US" sz="1300" dirty="0">
              <a:solidFill>
                <a:srgbClr val="00539B"/>
              </a:solidFill>
              <a:latin typeface="Franklin Gothic Book" pitchFamily="34" charset="0"/>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2446" y="2358269"/>
            <a:ext cx="1647918" cy="627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917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5" descr="Tik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407074" y="3600450"/>
            <a:ext cx="3341390" cy="26459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ounded Rectangle 6"/>
          <p:cNvSpPr/>
          <p:nvPr/>
        </p:nvSpPr>
        <p:spPr>
          <a:xfrm>
            <a:off x="7020272" y="2028974"/>
            <a:ext cx="1728192" cy="1328018"/>
          </a:xfrm>
          <a:prstGeom prst="roundRect">
            <a:avLst/>
          </a:prstGeom>
          <a:solidFill>
            <a:schemeClr val="accent4">
              <a:lumMod val="40000"/>
              <a:lumOff val="6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6" name="Rounded Rectangle 5"/>
          <p:cNvSpPr/>
          <p:nvPr/>
        </p:nvSpPr>
        <p:spPr>
          <a:xfrm>
            <a:off x="5327674" y="2059718"/>
            <a:ext cx="1404566" cy="849438"/>
          </a:xfrm>
          <a:prstGeom prst="roundRect">
            <a:avLst/>
          </a:prstGeom>
          <a:solidFill>
            <a:schemeClr val="accent4">
              <a:lumMod val="40000"/>
              <a:lumOff val="6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5" name="Round Same Side Corner Rectangle 4"/>
          <p:cNvSpPr/>
          <p:nvPr/>
        </p:nvSpPr>
        <p:spPr>
          <a:xfrm>
            <a:off x="539551" y="2051612"/>
            <a:ext cx="4138809" cy="4419152"/>
          </a:xfrm>
          <a:prstGeom prst="round2SameRect">
            <a:avLst/>
          </a:prstGeom>
          <a:solidFill>
            <a:schemeClr val="accent4">
              <a:lumMod val="40000"/>
              <a:lumOff val="6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69" name="Rectangle 2"/>
          <p:cNvSpPr>
            <a:spLocks noChangeArrowheads="1"/>
          </p:cNvSpPr>
          <p:nvPr/>
        </p:nvSpPr>
        <p:spPr bwMode="auto">
          <a:xfrm>
            <a:off x="719135" y="2132856"/>
            <a:ext cx="3843629"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lvl="2" eaLnBrk="0" hangingPunct="0">
              <a:spcBef>
                <a:spcPts val="600"/>
              </a:spcBef>
              <a:spcAft>
                <a:spcPts val="0"/>
              </a:spcAft>
            </a:pPr>
            <a:r>
              <a:rPr lang="en-GB" b="1" dirty="0">
                <a:solidFill>
                  <a:srgbClr val="00539B"/>
                </a:solidFill>
                <a:latin typeface="Franklin Gothic Book" pitchFamily="34" charset="0"/>
              </a:rPr>
              <a:t>Company Information</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Joint stock company listed on the local stock exchange</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Largest wine producer in South-Eastern Europe</a:t>
            </a:r>
          </a:p>
          <a:p>
            <a:pPr marL="177800" lvl="2" eaLnBrk="0" hangingPunct="0">
              <a:spcBef>
                <a:spcPts val="600"/>
              </a:spcBef>
              <a:spcAft>
                <a:spcPts val="0"/>
              </a:spcAft>
            </a:pPr>
            <a:endParaRPr lang="en-GB" b="1" dirty="0" smtClean="0">
              <a:solidFill>
                <a:srgbClr val="00539B"/>
              </a:solidFill>
              <a:latin typeface="Franklin Gothic Book" pitchFamily="34" charset="0"/>
            </a:endParaRPr>
          </a:p>
          <a:p>
            <a:pPr marL="177800" lvl="2" eaLnBrk="0" hangingPunct="0">
              <a:spcBef>
                <a:spcPts val="600"/>
              </a:spcBef>
              <a:spcAft>
                <a:spcPts val="0"/>
              </a:spcAft>
            </a:pPr>
            <a:r>
              <a:rPr lang="en-GB" b="1" dirty="0" smtClean="0">
                <a:solidFill>
                  <a:srgbClr val="00539B"/>
                </a:solidFill>
                <a:latin typeface="Franklin Gothic Book" pitchFamily="34" charset="0"/>
              </a:rPr>
              <a:t>EBRD </a:t>
            </a:r>
            <a:r>
              <a:rPr lang="en-GB" b="1" dirty="0">
                <a:solidFill>
                  <a:srgbClr val="00539B"/>
                </a:solidFill>
                <a:latin typeface="Franklin Gothic Book" pitchFamily="34" charset="0"/>
              </a:rPr>
              <a:t>Finance</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EUR 6 million of ordinary equity for a 23% stake</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EUR 2.5 million of working capital loan (provided in 2009</a:t>
            </a:r>
            <a:r>
              <a:rPr lang="en-GB" dirty="0" smtClean="0">
                <a:solidFill>
                  <a:schemeClr val="tx1"/>
                </a:solidFill>
                <a:latin typeface="Franklin Gothic Book" pitchFamily="34" charset="0"/>
              </a:rPr>
              <a:t>)</a:t>
            </a:r>
          </a:p>
          <a:p>
            <a:pPr marL="349250" lvl="2" indent="-171450" eaLnBrk="0" hangingPunct="0">
              <a:spcBef>
                <a:spcPts val="600"/>
              </a:spcBef>
              <a:spcAft>
                <a:spcPts val="0"/>
              </a:spcAft>
              <a:buFont typeface="Arial" panose="020B0604020202020204" pitchFamily="34" charset="0"/>
              <a:buChar char="•"/>
            </a:pPr>
            <a:r>
              <a:rPr lang="en-GB" dirty="0" smtClean="0">
                <a:solidFill>
                  <a:schemeClr val="tx1"/>
                </a:solidFill>
                <a:latin typeface="Franklin Gothic Book" pitchFamily="34" charset="0"/>
              </a:rPr>
              <a:t>Exited in 2013</a:t>
            </a:r>
            <a:endParaRPr lang="en-GB" dirty="0">
              <a:solidFill>
                <a:schemeClr val="tx1"/>
              </a:solidFill>
              <a:latin typeface="Franklin Gothic Book" pitchFamily="34" charset="0"/>
            </a:endParaRPr>
          </a:p>
          <a:p>
            <a:pPr marL="177800" lvl="2" eaLnBrk="0" hangingPunct="0">
              <a:spcBef>
                <a:spcPts val="600"/>
              </a:spcBef>
              <a:spcAft>
                <a:spcPts val="0"/>
              </a:spcAft>
            </a:pPr>
            <a:endParaRPr lang="en-GB" b="1" dirty="0" smtClean="0">
              <a:solidFill>
                <a:srgbClr val="00539B"/>
              </a:solidFill>
              <a:latin typeface="Franklin Gothic Book" pitchFamily="34" charset="0"/>
            </a:endParaRPr>
          </a:p>
          <a:p>
            <a:pPr marL="177800" lvl="2" eaLnBrk="0" hangingPunct="0">
              <a:spcBef>
                <a:spcPts val="600"/>
              </a:spcBef>
              <a:spcAft>
                <a:spcPts val="0"/>
              </a:spcAft>
            </a:pPr>
            <a:r>
              <a:rPr lang="en-GB" b="1" dirty="0">
                <a:solidFill>
                  <a:srgbClr val="00539B"/>
                </a:solidFill>
                <a:latin typeface="Franklin Gothic Book" pitchFamily="34" charset="0"/>
              </a:rPr>
              <a:t>Purpose of investment</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Increase the higher value/branded wines in the company’s portfolio </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Modernise facilities to improve quality and brand recognition</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Strengthen brand name and distribution to increase exports</a:t>
            </a:r>
          </a:p>
        </p:txBody>
      </p:sp>
      <p:sp>
        <p:nvSpPr>
          <p:cNvPr id="60" name="Title 59"/>
          <p:cNvSpPr>
            <a:spLocks noGrp="1"/>
          </p:cNvSpPr>
          <p:nvPr>
            <p:ph type="title"/>
          </p:nvPr>
        </p:nvSpPr>
        <p:spPr/>
        <p:txBody>
          <a:bodyPr/>
          <a:lstStyle/>
          <a:p>
            <a:r>
              <a:rPr lang="en-GB" altLang="en-US" dirty="0" smtClean="0"/>
              <a:t>Tikves – FYR Macedonia</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084" y="1079500"/>
            <a:ext cx="9147084" cy="719137"/>
            <a:chOff x="-3084" y="1079500"/>
            <a:chExt cx="9147084" cy="719137"/>
          </a:xfrm>
        </p:grpSpPr>
        <p:sp>
          <p:nvSpPr>
            <p:cNvPr id="75" name="Rounded Rectangle 49"/>
            <p:cNvSpPr/>
            <p:nvPr/>
          </p:nvSpPr>
          <p:spPr bwMode="auto">
            <a:xfrm>
              <a:off x="0"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Introduction to EBRD</a:t>
              </a:r>
            </a:p>
          </p:txBody>
        </p:sp>
        <p:sp>
          <p:nvSpPr>
            <p:cNvPr id="76" name="Rounded Rectangle 50"/>
            <p:cNvSpPr/>
            <p:nvPr/>
          </p:nvSpPr>
          <p:spPr bwMode="auto">
            <a:xfrm>
              <a:off x="1527079"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LEF at a glance</a:t>
              </a:r>
            </a:p>
          </p:txBody>
        </p:sp>
        <p:sp>
          <p:nvSpPr>
            <p:cNvPr id="77" name="Rounded Rectangle 51"/>
            <p:cNvSpPr/>
            <p:nvPr/>
          </p:nvSpPr>
          <p:spPr bwMode="auto">
            <a:xfrm>
              <a:off x="3054158" y="1079999"/>
              <a:ext cx="1508607"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Target transactions</a:t>
              </a:r>
            </a:p>
          </p:txBody>
        </p:sp>
        <p:sp>
          <p:nvSpPr>
            <p:cNvPr id="78" name="Rounded Rectangle 52"/>
            <p:cNvSpPr/>
            <p:nvPr/>
          </p:nvSpPr>
          <p:spPr bwMode="auto">
            <a:xfrm>
              <a:off x="4579851"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Investment Process</a:t>
              </a:r>
              <a:endParaRPr lang="en-GB" dirty="0">
                <a:latin typeface="Franklin Gothic Book"/>
              </a:endParaRPr>
            </a:p>
          </p:txBody>
        </p:sp>
        <p:sp>
          <p:nvSpPr>
            <p:cNvPr id="79" name="Rounded Rectangle 53"/>
            <p:cNvSpPr/>
            <p:nvPr/>
          </p:nvSpPr>
          <p:spPr bwMode="auto">
            <a:xfrm>
              <a:off x="6106930"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Valuation, Value Creation and Exit</a:t>
              </a:r>
            </a:p>
          </p:txBody>
        </p:sp>
        <p:sp>
          <p:nvSpPr>
            <p:cNvPr id="74" name="Rectangle 73"/>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72" name="Rectangle 71"/>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80" name="Rounded Rectangle 53"/>
            <p:cNvSpPr/>
            <p:nvPr/>
          </p:nvSpPr>
          <p:spPr bwMode="auto">
            <a:xfrm>
              <a:off x="7634007" y="1079500"/>
              <a:ext cx="1509993"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Case Studies</a:t>
              </a:r>
            </a:p>
          </p:txBody>
        </p: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21 May, 2014</a:t>
            </a:fld>
            <a:endParaRPr lang="en-GB" dirty="0"/>
          </a:p>
        </p:txBody>
      </p:sp>
      <p:sp>
        <p:nvSpPr>
          <p:cNvPr id="62"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21</a:t>
            </a:fld>
            <a:endParaRPr lang="en-GB" dirty="0"/>
          </a:p>
        </p:txBody>
      </p:sp>
      <p:sp>
        <p:nvSpPr>
          <p:cNvPr id="66" name="Text Placeholder 7"/>
          <p:cNvSpPr txBox="1">
            <a:spLocks/>
          </p:cNvSpPr>
          <p:nvPr/>
        </p:nvSpPr>
        <p:spPr bwMode="auto">
          <a:xfrm>
            <a:off x="5507136" y="2380965"/>
            <a:ext cx="10810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lvl1pPr eaLnBrk="0" hangingPunct="0">
              <a:defRPr sz="1200">
                <a:solidFill>
                  <a:schemeClr val="bg1"/>
                </a:solidFill>
                <a:latin typeface="Arial" pitchFamily="34" charset="0"/>
                <a:ea typeface="ＭＳ Ｐゴシック" pitchFamily="34" charset="-128"/>
              </a:defRPr>
            </a:lvl1pPr>
            <a:lvl2pPr marL="742950" indent="-285750" eaLnBrk="0" hangingPunct="0">
              <a:defRPr sz="1200">
                <a:solidFill>
                  <a:schemeClr val="bg1"/>
                </a:solidFill>
                <a:latin typeface="Arial" pitchFamily="34" charset="0"/>
                <a:ea typeface="ＭＳ Ｐゴシック" pitchFamily="34" charset="-128"/>
              </a:defRPr>
            </a:lvl2pPr>
            <a:lvl3pPr marL="1143000" indent="-228600" eaLnBrk="0" hangingPunct="0">
              <a:defRPr sz="1200">
                <a:solidFill>
                  <a:schemeClr val="bg1"/>
                </a:solidFill>
                <a:latin typeface="Arial" pitchFamily="34" charset="0"/>
                <a:ea typeface="ＭＳ Ｐゴシック" pitchFamily="34" charset="-128"/>
              </a:defRPr>
            </a:lvl3pPr>
            <a:lvl4pPr marL="1600200" indent="-228600" eaLnBrk="0" hangingPunct="0">
              <a:defRPr sz="1200">
                <a:solidFill>
                  <a:schemeClr val="bg1"/>
                </a:solidFill>
                <a:latin typeface="Arial" pitchFamily="34" charset="0"/>
                <a:ea typeface="ＭＳ Ｐゴシック" pitchFamily="34" charset="-128"/>
              </a:defRPr>
            </a:lvl4pPr>
            <a:lvl5pPr marL="2057400" indent="-228600" eaLnBrk="0" hangingPunct="0">
              <a:defRPr sz="1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9pPr>
          </a:lstStyle>
          <a:p>
            <a:pPr algn="r"/>
            <a:r>
              <a:rPr lang="en-US" sz="3500" dirty="0">
                <a:solidFill>
                  <a:srgbClr val="00539B"/>
                </a:solidFill>
                <a:latin typeface="Bodoni SvtyTwo OS ITC TT-Bold"/>
                <a:ea typeface="Bodoni SvtyTwo OS ITC TT-Bold"/>
                <a:cs typeface="Bodoni SvtyTwo OS ITC TT-Bold"/>
              </a:rPr>
              <a:t> </a:t>
            </a:r>
            <a:r>
              <a:rPr lang="en-US" sz="2400" dirty="0" smtClean="0">
                <a:solidFill>
                  <a:srgbClr val="00539B"/>
                </a:solidFill>
                <a:latin typeface="Bodoni MT" pitchFamily="18" charset="0"/>
                <a:ea typeface="Bodoni SvtyTwo OS ITC TT-Bold"/>
                <a:cs typeface="Bodoni SvtyTwo OS ITC TT-Bold"/>
              </a:rPr>
              <a:t>2008</a:t>
            </a:r>
            <a:endParaRPr lang="en-US" sz="2400" dirty="0">
              <a:solidFill>
                <a:srgbClr val="00539B"/>
              </a:solidFill>
              <a:latin typeface="Bodoni MT" pitchFamily="18" charset="0"/>
              <a:ea typeface="Bodoni SvtyTwo OS ITC TT-Bold"/>
              <a:cs typeface="Bodoni SvtyTwo OS ITC TT-Bold"/>
            </a:endParaRPr>
          </a:p>
        </p:txBody>
      </p:sp>
      <p:sp>
        <p:nvSpPr>
          <p:cNvPr id="68" name="Text Placeholder 7"/>
          <p:cNvSpPr txBox="1">
            <a:spLocks/>
          </p:cNvSpPr>
          <p:nvPr/>
        </p:nvSpPr>
        <p:spPr bwMode="auto">
          <a:xfrm>
            <a:off x="5438626" y="2159037"/>
            <a:ext cx="717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ＭＳ Ｐゴシック" pitchFamily="34" charset="-128"/>
              </a:defRPr>
            </a:lvl1pPr>
            <a:lvl2pPr marL="742950" indent="-285750" eaLnBrk="0" hangingPunct="0">
              <a:defRPr sz="1200">
                <a:solidFill>
                  <a:schemeClr val="bg1"/>
                </a:solidFill>
                <a:latin typeface="Arial" pitchFamily="34" charset="0"/>
                <a:ea typeface="ＭＳ Ｐゴシック" pitchFamily="34" charset="-128"/>
              </a:defRPr>
            </a:lvl2pPr>
            <a:lvl3pPr marL="1143000" indent="-228600" eaLnBrk="0" hangingPunct="0">
              <a:defRPr sz="1200">
                <a:solidFill>
                  <a:schemeClr val="bg1"/>
                </a:solidFill>
                <a:latin typeface="Arial" pitchFamily="34" charset="0"/>
                <a:ea typeface="ＭＳ Ｐゴシック" pitchFamily="34" charset="-128"/>
              </a:defRPr>
            </a:lvl3pPr>
            <a:lvl4pPr marL="1600200" indent="-228600" eaLnBrk="0" hangingPunct="0">
              <a:defRPr sz="1200">
                <a:solidFill>
                  <a:schemeClr val="bg1"/>
                </a:solidFill>
                <a:latin typeface="Arial" pitchFamily="34" charset="0"/>
                <a:ea typeface="ＭＳ Ｐゴシック" pitchFamily="34" charset="-128"/>
              </a:defRPr>
            </a:lvl4pPr>
            <a:lvl5pPr marL="2057400" indent="-228600" eaLnBrk="0" hangingPunct="0">
              <a:defRPr sz="1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9pPr>
          </a:lstStyle>
          <a:p>
            <a:pPr algn="r">
              <a:spcAft>
                <a:spcPts val="1200"/>
              </a:spcAft>
            </a:pPr>
            <a:r>
              <a:rPr lang="en-US" sz="1300" dirty="0">
                <a:solidFill>
                  <a:srgbClr val="58595B"/>
                </a:solidFill>
                <a:latin typeface="Franklin Gothic Book" pitchFamily="34" charset="0"/>
              </a:rPr>
              <a:t>Signed in</a:t>
            </a:r>
            <a:endParaRPr lang="en-US" sz="1300" dirty="0">
              <a:solidFill>
                <a:srgbClr val="00539B"/>
              </a:solidFill>
              <a:latin typeface="Franklin Gothic Book" pitchFamily="34" charset="0"/>
            </a:endParaRPr>
          </a:p>
        </p:txBody>
      </p:sp>
      <p:pic>
        <p:nvPicPr>
          <p:cNvPr id="71" name="Picture 4" descr="tikvesh_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1473" y="2085079"/>
            <a:ext cx="1317124" cy="121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95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4170" y="3600449"/>
            <a:ext cx="3312452" cy="263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7020272" y="2028974"/>
            <a:ext cx="1728192" cy="1328018"/>
          </a:xfrm>
          <a:prstGeom prst="roundRect">
            <a:avLst/>
          </a:prstGeom>
          <a:solidFill>
            <a:schemeClr val="accent4">
              <a:lumMod val="40000"/>
              <a:lumOff val="6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6" name="Rounded Rectangle 5"/>
          <p:cNvSpPr/>
          <p:nvPr/>
        </p:nvSpPr>
        <p:spPr>
          <a:xfrm>
            <a:off x="5327674" y="2059718"/>
            <a:ext cx="1404566" cy="849438"/>
          </a:xfrm>
          <a:prstGeom prst="roundRect">
            <a:avLst/>
          </a:prstGeom>
          <a:solidFill>
            <a:schemeClr val="accent4">
              <a:lumMod val="40000"/>
              <a:lumOff val="6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5" name="Round Same Side Corner Rectangle 4"/>
          <p:cNvSpPr/>
          <p:nvPr/>
        </p:nvSpPr>
        <p:spPr>
          <a:xfrm>
            <a:off x="539551" y="2051612"/>
            <a:ext cx="4138809" cy="4419152"/>
          </a:xfrm>
          <a:prstGeom prst="round2SameRect">
            <a:avLst/>
          </a:prstGeom>
          <a:solidFill>
            <a:schemeClr val="accent4">
              <a:lumMod val="40000"/>
              <a:lumOff val="6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69" name="Rectangle 2"/>
          <p:cNvSpPr>
            <a:spLocks noChangeArrowheads="1"/>
          </p:cNvSpPr>
          <p:nvPr/>
        </p:nvSpPr>
        <p:spPr bwMode="auto">
          <a:xfrm>
            <a:off x="719135" y="2636912"/>
            <a:ext cx="3843629"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lvl="2" eaLnBrk="0" hangingPunct="0">
              <a:spcBef>
                <a:spcPts val="600"/>
              </a:spcBef>
              <a:spcAft>
                <a:spcPts val="0"/>
              </a:spcAft>
            </a:pPr>
            <a:r>
              <a:rPr lang="en-GB" b="1" dirty="0">
                <a:solidFill>
                  <a:srgbClr val="00539B"/>
                </a:solidFill>
                <a:latin typeface="Franklin Gothic Book" pitchFamily="34" charset="0"/>
              </a:rPr>
              <a:t>Company Information</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Limited liability company privatized in 2005</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Owned by 3 equal shareholders</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National leader for clay brick production</a:t>
            </a:r>
          </a:p>
          <a:p>
            <a:pPr marL="177800" lvl="2" eaLnBrk="0" hangingPunct="0">
              <a:spcBef>
                <a:spcPts val="600"/>
              </a:spcBef>
              <a:spcAft>
                <a:spcPts val="0"/>
              </a:spcAft>
            </a:pPr>
            <a:endParaRPr lang="en-GB" b="1" dirty="0" smtClean="0">
              <a:solidFill>
                <a:srgbClr val="00539B"/>
              </a:solidFill>
              <a:latin typeface="Franklin Gothic Book" pitchFamily="34" charset="0"/>
            </a:endParaRPr>
          </a:p>
          <a:p>
            <a:pPr marL="177800" lvl="2" eaLnBrk="0" hangingPunct="0">
              <a:spcBef>
                <a:spcPts val="600"/>
              </a:spcBef>
              <a:spcAft>
                <a:spcPts val="0"/>
              </a:spcAft>
            </a:pPr>
            <a:r>
              <a:rPr lang="en-GB" b="1" dirty="0" smtClean="0">
                <a:solidFill>
                  <a:srgbClr val="00539B"/>
                </a:solidFill>
                <a:latin typeface="Franklin Gothic Book" pitchFamily="34" charset="0"/>
              </a:rPr>
              <a:t>EBRD </a:t>
            </a:r>
            <a:r>
              <a:rPr lang="en-GB" b="1" dirty="0">
                <a:solidFill>
                  <a:srgbClr val="00539B"/>
                </a:solidFill>
                <a:latin typeface="Franklin Gothic Book" pitchFamily="34" charset="0"/>
              </a:rPr>
              <a:t>Finance</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EUR 5 million of ordinary equity </a:t>
            </a:r>
            <a:r>
              <a:rPr lang="en-GB" dirty="0" smtClean="0">
                <a:solidFill>
                  <a:schemeClr val="tx1"/>
                </a:solidFill>
                <a:latin typeface="Franklin Gothic Book" pitchFamily="34" charset="0"/>
              </a:rPr>
              <a:t>for </a:t>
            </a:r>
            <a:r>
              <a:rPr lang="en-GB" dirty="0">
                <a:solidFill>
                  <a:schemeClr val="tx1"/>
                </a:solidFill>
                <a:latin typeface="Franklin Gothic Book" pitchFamily="34" charset="0"/>
              </a:rPr>
              <a:t>a 22.5% </a:t>
            </a:r>
            <a:r>
              <a:rPr lang="en-GB" dirty="0" smtClean="0">
                <a:solidFill>
                  <a:schemeClr val="tx1"/>
                </a:solidFill>
                <a:latin typeface="Franklin Gothic Book" pitchFamily="34" charset="0"/>
              </a:rPr>
              <a:t>stake</a:t>
            </a:r>
          </a:p>
          <a:p>
            <a:pPr marL="177800" lvl="2" eaLnBrk="0" hangingPunct="0">
              <a:spcBef>
                <a:spcPts val="600"/>
              </a:spcBef>
              <a:spcAft>
                <a:spcPts val="0"/>
              </a:spcAft>
            </a:pPr>
            <a:endParaRPr lang="en-GB" b="1" dirty="0" smtClean="0">
              <a:solidFill>
                <a:srgbClr val="00539B"/>
              </a:solidFill>
              <a:latin typeface="Franklin Gothic Book" pitchFamily="34" charset="0"/>
            </a:endParaRPr>
          </a:p>
          <a:p>
            <a:pPr marL="177800" lvl="2" eaLnBrk="0" hangingPunct="0">
              <a:spcBef>
                <a:spcPts val="600"/>
              </a:spcBef>
              <a:spcAft>
                <a:spcPts val="0"/>
              </a:spcAft>
            </a:pPr>
            <a:r>
              <a:rPr lang="en-GB" b="1" dirty="0">
                <a:solidFill>
                  <a:srgbClr val="00539B"/>
                </a:solidFill>
                <a:latin typeface="Franklin Gothic Book" pitchFamily="34" charset="0"/>
              </a:rPr>
              <a:t>Purpose of investment</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Purchase and install a new production line of bricks and clay blocks</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Strengthen market position</a:t>
            </a:r>
          </a:p>
        </p:txBody>
      </p:sp>
      <p:sp>
        <p:nvSpPr>
          <p:cNvPr id="60" name="Title 59"/>
          <p:cNvSpPr>
            <a:spLocks noGrp="1"/>
          </p:cNvSpPr>
          <p:nvPr>
            <p:ph type="title"/>
          </p:nvPr>
        </p:nvSpPr>
        <p:spPr/>
        <p:txBody>
          <a:bodyPr/>
          <a:lstStyle/>
          <a:p>
            <a:r>
              <a:rPr lang="en-GB" altLang="en-US" dirty="0" smtClean="0"/>
              <a:t>Tulltorja – Kosovo</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084" y="1079500"/>
            <a:ext cx="9147084" cy="719137"/>
            <a:chOff x="-3084" y="1079500"/>
            <a:chExt cx="9147084" cy="719137"/>
          </a:xfrm>
        </p:grpSpPr>
        <p:sp>
          <p:nvSpPr>
            <p:cNvPr id="75" name="Rounded Rectangle 49"/>
            <p:cNvSpPr/>
            <p:nvPr/>
          </p:nvSpPr>
          <p:spPr bwMode="auto">
            <a:xfrm>
              <a:off x="0"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Introduction to EBRD</a:t>
              </a:r>
            </a:p>
          </p:txBody>
        </p:sp>
        <p:sp>
          <p:nvSpPr>
            <p:cNvPr id="76" name="Rounded Rectangle 50"/>
            <p:cNvSpPr/>
            <p:nvPr/>
          </p:nvSpPr>
          <p:spPr bwMode="auto">
            <a:xfrm>
              <a:off x="1527079"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LEF at a glance</a:t>
              </a:r>
            </a:p>
          </p:txBody>
        </p:sp>
        <p:sp>
          <p:nvSpPr>
            <p:cNvPr id="77" name="Rounded Rectangle 51"/>
            <p:cNvSpPr/>
            <p:nvPr/>
          </p:nvSpPr>
          <p:spPr bwMode="auto">
            <a:xfrm>
              <a:off x="3054158" y="1079999"/>
              <a:ext cx="1508607"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Target transactions</a:t>
              </a:r>
            </a:p>
          </p:txBody>
        </p:sp>
        <p:sp>
          <p:nvSpPr>
            <p:cNvPr id="78" name="Rounded Rectangle 52"/>
            <p:cNvSpPr/>
            <p:nvPr/>
          </p:nvSpPr>
          <p:spPr bwMode="auto">
            <a:xfrm>
              <a:off x="4579851"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Investment Process</a:t>
              </a:r>
              <a:endParaRPr lang="en-GB" dirty="0">
                <a:latin typeface="Franklin Gothic Book"/>
              </a:endParaRPr>
            </a:p>
          </p:txBody>
        </p:sp>
        <p:sp>
          <p:nvSpPr>
            <p:cNvPr id="79" name="Rounded Rectangle 53"/>
            <p:cNvSpPr/>
            <p:nvPr/>
          </p:nvSpPr>
          <p:spPr bwMode="auto">
            <a:xfrm>
              <a:off x="6106930"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Valuation, Value Creation and Exit</a:t>
              </a:r>
            </a:p>
          </p:txBody>
        </p:sp>
        <p:sp>
          <p:nvSpPr>
            <p:cNvPr id="74" name="Rectangle 73"/>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72" name="Rectangle 71"/>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80" name="Rounded Rectangle 53"/>
            <p:cNvSpPr/>
            <p:nvPr/>
          </p:nvSpPr>
          <p:spPr bwMode="auto">
            <a:xfrm>
              <a:off x="7634007" y="1079500"/>
              <a:ext cx="1509993"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Case Studies</a:t>
              </a:r>
            </a:p>
          </p:txBody>
        </p: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21 May, 2014</a:t>
            </a:fld>
            <a:endParaRPr lang="en-GB" dirty="0"/>
          </a:p>
        </p:txBody>
      </p:sp>
      <p:sp>
        <p:nvSpPr>
          <p:cNvPr id="62"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22</a:t>
            </a:fld>
            <a:endParaRPr lang="en-GB" dirty="0"/>
          </a:p>
        </p:txBody>
      </p:sp>
      <p:sp>
        <p:nvSpPr>
          <p:cNvPr id="66" name="Text Placeholder 7"/>
          <p:cNvSpPr txBox="1">
            <a:spLocks/>
          </p:cNvSpPr>
          <p:nvPr/>
        </p:nvSpPr>
        <p:spPr bwMode="auto">
          <a:xfrm>
            <a:off x="5507136" y="2380965"/>
            <a:ext cx="10810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lvl1pPr eaLnBrk="0" hangingPunct="0">
              <a:defRPr sz="1200">
                <a:solidFill>
                  <a:schemeClr val="bg1"/>
                </a:solidFill>
                <a:latin typeface="Arial" pitchFamily="34" charset="0"/>
                <a:ea typeface="ＭＳ Ｐゴシック" pitchFamily="34" charset="-128"/>
              </a:defRPr>
            </a:lvl1pPr>
            <a:lvl2pPr marL="742950" indent="-285750" eaLnBrk="0" hangingPunct="0">
              <a:defRPr sz="1200">
                <a:solidFill>
                  <a:schemeClr val="bg1"/>
                </a:solidFill>
                <a:latin typeface="Arial" pitchFamily="34" charset="0"/>
                <a:ea typeface="ＭＳ Ｐゴシック" pitchFamily="34" charset="-128"/>
              </a:defRPr>
            </a:lvl2pPr>
            <a:lvl3pPr marL="1143000" indent="-228600" eaLnBrk="0" hangingPunct="0">
              <a:defRPr sz="1200">
                <a:solidFill>
                  <a:schemeClr val="bg1"/>
                </a:solidFill>
                <a:latin typeface="Arial" pitchFamily="34" charset="0"/>
                <a:ea typeface="ＭＳ Ｐゴシック" pitchFamily="34" charset="-128"/>
              </a:defRPr>
            </a:lvl3pPr>
            <a:lvl4pPr marL="1600200" indent="-228600" eaLnBrk="0" hangingPunct="0">
              <a:defRPr sz="1200">
                <a:solidFill>
                  <a:schemeClr val="bg1"/>
                </a:solidFill>
                <a:latin typeface="Arial" pitchFamily="34" charset="0"/>
                <a:ea typeface="ＭＳ Ｐゴシック" pitchFamily="34" charset="-128"/>
              </a:defRPr>
            </a:lvl4pPr>
            <a:lvl5pPr marL="2057400" indent="-228600" eaLnBrk="0" hangingPunct="0">
              <a:defRPr sz="1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9pPr>
          </a:lstStyle>
          <a:p>
            <a:pPr algn="r"/>
            <a:r>
              <a:rPr lang="en-US" sz="3500" dirty="0">
                <a:solidFill>
                  <a:srgbClr val="00539B"/>
                </a:solidFill>
                <a:latin typeface="Bodoni SvtyTwo OS ITC TT-Bold"/>
                <a:ea typeface="Bodoni SvtyTwo OS ITC TT-Bold"/>
                <a:cs typeface="Bodoni SvtyTwo OS ITC TT-Bold"/>
              </a:rPr>
              <a:t> </a:t>
            </a:r>
            <a:r>
              <a:rPr lang="en-US" sz="2400" dirty="0" smtClean="0">
                <a:solidFill>
                  <a:srgbClr val="00539B"/>
                </a:solidFill>
                <a:latin typeface="Bodoni MT" pitchFamily="18" charset="0"/>
                <a:ea typeface="Bodoni SvtyTwo OS ITC TT-Bold"/>
                <a:cs typeface="Bodoni SvtyTwo OS ITC TT-Bold"/>
              </a:rPr>
              <a:t>2008</a:t>
            </a:r>
            <a:endParaRPr lang="en-US" sz="2400" dirty="0">
              <a:solidFill>
                <a:srgbClr val="00539B"/>
              </a:solidFill>
              <a:latin typeface="Bodoni MT" pitchFamily="18" charset="0"/>
              <a:ea typeface="Bodoni SvtyTwo OS ITC TT-Bold"/>
              <a:cs typeface="Bodoni SvtyTwo OS ITC TT-Bold"/>
            </a:endParaRPr>
          </a:p>
        </p:txBody>
      </p:sp>
      <p:sp>
        <p:nvSpPr>
          <p:cNvPr id="68" name="Text Placeholder 7"/>
          <p:cNvSpPr txBox="1">
            <a:spLocks/>
          </p:cNvSpPr>
          <p:nvPr/>
        </p:nvSpPr>
        <p:spPr bwMode="auto">
          <a:xfrm>
            <a:off x="5438626" y="2159037"/>
            <a:ext cx="717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ＭＳ Ｐゴシック" pitchFamily="34" charset="-128"/>
              </a:defRPr>
            </a:lvl1pPr>
            <a:lvl2pPr marL="742950" indent="-285750" eaLnBrk="0" hangingPunct="0">
              <a:defRPr sz="1200">
                <a:solidFill>
                  <a:schemeClr val="bg1"/>
                </a:solidFill>
                <a:latin typeface="Arial" pitchFamily="34" charset="0"/>
                <a:ea typeface="ＭＳ Ｐゴシック" pitchFamily="34" charset="-128"/>
              </a:defRPr>
            </a:lvl2pPr>
            <a:lvl3pPr marL="1143000" indent="-228600" eaLnBrk="0" hangingPunct="0">
              <a:defRPr sz="1200">
                <a:solidFill>
                  <a:schemeClr val="bg1"/>
                </a:solidFill>
                <a:latin typeface="Arial" pitchFamily="34" charset="0"/>
                <a:ea typeface="ＭＳ Ｐゴシック" pitchFamily="34" charset="-128"/>
              </a:defRPr>
            </a:lvl3pPr>
            <a:lvl4pPr marL="1600200" indent="-228600" eaLnBrk="0" hangingPunct="0">
              <a:defRPr sz="1200">
                <a:solidFill>
                  <a:schemeClr val="bg1"/>
                </a:solidFill>
                <a:latin typeface="Arial" pitchFamily="34" charset="0"/>
                <a:ea typeface="ＭＳ Ｐゴシック" pitchFamily="34" charset="-128"/>
              </a:defRPr>
            </a:lvl4pPr>
            <a:lvl5pPr marL="2057400" indent="-228600" eaLnBrk="0" hangingPunct="0">
              <a:defRPr sz="1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9pPr>
          </a:lstStyle>
          <a:p>
            <a:pPr algn="r">
              <a:spcAft>
                <a:spcPts val="1200"/>
              </a:spcAft>
            </a:pPr>
            <a:r>
              <a:rPr lang="en-US" sz="1300" dirty="0">
                <a:solidFill>
                  <a:srgbClr val="58595B"/>
                </a:solidFill>
                <a:latin typeface="Franklin Gothic Book" pitchFamily="34" charset="0"/>
              </a:rPr>
              <a:t>Signed in</a:t>
            </a:r>
            <a:endParaRPr lang="en-US" sz="1300" dirty="0">
              <a:solidFill>
                <a:srgbClr val="00539B"/>
              </a:solidFill>
              <a:latin typeface="Franklin Gothic Book" pitchFamily="34" charset="0"/>
            </a:endParaRPr>
          </a:p>
        </p:txBody>
      </p:sp>
      <p:pic>
        <p:nvPicPr>
          <p:cNvPr id="3074" name="Picture 2" descr="\\ldn1dmv2\delbufal$\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310" y="2219712"/>
            <a:ext cx="1355276" cy="946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79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6388" y="3600450"/>
            <a:ext cx="3376716" cy="2637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7020272" y="2028974"/>
            <a:ext cx="1728192" cy="1328018"/>
          </a:xfrm>
          <a:prstGeom prst="roundRect">
            <a:avLst/>
          </a:prstGeom>
          <a:solidFill>
            <a:schemeClr val="accent4">
              <a:lumMod val="40000"/>
              <a:lumOff val="6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6" name="Rounded Rectangle 5"/>
          <p:cNvSpPr/>
          <p:nvPr/>
        </p:nvSpPr>
        <p:spPr>
          <a:xfrm>
            <a:off x="5327674" y="2059718"/>
            <a:ext cx="1404566" cy="849438"/>
          </a:xfrm>
          <a:prstGeom prst="roundRect">
            <a:avLst/>
          </a:prstGeom>
          <a:solidFill>
            <a:schemeClr val="accent4">
              <a:lumMod val="40000"/>
              <a:lumOff val="6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5" name="Round Same Side Corner Rectangle 4"/>
          <p:cNvSpPr/>
          <p:nvPr/>
        </p:nvSpPr>
        <p:spPr>
          <a:xfrm>
            <a:off x="539551" y="2051612"/>
            <a:ext cx="4138809" cy="4419152"/>
          </a:xfrm>
          <a:prstGeom prst="round2SameRect">
            <a:avLst/>
          </a:prstGeom>
          <a:solidFill>
            <a:schemeClr val="accent4">
              <a:lumMod val="40000"/>
              <a:lumOff val="6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69" name="Rectangle 2"/>
          <p:cNvSpPr>
            <a:spLocks noChangeArrowheads="1"/>
          </p:cNvSpPr>
          <p:nvPr/>
        </p:nvSpPr>
        <p:spPr bwMode="auto">
          <a:xfrm>
            <a:off x="719135" y="2636912"/>
            <a:ext cx="3843629"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lvl="2" eaLnBrk="0" hangingPunct="0">
              <a:spcBef>
                <a:spcPts val="600"/>
              </a:spcBef>
              <a:spcAft>
                <a:spcPts val="0"/>
              </a:spcAft>
            </a:pPr>
            <a:r>
              <a:rPr lang="en-GB" b="1" dirty="0">
                <a:solidFill>
                  <a:srgbClr val="00539B"/>
                </a:solidFill>
                <a:latin typeface="Franklin Gothic Book" pitchFamily="34" charset="0"/>
              </a:rPr>
              <a:t>Company Information</a:t>
            </a:r>
          </a:p>
          <a:p>
            <a:pPr marL="349250" lvl="2" indent="-171450" eaLnBrk="0" hangingPunct="0">
              <a:spcBef>
                <a:spcPts val="600"/>
              </a:spcBef>
              <a:spcAft>
                <a:spcPts val="0"/>
              </a:spcAft>
              <a:buFont typeface="Arial" panose="020B0604020202020204" pitchFamily="34" charset="0"/>
              <a:buChar char="•"/>
            </a:pPr>
            <a:r>
              <a:rPr lang="en-GB" dirty="0" smtClean="0">
                <a:solidFill>
                  <a:schemeClr val="tx1"/>
                </a:solidFill>
                <a:latin typeface="Franklin Gothic Book" pitchFamily="34" charset="0"/>
              </a:rPr>
              <a:t>Founded </a:t>
            </a:r>
            <a:r>
              <a:rPr lang="en-GB" dirty="0">
                <a:solidFill>
                  <a:schemeClr val="tx1"/>
                </a:solidFill>
                <a:latin typeface="Franklin Gothic Book" pitchFamily="34" charset="0"/>
              </a:rPr>
              <a:t>as a policlinic in </a:t>
            </a:r>
            <a:r>
              <a:rPr lang="en-GB" dirty="0" smtClean="0">
                <a:solidFill>
                  <a:schemeClr val="tx1"/>
                </a:solidFill>
                <a:latin typeface="Franklin Gothic Book" pitchFamily="34" charset="0"/>
              </a:rPr>
              <a:t>2001, is the </a:t>
            </a:r>
            <a:r>
              <a:rPr lang="en-GB" dirty="0">
                <a:solidFill>
                  <a:schemeClr val="tx1"/>
                </a:solidFill>
                <a:latin typeface="Franklin Gothic Book" pitchFamily="34" charset="0"/>
              </a:rPr>
              <a:t>first private hospital in Montenegro. </a:t>
            </a:r>
            <a:endParaRPr lang="en-GB" dirty="0" smtClean="0">
              <a:solidFill>
                <a:schemeClr val="tx1"/>
              </a:solidFill>
              <a:latin typeface="Franklin Gothic Book" pitchFamily="34" charset="0"/>
            </a:endParaRPr>
          </a:p>
          <a:p>
            <a:pPr marL="349250" lvl="2" indent="-171450" eaLnBrk="0" hangingPunct="0">
              <a:spcBef>
                <a:spcPts val="600"/>
              </a:spcBef>
              <a:spcAft>
                <a:spcPts val="0"/>
              </a:spcAft>
              <a:buFont typeface="Arial" panose="020B0604020202020204" pitchFamily="34" charset="0"/>
              <a:buChar char="•"/>
            </a:pPr>
            <a:endParaRPr lang="en-GB" b="1" dirty="0" smtClean="0">
              <a:solidFill>
                <a:srgbClr val="00539B"/>
              </a:solidFill>
              <a:latin typeface="Franklin Gothic Book" pitchFamily="34" charset="0"/>
            </a:endParaRPr>
          </a:p>
          <a:p>
            <a:pPr marL="177800" lvl="2" eaLnBrk="0" hangingPunct="0">
              <a:spcBef>
                <a:spcPts val="600"/>
              </a:spcBef>
              <a:spcAft>
                <a:spcPts val="0"/>
              </a:spcAft>
            </a:pPr>
            <a:r>
              <a:rPr lang="en-GB" b="1" dirty="0" smtClean="0">
                <a:solidFill>
                  <a:srgbClr val="00539B"/>
                </a:solidFill>
                <a:latin typeface="Franklin Gothic Book" pitchFamily="34" charset="0"/>
              </a:rPr>
              <a:t>EBRD </a:t>
            </a:r>
            <a:r>
              <a:rPr lang="en-GB" b="1" dirty="0">
                <a:solidFill>
                  <a:srgbClr val="00539B"/>
                </a:solidFill>
                <a:latin typeface="Franklin Gothic Book" pitchFamily="34" charset="0"/>
              </a:rPr>
              <a:t>Finance</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EUR </a:t>
            </a:r>
            <a:r>
              <a:rPr lang="en-GB" dirty="0" smtClean="0">
                <a:solidFill>
                  <a:schemeClr val="tx1"/>
                </a:solidFill>
                <a:latin typeface="Franklin Gothic Book" pitchFamily="34" charset="0"/>
              </a:rPr>
              <a:t>1.0 </a:t>
            </a:r>
            <a:r>
              <a:rPr lang="en-GB" dirty="0">
                <a:solidFill>
                  <a:schemeClr val="tx1"/>
                </a:solidFill>
                <a:latin typeface="Franklin Gothic Book" pitchFamily="34" charset="0"/>
              </a:rPr>
              <a:t>million </a:t>
            </a:r>
            <a:r>
              <a:rPr lang="en-GB" dirty="0" smtClean="0">
                <a:solidFill>
                  <a:schemeClr val="tx1"/>
                </a:solidFill>
                <a:latin typeface="Franklin Gothic Book" pitchFamily="34" charset="0"/>
              </a:rPr>
              <a:t>loan</a:t>
            </a:r>
            <a:endParaRPr lang="en-GB" dirty="0">
              <a:solidFill>
                <a:schemeClr val="tx1"/>
              </a:solidFill>
              <a:latin typeface="Franklin Gothic Book" pitchFamily="34" charset="0"/>
            </a:endParaRPr>
          </a:p>
          <a:p>
            <a:pPr marL="177800" lvl="2" eaLnBrk="0" hangingPunct="0">
              <a:spcBef>
                <a:spcPts val="600"/>
              </a:spcBef>
              <a:spcAft>
                <a:spcPts val="0"/>
              </a:spcAft>
            </a:pPr>
            <a:endParaRPr lang="en-GB" b="1" dirty="0" smtClean="0">
              <a:solidFill>
                <a:srgbClr val="00539B"/>
              </a:solidFill>
              <a:latin typeface="Franklin Gothic Book" pitchFamily="34" charset="0"/>
            </a:endParaRPr>
          </a:p>
          <a:p>
            <a:pPr marL="177800" lvl="2" eaLnBrk="0" hangingPunct="0">
              <a:spcBef>
                <a:spcPts val="600"/>
              </a:spcBef>
              <a:spcAft>
                <a:spcPts val="0"/>
              </a:spcAft>
            </a:pPr>
            <a:r>
              <a:rPr lang="en-GB" b="1" dirty="0">
                <a:solidFill>
                  <a:srgbClr val="00539B"/>
                </a:solidFill>
                <a:latin typeface="Franklin Gothic Book" pitchFamily="34" charset="0"/>
              </a:rPr>
              <a:t>Purpose of investment</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O</a:t>
            </a:r>
            <a:r>
              <a:rPr lang="en-GB" dirty="0" smtClean="0">
                <a:solidFill>
                  <a:schemeClr val="tx1"/>
                </a:solidFill>
                <a:latin typeface="Franklin Gothic Book" pitchFamily="34" charset="0"/>
              </a:rPr>
              <a:t>pening of a maternity </a:t>
            </a:r>
            <a:r>
              <a:rPr lang="en-GB" dirty="0">
                <a:solidFill>
                  <a:schemeClr val="tx1"/>
                </a:solidFill>
                <a:latin typeface="Franklin Gothic Book" pitchFamily="34" charset="0"/>
              </a:rPr>
              <a:t>services ward to include deliveries and post-delivery care for mothers and </a:t>
            </a:r>
            <a:r>
              <a:rPr lang="en-GB" dirty="0" smtClean="0">
                <a:solidFill>
                  <a:schemeClr val="tx1"/>
                </a:solidFill>
                <a:latin typeface="Franklin Gothic Book" pitchFamily="34" charset="0"/>
              </a:rPr>
              <a:t>new-borns</a:t>
            </a:r>
          </a:p>
          <a:p>
            <a:pPr marL="349250" lvl="2" indent="-171450" eaLnBrk="0" hangingPunct="0">
              <a:spcBef>
                <a:spcPts val="600"/>
              </a:spcBef>
              <a:spcAft>
                <a:spcPts val="0"/>
              </a:spcAft>
              <a:buFont typeface="Arial" panose="020B0604020202020204" pitchFamily="34" charset="0"/>
              <a:buChar char="•"/>
            </a:pPr>
            <a:r>
              <a:rPr lang="en-GB" dirty="0" smtClean="0">
                <a:solidFill>
                  <a:schemeClr val="tx1"/>
                </a:solidFill>
                <a:latin typeface="Franklin Gothic Book" pitchFamily="34" charset="0"/>
              </a:rPr>
              <a:t>A partial </a:t>
            </a:r>
            <a:r>
              <a:rPr lang="en-GB" dirty="0">
                <a:solidFill>
                  <a:schemeClr val="tx1"/>
                </a:solidFill>
                <a:latin typeface="Franklin Gothic Book" pitchFamily="34" charset="0"/>
              </a:rPr>
              <a:t>re-financing of an existing loan </a:t>
            </a:r>
            <a:r>
              <a:rPr lang="en-GB" dirty="0" smtClean="0">
                <a:solidFill>
                  <a:schemeClr val="tx1"/>
                </a:solidFill>
                <a:latin typeface="Franklin Gothic Book" pitchFamily="34" charset="0"/>
              </a:rPr>
              <a:t>to </a:t>
            </a:r>
            <a:r>
              <a:rPr lang="en-GB" dirty="0">
                <a:solidFill>
                  <a:schemeClr val="tx1"/>
                </a:solidFill>
                <a:latin typeface="Franklin Gothic Book" pitchFamily="34" charset="0"/>
              </a:rPr>
              <a:t>improve the </a:t>
            </a:r>
            <a:r>
              <a:rPr lang="en-GB" dirty="0" smtClean="0">
                <a:solidFill>
                  <a:schemeClr val="tx1"/>
                </a:solidFill>
                <a:latin typeface="Franklin Gothic Book" pitchFamily="34" charset="0"/>
              </a:rPr>
              <a:t>financing structure</a:t>
            </a:r>
            <a:endParaRPr lang="en-GB" dirty="0">
              <a:solidFill>
                <a:schemeClr val="tx1"/>
              </a:solidFill>
              <a:latin typeface="Franklin Gothic Book" pitchFamily="34" charset="0"/>
            </a:endParaRPr>
          </a:p>
        </p:txBody>
      </p:sp>
      <p:sp>
        <p:nvSpPr>
          <p:cNvPr id="60" name="Title 59"/>
          <p:cNvSpPr>
            <a:spLocks noGrp="1"/>
          </p:cNvSpPr>
          <p:nvPr>
            <p:ph type="title"/>
          </p:nvPr>
        </p:nvSpPr>
        <p:spPr/>
        <p:txBody>
          <a:bodyPr/>
          <a:lstStyle/>
          <a:p>
            <a:r>
              <a:rPr lang="en-GB" altLang="en-US" dirty="0" err="1" smtClean="0"/>
              <a:t>Codra</a:t>
            </a:r>
            <a:r>
              <a:rPr lang="en-GB" altLang="en-US" dirty="0" smtClean="0"/>
              <a:t> Hospital – Montenegro</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084" y="1079500"/>
            <a:ext cx="9147084" cy="719137"/>
            <a:chOff x="-3084" y="1079500"/>
            <a:chExt cx="9147084" cy="719137"/>
          </a:xfrm>
        </p:grpSpPr>
        <p:sp>
          <p:nvSpPr>
            <p:cNvPr id="75" name="Rounded Rectangle 49"/>
            <p:cNvSpPr/>
            <p:nvPr/>
          </p:nvSpPr>
          <p:spPr bwMode="auto">
            <a:xfrm>
              <a:off x="0"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Introduction to EBRD</a:t>
              </a:r>
            </a:p>
          </p:txBody>
        </p:sp>
        <p:sp>
          <p:nvSpPr>
            <p:cNvPr id="76" name="Rounded Rectangle 50"/>
            <p:cNvSpPr/>
            <p:nvPr/>
          </p:nvSpPr>
          <p:spPr bwMode="auto">
            <a:xfrm>
              <a:off x="1527079"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LEF at a glance</a:t>
              </a:r>
            </a:p>
          </p:txBody>
        </p:sp>
        <p:sp>
          <p:nvSpPr>
            <p:cNvPr id="77" name="Rounded Rectangle 51"/>
            <p:cNvSpPr/>
            <p:nvPr/>
          </p:nvSpPr>
          <p:spPr bwMode="auto">
            <a:xfrm>
              <a:off x="3054158" y="1079999"/>
              <a:ext cx="1508607"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Target transactions</a:t>
              </a:r>
            </a:p>
          </p:txBody>
        </p:sp>
        <p:sp>
          <p:nvSpPr>
            <p:cNvPr id="78" name="Rounded Rectangle 52"/>
            <p:cNvSpPr/>
            <p:nvPr/>
          </p:nvSpPr>
          <p:spPr bwMode="auto">
            <a:xfrm>
              <a:off x="4579851"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Investment Process</a:t>
              </a:r>
              <a:endParaRPr lang="en-GB" dirty="0">
                <a:latin typeface="Franklin Gothic Book"/>
              </a:endParaRPr>
            </a:p>
          </p:txBody>
        </p:sp>
        <p:sp>
          <p:nvSpPr>
            <p:cNvPr id="79" name="Rounded Rectangle 53"/>
            <p:cNvSpPr/>
            <p:nvPr/>
          </p:nvSpPr>
          <p:spPr bwMode="auto">
            <a:xfrm>
              <a:off x="6106930"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Valuation, Value Creation and Exit</a:t>
              </a:r>
            </a:p>
          </p:txBody>
        </p:sp>
        <p:sp>
          <p:nvSpPr>
            <p:cNvPr id="74" name="Rectangle 73"/>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72" name="Rectangle 71"/>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80" name="Rounded Rectangle 53"/>
            <p:cNvSpPr/>
            <p:nvPr/>
          </p:nvSpPr>
          <p:spPr bwMode="auto">
            <a:xfrm>
              <a:off x="7634007" y="1079500"/>
              <a:ext cx="1509993"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Case Studies</a:t>
              </a:r>
            </a:p>
          </p:txBody>
        </p: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21 May, 2014</a:t>
            </a:fld>
            <a:endParaRPr lang="en-GB" dirty="0"/>
          </a:p>
        </p:txBody>
      </p:sp>
      <p:sp>
        <p:nvSpPr>
          <p:cNvPr id="62"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23</a:t>
            </a:fld>
            <a:endParaRPr lang="en-GB" dirty="0"/>
          </a:p>
        </p:txBody>
      </p:sp>
      <p:sp>
        <p:nvSpPr>
          <p:cNvPr id="66" name="Text Placeholder 7"/>
          <p:cNvSpPr txBox="1">
            <a:spLocks/>
          </p:cNvSpPr>
          <p:nvPr/>
        </p:nvSpPr>
        <p:spPr bwMode="auto">
          <a:xfrm>
            <a:off x="5507136" y="2380965"/>
            <a:ext cx="10810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lvl1pPr eaLnBrk="0" hangingPunct="0">
              <a:defRPr sz="1200">
                <a:solidFill>
                  <a:schemeClr val="bg1"/>
                </a:solidFill>
                <a:latin typeface="Arial" pitchFamily="34" charset="0"/>
                <a:ea typeface="ＭＳ Ｐゴシック" pitchFamily="34" charset="-128"/>
              </a:defRPr>
            </a:lvl1pPr>
            <a:lvl2pPr marL="742950" indent="-285750" eaLnBrk="0" hangingPunct="0">
              <a:defRPr sz="1200">
                <a:solidFill>
                  <a:schemeClr val="bg1"/>
                </a:solidFill>
                <a:latin typeface="Arial" pitchFamily="34" charset="0"/>
                <a:ea typeface="ＭＳ Ｐゴシック" pitchFamily="34" charset="-128"/>
              </a:defRPr>
            </a:lvl2pPr>
            <a:lvl3pPr marL="1143000" indent="-228600" eaLnBrk="0" hangingPunct="0">
              <a:defRPr sz="1200">
                <a:solidFill>
                  <a:schemeClr val="bg1"/>
                </a:solidFill>
                <a:latin typeface="Arial" pitchFamily="34" charset="0"/>
                <a:ea typeface="ＭＳ Ｐゴシック" pitchFamily="34" charset="-128"/>
              </a:defRPr>
            </a:lvl3pPr>
            <a:lvl4pPr marL="1600200" indent="-228600" eaLnBrk="0" hangingPunct="0">
              <a:defRPr sz="1200">
                <a:solidFill>
                  <a:schemeClr val="bg1"/>
                </a:solidFill>
                <a:latin typeface="Arial" pitchFamily="34" charset="0"/>
                <a:ea typeface="ＭＳ Ｐゴシック" pitchFamily="34" charset="-128"/>
              </a:defRPr>
            </a:lvl4pPr>
            <a:lvl5pPr marL="2057400" indent="-228600" eaLnBrk="0" hangingPunct="0">
              <a:defRPr sz="1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9pPr>
          </a:lstStyle>
          <a:p>
            <a:pPr algn="r"/>
            <a:r>
              <a:rPr lang="en-US" sz="3500" dirty="0">
                <a:solidFill>
                  <a:srgbClr val="00539B"/>
                </a:solidFill>
                <a:latin typeface="Bodoni SvtyTwo OS ITC TT-Bold"/>
                <a:ea typeface="Bodoni SvtyTwo OS ITC TT-Bold"/>
                <a:cs typeface="Bodoni SvtyTwo OS ITC TT-Bold"/>
              </a:rPr>
              <a:t> </a:t>
            </a:r>
            <a:r>
              <a:rPr lang="en-US" sz="2400" dirty="0" smtClean="0">
                <a:solidFill>
                  <a:srgbClr val="00539B"/>
                </a:solidFill>
                <a:latin typeface="Bodoni MT" pitchFamily="18" charset="0"/>
                <a:ea typeface="Bodoni SvtyTwo OS ITC TT-Bold"/>
                <a:cs typeface="Bodoni SvtyTwo OS ITC TT-Bold"/>
              </a:rPr>
              <a:t>2013</a:t>
            </a:r>
            <a:endParaRPr lang="en-US" sz="2400" dirty="0">
              <a:solidFill>
                <a:srgbClr val="00539B"/>
              </a:solidFill>
              <a:latin typeface="Bodoni MT" pitchFamily="18" charset="0"/>
              <a:ea typeface="Bodoni SvtyTwo OS ITC TT-Bold"/>
              <a:cs typeface="Bodoni SvtyTwo OS ITC TT-Bold"/>
            </a:endParaRPr>
          </a:p>
        </p:txBody>
      </p:sp>
      <p:sp>
        <p:nvSpPr>
          <p:cNvPr id="68" name="Text Placeholder 7"/>
          <p:cNvSpPr txBox="1">
            <a:spLocks/>
          </p:cNvSpPr>
          <p:nvPr/>
        </p:nvSpPr>
        <p:spPr bwMode="auto">
          <a:xfrm>
            <a:off x="5438626" y="2159037"/>
            <a:ext cx="717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ＭＳ Ｐゴシック" pitchFamily="34" charset="-128"/>
              </a:defRPr>
            </a:lvl1pPr>
            <a:lvl2pPr marL="742950" indent="-285750" eaLnBrk="0" hangingPunct="0">
              <a:defRPr sz="1200">
                <a:solidFill>
                  <a:schemeClr val="bg1"/>
                </a:solidFill>
                <a:latin typeface="Arial" pitchFamily="34" charset="0"/>
                <a:ea typeface="ＭＳ Ｐゴシック" pitchFamily="34" charset="-128"/>
              </a:defRPr>
            </a:lvl2pPr>
            <a:lvl3pPr marL="1143000" indent="-228600" eaLnBrk="0" hangingPunct="0">
              <a:defRPr sz="1200">
                <a:solidFill>
                  <a:schemeClr val="bg1"/>
                </a:solidFill>
                <a:latin typeface="Arial" pitchFamily="34" charset="0"/>
                <a:ea typeface="ＭＳ Ｐゴシック" pitchFamily="34" charset="-128"/>
              </a:defRPr>
            </a:lvl3pPr>
            <a:lvl4pPr marL="1600200" indent="-228600" eaLnBrk="0" hangingPunct="0">
              <a:defRPr sz="1200">
                <a:solidFill>
                  <a:schemeClr val="bg1"/>
                </a:solidFill>
                <a:latin typeface="Arial" pitchFamily="34" charset="0"/>
                <a:ea typeface="ＭＳ Ｐゴシック" pitchFamily="34" charset="-128"/>
              </a:defRPr>
            </a:lvl4pPr>
            <a:lvl5pPr marL="2057400" indent="-228600" eaLnBrk="0" hangingPunct="0">
              <a:defRPr sz="1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9pPr>
          </a:lstStyle>
          <a:p>
            <a:pPr algn="r">
              <a:spcAft>
                <a:spcPts val="1200"/>
              </a:spcAft>
            </a:pPr>
            <a:r>
              <a:rPr lang="en-US" sz="1300" dirty="0">
                <a:solidFill>
                  <a:srgbClr val="58595B"/>
                </a:solidFill>
                <a:latin typeface="Franklin Gothic Book" pitchFamily="34" charset="0"/>
              </a:rPr>
              <a:t>Signed in</a:t>
            </a:r>
            <a:endParaRPr lang="en-US" sz="1300" dirty="0">
              <a:solidFill>
                <a:srgbClr val="00539B"/>
              </a:solidFill>
              <a:latin typeface="Franklin Gothic Book" pitchFamily="34" charset="0"/>
            </a:endParaRPr>
          </a:p>
        </p:txBody>
      </p:sp>
      <p:sp>
        <p:nvSpPr>
          <p:cNvPr id="3" name="AutoShape 2" descr="data:image/jpeg;base64,/9j/4AAQSkZJRgABAQAAAQABAAD/2wCEAAkGBxQHBhQUBxQVFRQXGBUZFBUXGB8YGBgcFhYbGRwdFxokHygiIBolJxgUIjIlKCktMS46Fx8zOD84NygtLi8BCgoKDg0OGxAQGy8mICQsLDQsNDQsNywtNywsNCwsLCwsNC8sMiw0NCwsLCwsLCwsLCwsLCwsLCw0LCwsLCwsLP/AABEIAOEA4QMBEQACEQEDEQH/xAAbAAEAAgMBAQAAAAAAAAAAAAAABgcBBAUDAv/EADoQAAIBAgUCAwUECQUBAAAAAAABAgMRBAUGEiExUQcTQSIyYYGRUnGhwRYjQmJygqKx0RQVFzOykv/EABoBAQADAQEBAAAAAAAAAAAAAAADBAUCAQb/xAA1EQEAAgIBAwEFBwIFBQAAAAAAAQIDEQQSITEFE0FRYaEUFSJxgZGxUtEjMkLB8AZysuHx/9oADAMBAAIRAxEAPwC8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LfAeaQjWuunpjMI01RVROG67lt9bWtZkU2vN4pSNzLU4vBw5OPbPlydMR8torivF+tVill+GpqT+1KU/pFbX+JsYvTfw9WWdfl/dhcjlUi+sO5j5xr+JeH/J2Y4SW7G0KWz1TpVIfSW7j8SX7vwT2i31QfasseapfpnxKo53XhSlTqQrSaSilvj8XuXSK9b2Kebg3xRv3LGLk1v296W5lmdPKsDKrmElCnFXlJ/kurfwKlKzedQntaKxuVY5v4uznW25DQT7Sq3bf3Qi1/c1Mfpsa3eVO/M91Ic+HijmGGknjqFFw7OnOH0lvdvoyT7vwT4tP7w4+15PfCc6R1/Q1FVVNp0qzXFOXKlbrsl0f3cMocjh3w9/MLOLkVydvEuvqzMauUZDUr5eqcnTW5qd7OK62t69LEOGlb3itvCTJaa13CtKXi1i6v/VhqL72U3+Zq/d2KP8AVP0Uvtl/g+v+WsXTd6+Fp2/nj+Luefd2OfFp+j37Zb+lJ9OeJ+GzXERp4xOhOTtHc7wbfRbl0v8AFIqZuBkxxuJ3CfFyq3nUpVnuKqYTKKtTAqDnCEpJTvte1XadufRlTHWLWiLJr21WZhVlLxcxdVfqsNRf3b3+Zrfd2KP9U/RR+2X8afT8V8alzhaX0qf5H3dh/q/h79rv/SkekfEynneNjRx8PJqz4g090JPtfqn95V5HAtijqidwmxcqL9pWAncoLRJ8DbxVWo/FWeAzmpSyunSnCEtu+TleUo8StZ9L3S+41MPp3XTqtKlfl9NtRCw9PZxDPMop18L7s107NO0k/immjPy0nHfplbpbqjcOocO2AMAZA+KjtH2efgCO/ZGsv1NUxGoo4bF4aVG9Oc05zTb2tLhRurcvm5DGWZv0zDRycCleP7amSLd4jURMfylFyZnFwIPq7Xr01myo+R5l4Rnu8zZ70pK1tj+z1v6lXNyfZ21puemeifbcc5Paa768b/3hVWuNTfpPmkanl+Xtht2799+b3vZf2N707pjDOWYYfqfHvTkRxK33G/y8/Lbo6K1RHS9Kd8PGrObTU3JQcUl0T2SdjCz+qXyXnq8fm+tp/wBKYvZV6Lan39t9/wB4Wdo/VC1dTqqrQUFDamnJVFLcn3iux1gz9feOzG9V9L+wzFZt1b+Wv95bendJ0cixterh4x3VZtq0UlCPpCC9F37lzJnveIraWNTFWJ3EK18Xs0nmGpIYXD3apqC234lUqJNX+KUor+ZmnwMcUxzklT5N5tfpWPpHR9DTmCioRjOr+3VcVubtztfpHrZIz8/Ivlnczr5e5bxYq441CQV8NGvSca8Yyi+qkk0/kyv1THeEuo96lPFDS8dOY+nXym9OnUlZRjx5dSK3Xg10Ts38LM2eFn9rE0v3Z3Iw9E9VU2xubPO/CirWq+9LDz3/AMUeH/Yoxj9nyOmPiszbqw7cPwLV6GLv9qj/AOZln1LzVFxPErSnQjUjaaTXZq6Mvwuql8WdI0svwqxWWxjTW5RqwirRe7pJJdHfh97o1eBybTPRbuo8rDER1QkGkc2lm3hpUeJblOnSr05Sbu3spuzb72aK+fHFORER8YS47zbF+iLeBzSzPEb7W8qHX+Iteox+GqDia6pmVwSnC3Lj+BkanX/1f3X5KJ1p5OI17Fae2330U/LXsurvV3G3F+l7eqZuYOqOPPWzsnT7WOlfdP3eTDny0o8Ix4iah/R/T0pUX+tqexSXxfWX8qu/oWeJhnLkiEOfJ0U2r/Q+iv8AedK4mriV7dVWw0mruLhd7v5pWX3J9zQ5HL9nlrWs+PKriwxbHMy9PCHP3l2ZzweO9lTbcL/s1I+9G3xS+sficc/F119pD3i5Om3RK5N3BktBpQzKFXHypU5XnCKlNLlR3OyUn6N2fHwOeqEk4rxWLTGonwj36a0qeoa9HFyhCnSUUpNtyqTdm9qXokRTnrFprMtGPSMtuPXLjiZ39Pz22/0vpSp3pQrSbdqcFTlvqWV24RtdwV1eXQ99tXW+/wCyH7tyxbpmax8Z6o1H5z438mMl1XHN86nQp0qlPZDdJ1Fsly7W2Wv8b3GPNF51EOuV6dbj4oyTaJifh3j92hmNRLxLwyg1fyKu5duU1f6M5mf8X9E2KJ+77/8AdDuf7jKepPIopbI0lOpL1TnJqCX/AMyZLvuoexj2PXPneodix0rdKCaz0LPUecKtTrRglTjCzi2/ZlJ36/vfgVs3G9pbe30PpXrdeFinHNJnvvzpVOstOT0zmqp1pqe6KkpJW4vbp8PzPoODWLcacUT3fPc/m9fPjkxGo3t19HaRlqjDTlRqxhsaTTi3e6ufM5OBet5rbs+5t/1Lgx4qzSvVv4T71maG0rLTCq+bUjU37eiattT/AMljBh9lGtvnfVvU6861ZimtfN3cBm9LMMXWp4aV50ZbKkejTa4+T7/BlmaWrETLHi0TPZTvihhp5PrtYiK4n5VSHZukoxa/oX1NnhWjJgmsM/kx05IlcORZzSzvL41cBLdF9V6xdr7ZdmjIyY7Y7dNl+l4tG4dHccS68qg8aM+p4uVPC4eSlKnJ1KrXSL2uKjfvaTb+Rq+nYbR+OVHl5In8MeXbpZfLLfBypCurSeHqTa7b/as/qiCbxflfqkrHTgc/wL/6MX/FS/tMm9S81/VxxPErV3cGVteVd4xajpvLFhMPJSnKUZVLO6goO6T+LaXHwNP0/Babe0nwo8rJHT0w3dE5bLLvDKq66adWnXqWfaVN7fwSfzI+Rki/IjXxh3hrNcXf4K10XpepqivUhg6sabhGMm5X5TdrcGnn5FcNYm0bU8WKbzOpd/N/DDFYHLZ1I1oVdqu6cVK8l62vx0u/kQU9QxWtEa0ltxbxEzE7enhPXwOHxEpZhxiYuKpSm/Zam9v6uP272Xz49SP1G14iI3+FNwMXtZmK1mZhdEXwZMeFvag/EHOZ6o1O4YBSnCneFOMVdyt78kl3t9Io3uJhjFi7+9l8jJ127fw7GF13j8toUqFHBwglFRpQ2VE2opLhN3foV8vGwTaZm/efnC1inPNfw0nUeZ0i2eV6886eJrUnh6spKatGUEpRt7SUvirv5lW3PnFMYpp2/Pcz+zZweh4uTinNizbmPlNYj89rb0lruGoK6pVYOnUcW483jPalus/R+tjPm8xea2rMT8Jd5vTunFGbFkrevvmPc9tMRoZvl2JiqLpp16sa0d7bnJSd25Xvz26Lp0OKzW8T2e8v22DJSZvudRrs52gadGWfY9YKMFTjUiqaSVkkrcfC6ZxhiOq2lz1S2b2OL2kzuYYoZtTp+IGInipx2Rw8dknLjaneVv6voIvrLO/gW41p4FIrE7m07czB16+U5+sdWo1KscXGVoQV5QTkvLT7Xjt692cbtS/XEb2s2rh5HH+zdUVnH8Z8/Fu18ixeFzGjjqMI1cTJzdenuslGStCMW/SKsn3d2dTjvExkjz70FObxr454t7apHide/wB6W6cy6phKU6mYtSr1Zb6lvdXCUYx/dil87tlilZiN2ZHLy0vMVx/5Y8b8/nLs3O9q3b4svoBA9d6HqamzGNSjUjBRhttJNu97+hzS2THki9J/OF/Fm408e2HNSZ34mJiNfSUNq+H+Z5FiN+ST3/GlPy5fOMmrr6m5TnYcsf4v1jcMC3HvS0zj/wCfw+54LP8AHR2VfPSfHM4Q/qTTPItwazvt9f7PJryJ7JBovw9xGSYxV8RiNtW63Qgt0ZRb9qNRu17910fJW5PNrevTWvZNi41qzuZTLUunaWpMu8rME+t4Tj70H3i/y9SnhzWxW6qrGTHXJGpVZiPD/MtPYzfp+bmvtU5qnL7pRk0n+JqxzcGWNZI19VCeNkpO6SVsBn+Zw8uv5+18O86cFZ9btNOx7F+FTvGvr/Z70ciYd3SHhcsDiI1c+kpyi7xpR9xPvN/tfcrIr8j1Cb9qePqlxcXXe/lMdbYStjtN1qOW0/MnUi4WclBJS6ybfbsUuPatckWtPZYyxM01VVeA0Pm+WprL701K27ZXjG9ul7PnqbFuXxbf5u/6f+lCuDNHjt+rZnpDO8WtuJqz2vruxPHzs2cRyeHXx/4upw8iff8AV3NLeFMMDXjUzuaqOLuqcOKd19ptXl+BV5HqE3jppGo+qXFxYrPVadpzqKnUqZHWhgIb5zhOEY7lH347b3fHF7/IpYpiLxMys3iZrMQgfhlpfGaazWbzCitlSCi5qpF7drvzFO7uXubnx5KxFbfyrcfFeltzDtZnmmNwGfYani5UPKq1XFeXGW5xSbW5ybSfRcGLa963iO2vq+kw8fiZOPe1Yt1Vj3zGvpCDavySpk2tPMyxQo75OrRlOpFQ3QtKb/di2+j63di5kz1tbHXJPaEPA49/s+acVdzOvn52mWpdRYqhkFODoqGKxDdKKjUjJRuvfjZ9Hfi/T1OMl6Y7fh7/AA9yvwuHPIm3X+GK95n+yH5NlWM0VmVOpUo0V5jVGLlJTXtdtrujjPlzRER7TqifdqdNTj4/T+ZExGK1JpHmNd4SPP6GIyvOKGYZ1GlVjB7Zwp7kqSb4lHc/afL7enBUyRatoyWT8S/HzYrcTBNqzPx9/wAp1HZwdceZqGrh6s7KFZVFh4SkopRXSU5N2UpPm3orLqWMWWIz1yTOoRzx+niZuNjjdo8/n8IeWgNPYjC6npylGNSFKTc3TqRlGLnBx969nJXTcVz07lzm5sXIyxbHPj3sriVycTh3pk7Tf3ft3SvCZbjcNVxOFw9PbTrVqk/9VuXs06jvLar38zql9TPrW8TNfd8Wjkz8W8UzTb8VYj8OvfHx92m7U0L5GOc8oxFTDwlCMKkYW5UVbh+j+Xc9+z9/wzpHHrG8fRlxxeYncTLqVNG4StOi6tFPyYqNPl+7HopLpLvz3ZJOGk+Y8KlfUuTXqittdXlIIwsiVR8s7AaZSsBkAAAxYBYBYDIADFjwZPQAAAAAD5muOAK51vg60s4wjxlV7ZYlRpxpra4Jrrv6ub5+65Uz1mbRMy+g9Ly464ckVp3iPM94n9PD41Xk1HIc2wVeSlKmqzjXlVk6nvWs5OTfRpnOSlaWiyTg8vNyceXFGomY7REa/bTo6jpvOZYbFaeUa/8Ap6rvFOymrWeyXRtP8yTJHVEWr30p8O8cfrwcjdeqP+b97arYerqPM6DxNGdChRl5jVRx31JpWilFN2ir3u3zY61N7R20irfFxcd4peLWt27b8frpjVOS4jMs1pywypTpKE4qNRtRpznx5m1e+0ui9Oe4y47Wnt4e8Ll4cOOercW3E9vfHw+TkZ9lNPLcxyqhNKVOMpQe9XUvZ/a9Hd8nGSsRNYW+LyL5MefJE6nW/n7lgYbDRw9NRw8YwiukYpJL7kuCzERDCta1p3ady9lGx65ZsBkAAAAAAAAAAAAAAAAAAAAAABH9S5HLOa2HdKah5VVVHdXvZPhfHkjvTqXeJy4wReJjfVGnYxGFjiqO3ERUk+qaujvXxU6XtWd1nUs0cPGhSUaMVGK6JKyXyEREeC1rWncy9FG3QPGdoHlWwsa8k60U3F3jdXs+67Mah7FpjtEvVcHrxkAAAXAAAAGQAAAAAAAAAAAAAAMAZ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Z"/>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2583" y="2135390"/>
            <a:ext cx="1143569" cy="1143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5" descr="data:image/jpeg;base64,/9j/4AAQSkZJRgABAQAAAQABAAD/2wBDAAkGBwgHBgkIBwgKCgkLDRYPDQwMDRsUFRAWIB0iIiAdHx8kKDQsJCYxJx8fLT0tMTU3Ojo6Iys/RD84QzQ5Ojf/2wBDAQoKCg0MDRoPDxo3JR8lNzc3Nzc3Nzc3Nzc3Nzc3Nzc3Nzc3Nzc3Nzc3Nzc3Nzc3Nzc3Nzc3Nzc3Nzc3Nzc3Nzf/wAARCADCAQQDASIAAhEBAxEB/8QAHAAAAQUBAQEAAAAAAAAAAAAABQADBAYHAgEI/8QASxAAAQMCBAEDEAYGCgMBAAAAAQACAwQRBQYSITETQVEHFBUWIjI0VGFxdIGRk7HRIzNCUmLBJDZERZKhJSY1Q1NVY3Jzghdk4YP/xAAZAQADAQEBAAAAAAAAAAAAAAAAAQMCBAX/xAAkEQACAgEFAAMBAQEBAAAAAAAAAQIRAwQSITEyExRBImFRM//aAAwDAQACEQMRAD8AutVUUdFh9TiOKVNY2JlS6P6J56dtkL7bMseO4p7Svc5b5LrvT/zWY2XXgwxnG2c2XLKEqRpvbXljx7FPaV721ZY8exT2lZkAvbK31cZL7EzTO2rLHj2Ke0r3tpyz49intKzQBegI+rjD7EzSu2nLPj2Ke0r3toyz49intKzYBdAI+rjH88zSO2fLR/bsU9pXozLlo/t+KD1lZw1u6kNp38kZC0hnC5U8uCEVwUhlk3yaD2xZZtc4jiftKXbHlg/vLE/5rPKqCWOlD+BPSE02nk0tLpAOd23BcdHUouXRpbcfyy7himIjzkpwYzlp3DFq33hWUujqbOc1rHNHDpI6V4Y6wNa4wMs42FinQmmvw1oYpl08MWrPer0Yjl88MVrT/wDqsn5KqDmh0Le6NgQ7gnHw1DGPdoBDeh3HzIoKf/DVRiGBl2kYjXecSrw4hgYcR2QxAeXlDZZODU6mtdTyt1Ha5UyIS6XX1DSbHe6BcmmyV2CxwumdXYgWNFyRISoPbLlvx7FPaVRJj9EGFxJJ3UUx9BIXViwKSuRz5Mri+DRO2bLfj2Ke0pds2WvHsU9pWdaXcxHrXh1c7VX6uP8A0n88zRu2bLXj2Ke0pds+WvHsU9pWcaukEepLUOlP6uMPnmaN2z5a8exT2lLtny149intKzmy8sj6uMPnmaP2z5Z8exT2lLtoyz49ivtKzcjpXlkfVxh88zSO2nLPj2Ke0pdtOWfHsU9pWb2XiPq4w+eZpPbTlnx7FPaU/h+O5fxGuho6atxMzTO0tDnEC6y4ozkr9a8M/wCZZlpoKLaHHPNujUaAvjNTEJZHCOdzQXOJNgAkvaX6+t9Jd8AkvPs67K9nH9S670/81mQC07N/6mV/p/5rNLL0dN4OLP6PAF7ZdAL0BdJE8AXoC6a1Otjd90+xJtIaQ2GrsMU6jc1g0SQhw6SFN0wEX5Bn81zS1Ki6LxwNqwXTRh8jWEbEgI9ijYmCmgisWNcASFDcYW3tTtHmJXccoq6imhjaA1huQ4238658mVS6LwhtQazpBowan63iAcHC1gs+kNdd92O7vvjb4LWMcDZcHYQAdR2VLnhDHgG6eKCmRzZ5Y3wVczV+14jYdDe+86eZiMwN6iA6rfRsa3a6sT2N5CPznmXDIWOkbcDY3FwqfAqJrXTTALK6ouHOg0/hA4HpSFc9oYDT30OvvfdXYYdG434A81lycNjDw2wJPDZY+NGvuZGyqdkjI5pdCWkDhvselXHK2A0+J4Py8kjw4vI24LkYVGeOnfyK05bjEOFaRYBrzzLE47eUUxZ5ZXUjM6mHk5pGD7LiLpgtVlrcHY6okIqmglxNnNKinA3c1TEuuOeFdmHik3dAItXJCNuwWUcJoT60w/CZwe+iPmctrNB/ph4pL8BRauS0HiApEsZY8tO5HQmyFVck2qGTGL34LksPM5PkLyydAMEO6AV5c87SniErJCGdTem3nXtweBXenpXJY3oQM5sjOSx/WvDP+ZBtHQSjOS2uGa8M3uOWWJ+WOPpGoUp+nrfSXfAJLyl+vrfSXfAJLxz0ADm79TK/0/8ANZsAtKzZ+ptd6f8Ams3AXpaXwcmf0eALoBegLoBdJATWqdBVysAY14FhwLbqNG3dWbLGEQ1ofJPctGwAXLqPJ0YewW2qm4l7PWxeHEZ2Gx0n/orr2t0NrjWLBBcbomtrS2Fga1rQLLiglJ8l8knBWBmYpKTYhh87FJ65c9tnxwkHpbZSKGivVxNe0FpcAQrFi2A0sUEs8d2kC+nmROKi6QsU3NWz3ELMwClJsBYcFVqlokfcO/krbijD2IpWttfSOPmQExSg/Y9ithdI5dV6Br4vomC4NkoorOFyOKIRxvc0Wa3Y73CT4ntFyxlvIujccrSsmMkjDR3bfakXN5Vp1Cw47rqKnjcwEtG65fTxiRrQ0WPFSNDokj++32oth1hglQSSACd2lCBRxfdRvBoOVwmeFhsS4gEqeTo6dL7K3LLSDunmZzuclMurKMbd3/CjM+XZAx5mlGnSe9VWmoGgkWdx6VOEN505MqxrklOmon3u9/8ACo0sdG/9oeP+qnYVgLq2CZ0D3CRhFmk8U4/LWIgcAf8AsFlra6NwlvjYArKemjjDoJXSOJtYiyglqIV1LPSSugqL6gb2KhEL08Le3k48vY0QvCE4QvLK1kxshc2ThC8siwG7LyycIXJCQjiyMZNH9asN/wCYISQi2TyBmnDLnjOFjJ5ZqC/pGl03hFb6S74BJKm+vrfSXfAJLyD0gFmvfJ1d6f8Ams6A3WjZq/U+u9P/ADWdgL0dN4OLP7FZdtCQC7aF0EaO4xurzk5lqRx6XKkxDcK+ZSbagv5Vyal/ydOFch4juT5lVcX7rEJRewVrPA+ZVDFuVOITFgBGpcmNG87qJ5QAmtpxe93q145/Z01ugKq4S2U4hT62gDWrVj22HS+cJ5O0LB5IOKbUNIPIPgg/OUXxzwSkbY8ObzIB09y/2qmJcHPqa3DtOO5d50qgAREpmNx0/aK9ld3G2r1qtHO6snw/Vt8y5f8AXsTLGT2Fn7WXpbOHtuQTzJUBNCM5e8GkH+oq6BVc+kqw5a1GmkD+Ik3U8vR0aWt5OrWjkXW+6VTJWtvuw+e6u1ULxu8xVJklYCQb7HoWcP6W1K4QWysAH1QAIGx3Rxw2QPKxBqKixvdqPuWMnplcHhFAzsy2MOPSwKtOG6ted2/0m09MYVXcN16GF/wjny+hkheWThC5IVyQ2QvCu7LwhAhuy8IThC5IQA05d5Vqg/POERM3AnHwUeuc5lO4s4+RRsim2ecJ3JJqRuuPUZH5R04Yfpt9Nbriu9Jd8AklTW64rr+Mu+ASXCdRX83ythybWufe3X9v5rP2uBtvxV/zgQMmVxc247IcPWs1p5I6mRxPc8ntx2XXp50qObNG3ZPAXbQuW2I24JxoXZZCh2Mbq/ZVZpw8edUSILQcuN04dH5QuTUvg6MIVPeqnYi17q2ZzX2GpXJ3e+tU2skb1xLc/bKhi7FqfI9gzX9k6fU+4LuCsmP+AP8AK4D+ar2CEOxSnseBVhzBvRW6Xj4pZPQ9Ov4IeOktipQLbN/JAwXd1wRjMsgibTXBPc8yACqaAbsduq4ujm1Podpy4A2suqgu5OxATEFSxgIIdv0BeyzskZpbqv5QqnO1yE4R9G3zLyT66NMxVcbWBpvsOhePqY3SRkONgd9lgaTsnW2RbLu0U/8AyIEKyEjvj7Eby24PiqC03GtTydHRplUgpUi8Z9apUkjwSOTaRcq7VHeKlyEancNiVnD2V1XSCOWXl1dNdob3HAKwOGyrmWzbE5B0sVjdzpZPRTT/APmilZ2bethdb+7VVcFb87N+mpz+EhVJ43Xbg8Ill9DJC8IThC5IV7JDZC4O3HZOFAcXrLzCNjrNbxKxPIoKzUIbmGLg8LKM6sgBILuHkQWkxDk3SOYSRpIJJ2THLHSXOd3R3AXM9U/xFlhX6EcQxQMYRF6z/wDFx1PKh8+fcJLhYcv7VXq2okbIQbG6s3UsgdNnPDahxbpjmG3qXPObk+S0YqK4NwpvCK70l3wCSVN4RXeku+ASUzZX84SMjybWul73r/8ANZo9jDHaFgc5xsSOZaLnsE5FxAAAnshtfzrKYamSIO+wb97fZy3HKorayco27D9K3k4msPEbKS1AmVrWRxEkizrne+ymPxGFz4gDYatyuuOeNdkHBhiJaJgQIw+IW5llsOJRuma1nDpWq4If6Ph8rQVHPkUuiuKLROf3qpdQHGV5BHfFXSY2icfIqU/dziTzlYxE9V0T8Aa7srDqtz8Eex/wVg6ZWoJl0f0rHvezSjWP/VQDplCzk7NafwQM0X1U4abHSq+RJ95WDMp+nhH4UCdwVsfRy6n0Ms12u138l2dendw5uZcxbghOv2Z61QhQShjaWNu0cFxLG3lYhpFiU9D9W3zJuc/Sw/7lgB3kY/uBE8BfHAypL3NYwOG5NgoF1LwqlhrI6uCduphcNuhYn0dGm9CzFjD4THS0Ydy0pu17W3BHOAqdLOWPmqaiJ7SARfV+S0CrkpYWxscWCWnFw2/dBvPZZ/UV1EZpRrbafULuGxUoM6sy4R3lzEq/rx7cPY2on0/3rrDSrdhmOtqo5+vIutn050yOce5J8ioeXHQU1dKzXqkc0gNDrA+vmRzAMFfVzvlrZDJCDdjA649aUnybxpJcEzOTmyNpXsIc0g2I51UX8VZeqAOtaKkEILWtcbBZ5W17nFrrua4dBVoaiMI0YnicnYa1Ndu0gjyLxxAtc2ugVFiDabU1xLtW66xeua+GF8DrHVayvHUxask8TsLT6uSfo762ypVeyUPcDsb3IKL1OJzgxWGzSCU5XU9PVs10wAmebuN+CjkyRydMrjTjwVqne4l8ZtZ3FS7WCnjCWQ3fI4l1iRzBCKqoDHgb3J28inBpG5Jsi4ptI09LVZ+pTUac34fFxL5h8FVq5/KMjcfKEb6l8mjPmDg76pwFh9ml0fQVN9fW+ku+ASSpvCK70l3wCSRoqvVBcGZDrif8w29qxsvBF3j1LYeqKAcg19zYdkeI86xoFg06X78+pTl2IkF3csaBa/BOAuJF7WUYk3bcg3T7NTTq4gnglbAK4cRyzBp3uFt+FNDaGED7gWJYS8mrjaBxeFuFALUsQ/CtIaHqg2gefwlUhwm1GwFrq6VhtTSH8BVO0NO5v7V0Yzk1IUyy1/ZNvKAd4UZx7hTDpmCE5YaBiRtfZh50VxzeSkH+sFifZXB4B2aDaqi494q+523PxVgzNvXM/wBiBOBtxV8fRx6i9w0wgHn4Jwnba68jBvx5k464bxVHRC2S446jSCJdl5IycPYHSAknbzqZD9W3zJuf62L/AHLFmkzjRVffCL5fdpZV8s6wABcRzBQyOKEvxOspuvmRQ7OLQdXM3nUpvgvp/QXxCIVFCavDxC98EhDZpDvboKzetrA6UOLW63OuL8G+YIhiGOSyNdTOnlgpy8vd3Ng53MLIDHI6qqxNJo0E21HpPkUEztn0GMCjdLiLaiWIgar77NdZXyGohqLR09S2nLAHvETN734W6FQqISQSxGnkdqbIQA7cEdA860SgoHyzRPrmaarSHO5MWa0czSelNjh0DuqDBLU4bT8i0ucHX8+yzZ2EVhOp0Lgei62DMsfKUrLHcOvsOKqPWdQ4uLpizfYaLp7ExspDsLquDYHXvxTL8KrXysHIvN9h0XV76zlB3nLh0aLLhkFQJdZcAGG7A5hQsaX6K2UGtpqiikMVTHoeNrFeYfUGGN2wL77lXvEaF2IOe6qdG7Wd7RlVHFMvz4cyaej1SR8Tq+yls29AQayrlluS/e1gAhEtHO5xeWE3P8k0+aZzrEozd7YGSCR1i0WGlaSsGAKmNzYLOFnNeUY6mo/r5gnpP5JvFYndate54dc34J/qaj+veC+kj4IaoaPoKn8IrvSXfAJJU/hFd6S74BJIZU+qN+oFdcE/0jzedYtLHq7rgL8OhbnnakFbkXEmGTkwytL79NisYhoXyNcWvAA3JKy0IjAnbe5T93NAsfVdMBj9ZAtseKcazS+8g1X6CstAHMAk110AI4vC3Wl2hZ5liGWbOxCnBjt3YsSOK3CAWjaPIE0MbxE2o5j+Aqn8sNhpKtmLOtQzf7VUbN+6V0Yzk1P4HMrHVXvNuDESxk3qaEf6qHZUA67mIB2aiGL719APxqcvRbF4BmaXlte3SL9ygbnvIsWI9mCxxJ1xezEDmqaaJ5Y9wDgLqsZJI5csXKfCOGPc37BPrXbpCW96QlBJEaflCRp+8eC9mkiMOpjmlvStuSJbJf8ACdHVvDAORJsFxNUkvjJjIseCfpp4nxDQ9psN7HgmZqiGSWEMkaTr4BZ3IahK+hzr93PC5OU9EMWpsQjALJTGNBvwK7MkfKCMuGs7hvOiGXP7Qqh/ptI9qzJ8FMF7kZRi2GVjcWkpntfI9rgHFvdEgc6YqKaSkM1xqjL+5u2xHl8i3N+HUzK010cbWzcno2G1vmqDmXDIZJ6yWIWfrJc0cCpKNnXN7UAsApwcRo3TueIQ7ZzfslafgtJNTU4EpOpznEguvsTsVTsuU8cTcOdvr1AlpWiv4lDjQQldgvHBUGlAozGJb8ZOFlW5IsavtJRH1f8A1Gs3RtkweQPcWt1A3BsspdDU9cNu+bkS+wOs7hNKzTkkXgxY3zGiPqSMeOD7NEfUqFmNr6KiE1NNO12sA/SFQcKdiNZTF8c1S+zrEtcU5RoUZqSs0gsxziYKI+ZQ8Vixl+HVLJKaiEZjOojjZZ3S1lc7FxSzVVQBr0ubrIKO1cb6Z7HNqKgs316pLhG21YnkSltKcKWZ5LWxPIJ42RWfrhmHQxzSMLG7CMd80+VSpq2Id6C7zIbVO5WR8gGnWEk6NtHFVLPUYIC90ZijdZoA7oHyp3qaG+fMG9IHwUQxxQwFo3J43N7or1PRH294NpAH6QObyIbsKN4pvCK70l3wCS8pvCK70l3wCSQwVjtO2qyvWwSPDGPrzqJ86pM+XKiOJzKXRKw87DvZaSwMdgtaJA0tNYe+FxxQt2G0z+6YHRuPPGbLEhxMqq8F63B1U8mocxCFGhn1EiItHkWyyUNQBblI6hv3Zm7+1DarCqMm9RRSQu+9HuEjTRScsxz9k6VsnetdtfmWzRHuR5lmdRyOGYhF1q4TDviSLWKky5nqoLF0Q3/EVpJmGXfHJNGHzE8LBVQPuBZDZM4TubpfTseDzF/FNDNdv2GH+JUi6I5Me8umUXfpNSehoU3FZB2Vw8E27o8VRIc4PhuY6RjLjctfZRqzMdXiVTE1kYDuDRquUu2bitsaLhmGePslLd4toAFiqfOwMqgfpJGcxAvdNSVNdc94Tz3uuBX4i1wa3kxfyLVcUZSptp9hIvLYIfoXFrbkx24dCUmt8Er2Qvax1rNtz9KiQ1+LOGpskI8pCcGK40A60kQt+FKmaVIItfd7ZIoJGBkRa7ue+K4p2TCopXSRuIG5OixCjRYrjZYHieEDytXr8bxxgBdURG/QwJbR3xRNnfUOqzWsaQGPsARuQrVlyUHEKh57kOibx2VI7N4wWhzpojvbvF7Ji+LRwcsdDmA7nTYJ0zNK1/hrErwYnFpB25iqXiZtV1g5yT8FXaTN9bTtcDFE/V0uOy6kzlO/VroaYlwNySkuAyR3qglhT7MoidiHAcfKtBebuWUU+Z30FPDEKOCSw1anGxUkZ8qjwpIvU8obsIQ2l2zJHHNhcrJQCw2vc2CpElPSksDjE7Qe4HKDZSajHqnE8JrxJTNETKcuduT7FmUckD4i4RS97zvWeShoNRSUdQzkqgRPjO+nWF5Sw0tC0xUZjiY43IDxxWYOqomuc11NKTa+7ypFPNDLEC6keG7bazco5YJJF+7HYe6rNU6OEzE3MnKC91HxxkJwydzS0kDhqF1QqippGzaG0c1zzcoVw+aJ9QG9byjb75RbFSuzufEI2dyGuSgqOXaSRax2XkkLXtDdJbfp4hetjip2kcoD07oGcPN3OP8AJG+p60jPWDG37QPggUtTA0jS6/qR3qfVbX54wZjW8agbpgbtTeEV3pLvgEl7TeEV3pLvgEkAD8Sn63y5WP5URE15AcRtxQiGvqmN1Fkc7L21Qu/Jc5/l5HItc/oxD81lTMVqYw0MneN7gA8FiV2CdGxQ4vA46ZHGN33ZBZPzYtSQaOXlDA/h0FZTDmSsjiZE5/KRg3s4Xv613iOLOromAPLAwd5zDzIQ9xY7R4tjoebaXSWGnoTuecFp6aihNK7S9zju51hZBMiPdJjcYLtQA6VZ+qHyMjaOCd5YwkkuAVEYZRMRwqdgjkiLBHyYJJeEOcKZh2mmJ59kbxtrJJo+s3GaNkYY1zRxsgRoKx7riF+++4WqRmx1k1IRpeahzegEBEKCuoqSsiqmMmLmfZLhuh8eF1jv7gk9Cmx4VPypc6kIZp73yp0gDz8y4fUkCakfv9oEXCm01NSV9Py1G6XY2LCL2VN7GVQNzE7ygI/luapoKvuonclI2ztXAHpT5QuGFm4RNfcOA48F47CKkHvCUbOI0r5IoqKQ1Ejh3fcEBvrT/KTW2hbqv07I3Me1FcmwyanhMs55ONouSeZDo63Do3ubVzSNtwDecJ7MuNx1Z6zY4NMTrvAOxIVSOJwsqCJaRkxc+7nO428iW404bVdF3pcby/Da0Uj3dLiusazFhddhslJBMIpCRa42CGNpcGexrtMADgCO6VVxiKOCqIp94yTYA3AS7/TMZ3+EqrkdG28M8co59IQuTEJSSDxXrGv0m7SNuKiz08kszRGbE8b8AOlZao2uXQVxOqe2opmA7OiFypVELlQMZidylKRuRE3gidOzk3adx3IWUDNUiwmkbleTkw5pqacCRxN7KgjLeH040Mqzfp2WjwHlMnstxNMQCsU11JqJC6okAbffmQ7Gg8crYd3bjXSEuHkXdPgGGiPkTWSbc/QqoJMRLSRLUabXBITJmkMJLqh4kJsRqsSlyHBcKnLeFuZGevnAs4HbdNjAsL5VsprHXaLDhuqW6Wa+00pOq3fcF1U1Do9H0z3bWIunTDgLY9BHS1hjhk1tLb3QZmz45LAlhvY867uCzuXueDzuNyo7ZbDhtdAHWISGoeZXNa1zjuGiwCN9Tpls94If/YHwQaVrNLtr2F0b6nJLs9YKf/YHwTA3ym8IrvSXfAJJU3hFd6S74BJAFS6pBAyBX3H7xHxWN8pHdpJuz7RC2Dqn3/8AHdfb/MR8ViQlYI92EHmPNdJiCME+prmRm4abgkcApNOHOe0PPcgEgAoRBP3d3NvfmARiiY7k3SEbBp0rIkiydTc6scv0BWfqghsstDE8gA34qrdTE3xhx6Go31SpL1FG0Hciwutrsb6IIgkkfHEGsuQe6FgBZRKqrmpom62axqLSQeFkIjxl1LKY5IQ4sNjdysGCZgouTmkrqON8Nx3B3F+lWVE3ZEosU1TsaYywE7kOVjpIJZKuOGRjwJWlzbndwQqhxrAmvl68iaHOkJYGsBDW8yMU2bMJhIdTutOGkMcWcChyQJA9vKSVfIMgO1y4372ylR08rYWSNc1173bzhFX5ww8YS5kVHD14GjW9rfrDffdVPEc1VFY4iPCmsHS26V2BZqWplkkfBHJEXRAFxDeIKkTzVEMEkj3xNawXvZU7BqushlmeI2xueB37rBS8Tr6+SgljFRTuLm2LWuJJWWbQGx10FXUvdybI3lusvGwJKhfRyUrdAY4tFiS3e6WJU1VUxNLeT1bDS13QocNDiEROktF+l10lRq3XB7PUyUha2op2WIu13NZKnxdrqhrOt4z5HDZe1VDX1TGsmDCGjiHJmDBKhkjXaG7fjSY7oOYiZqF0Tp6eGMSM1NtvcJmnxCOoJp4qaNzpO5Pluo9VRVErhrgfpAs0crewXlPSmkkbNT08jZ27gucCLpNX+lY5VdNDmYMOljpoKptwIRoewfZHnXVI7WQ53O0EL3EK2srqUQta4klxkZYAXK8popo+T1xuFmgcEIlNfqNdwhwlydGOJMDgsTq8TqqOV0DJQ5rSW2cOG62fK7teU4h+BwWA4o5/ZCo1C5Ejh/NDMndTX1NQ36WZx5rDgoxne6wJb7Fzc6d+KbaCeCAJR1argkNuDZevGoNA+C5cXN2II4cQvXGzRY8CgByGzLN8q45JoBNtr9KTHXsTxuvHOO45roGOkju9tizgj/U6aO3fBrBv144eZV0OuePFqPdTg/15wby1Av7EAb5TeEV3pLvgEl5T+EVvpLvgEkAU/qmgHqe14O18RHq3WLU8Db6tbTb2L6JqocJxLDKrDMWd9G6qdJYNvwOyA1eScpVIa0Vk8TAb2jj4+dIRj0FM5894oXPed+4F/wCSO0uF4gcOld1pI1xHB+11otHk7LtDK+Skxisjc8Wu2McE9LlfApfrccxB3nCVAULJVRFg1UX1PKF7uIa24AXXVDxOGt63lp3PGkWAcLEHpV7gyrl2AktxWrN+lij4pkrLOJBomxasGnoYnXNh+GKmte5znSOBcftFoNypOH1VfM/TSsDidiAwafWtRb1MsoBwLsXr3Do0ixRGLJWWIY9EGKVUbehrAtKxUZ/QwTtv17U07CPsNjClT11NEAx3IPA6GC6t8mRMtSO1HGa7foYuRkDK4t/S9b/AgRTXY3DYclE2M+RqiVGJvePouUuenYBaE3ImVW8cTrD52LztDyxf+162/wDsCA5M5a+te3UIXuFuNtk0amo6Atahyxl2GlMDcUqyC219CGnIOWTxxit/gCLBpma9cznmC6EtSeGn2rSBkHLA/e9b/AE63I2WW8MVrPdhAqM3Z1442Bai0EeJiB0ELoHCoZ3V2btt0HpV7iynlyKxZilVcdMYU44VhBphT9lqjkg8PtyQvceVA0jI6ikxCIXkdt5Cob3zsO7ytfqstYBUEg4rVtafs8mNlAkyNlmTc4vWfwBPgGmZf17OP7z+S9bik7NuUuFpR6n+Vz++K3+ALg9TvKx/fNb/AABLgOSk4bmnEKE/QzOMfPHfYqRI7C8SLp3Uga5+5DTzq2/+OcrA3GM138AT0OQ8sxP1Mxmu32I0DdJ/4NNlD7EYY519MjR0LrsLhNrd2OhaF2nZc/zetPl5NejJ2Wx+9a33azTNWZrXUdHdjnwSTOIsS02tbgo3IYSW91R1Lbcd1qZydls/vWt92ue0zLR/elZ7tOgsyfrfCLkA1TfZsvTR4SQSJqgE85atUdkbK7uOKVfuwmH9T3Krxti1c3zMRtCzKpKCmG8Fb5w9hRzqe0bYs8YO4zseOXHAEcyuw6neWAf7brz52BTcGyblzCcWpcRgxarfLTSB7WuZsT5U0It9MP0iu3/aXfAJLigkbM6qljN2vqHOF+iwSQMqdVQUZq5yaSnJMjiSYm/ePkXgw+it4HT+6b8kklziPHYfRWH6HT8f8JvyTfY+i1eB0/um/JJJADnY+it4HT+6b8k9DQUQY61JT8P8JvySSW4dgRavD6ExC9HT+6b8lEjw6h8SpvdN+SSSsJk2PD6LQP0On9035JwYfReJ0/um/JJJBNiOH0V/A6f3Tfkm6jD6LSP0On4/4TfkkkkCJYoKPseR1pT20nbkm/JBux1D4lTe6b8kkk0b/D3sdQ+JU3um/JejDqHxKm9035JJJiEcOobeBU3um/JcdjqG/gVNx/wm/JJJI0idV4fRGjpgaOnIDf8ACb8lGbh1DYfoVN7pvySSWkKR12OobeBU3um/JNOw2g3/AEKm9035JJIEc9jqG3gVN7pvyXjcNoA7aipvdN+SSSTGXvK1HSsweJrKaFoudhGAi5pqe31EX8ASSUpFECq6kpiN6eE/9AgU9DR6/BYPdhJJCNg2TD6K/gdP7pvyXBw6h2/Q6f3TfkkktmGetw6h8Tp/dN+S5OHUOrwOn9035JJIEFsAo6WOmmEdNCwGYkhsYH2WpJJIA//Z"/>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98250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711" y="3552149"/>
            <a:ext cx="3366753" cy="268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7020272" y="2028974"/>
            <a:ext cx="1728192" cy="1328018"/>
          </a:xfrm>
          <a:prstGeom prst="roundRect">
            <a:avLst/>
          </a:prstGeom>
          <a:solidFill>
            <a:schemeClr val="accent4">
              <a:lumMod val="40000"/>
              <a:lumOff val="6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6" name="Rounded Rectangle 5"/>
          <p:cNvSpPr/>
          <p:nvPr/>
        </p:nvSpPr>
        <p:spPr>
          <a:xfrm>
            <a:off x="5327674" y="2059718"/>
            <a:ext cx="1404566" cy="849438"/>
          </a:xfrm>
          <a:prstGeom prst="roundRect">
            <a:avLst/>
          </a:prstGeom>
          <a:solidFill>
            <a:schemeClr val="accent4">
              <a:lumMod val="40000"/>
              <a:lumOff val="6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5" name="Round Same Side Corner Rectangle 4"/>
          <p:cNvSpPr/>
          <p:nvPr/>
        </p:nvSpPr>
        <p:spPr>
          <a:xfrm>
            <a:off x="539551" y="2051612"/>
            <a:ext cx="4138809" cy="4419152"/>
          </a:xfrm>
          <a:prstGeom prst="round2SameRect">
            <a:avLst/>
          </a:prstGeom>
          <a:solidFill>
            <a:schemeClr val="accent4">
              <a:lumMod val="40000"/>
              <a:lumOff val="6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69" name="Rectangle 2"/>
          <p:cNvSpPr>
            <a:spLocks noChangeArrowheads="1"/>
          </p:cNvSpPr>
          <p:nvPr/>
        </p:nvSpPr>
        <p:spPr bwMode="auto">
          <a:xfrm>
            <a:off x="719135" y="2636912"/>
            <a:ext cx="3843629" cy="28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lvl="2" eaLnBrk="0" hangingPunct="0">
              <a:spcBef>
                <a:spcPts val="600"/>
              </a:spcBef>
              <a:spcAft>
                <a:spcPts val="0"/>
              </a:spcAft>
            </a:pPr>
            <a:r>
              <a:rPr lang="en-GB" b="1" dirty="0">
                <a:solidFill>
                  <a:srgbClr val="00539B"/>
                </a:solidFill>
                <a:latin typeface="Franklin Gothic Book" pitchFamily="34" charset="0"/>
              </a:rPr>
              <a:t>Company Information</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Limited liability company</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Producer of a wide range of furniture</a:t>
            </a:r>
          </a:p>
          <a:p>
            <a:pPr marL="177800" lvl="2" eaLnBrk="0" hangingPunct="0">
              <a:spcBef>
                <a:spcPts val="600"/>
              </a:spcBef>
              <a:spcAft>
                <a:spcPts val="0"/>
              </a:spcAft>
            </a:pPr>
            <a:endParaRPr lang="en-GB" b="1" dirty="0" smtClean="0">
              <a:solidFill>
                <a:srgbClr val="00539B"/>
              </a:solidFill>
              <a:latin typeface="Franklin Gothic Book" pitchFamily="34" charset="0"/>
            </a:endParaRPr>
          </a:p>
          <a:p>
            <a:pPr marL="177800" lvl="2" eaLnBrk="0" hangingPunct="0">
              <a:spcBef>
                <a:spcPts val="600"/>
              </a:spcBef>
              <a:spcAft>
                <a:spcPts val="0"/>
              </a:spcAft>
            </a:pPr>
            <a:r>
              <a:rPr lang="en-GB" b="1" dirty="0" smtClean="0">
                <a:solidFill>
                  <a:srgbClr val="00539B"/>
                </a:solidFill>
                <a:latin typeface="Franklin Gothic Book" pitchFamily="34" charset="0"/>
              </a:rPr>
              <a:t>EBRD </a:t>
            </a:r>
            <a:r>
              <a:rPr lang="en-GB" b="1" dirty="0">
                <a:solidFill>
                  <a:srgbClr val="00539B"/>
                </a:solidFill>
                <a:latin typeface="Franklin Gothic Book" pitchFamily="34" charset="0"/>
              </a:rPr>
              <a:t>Finance</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EUR 5+2 million equity investment</a:t>
            </a:r>
          </a:p>
          <a:p>
            <a:pPr marL="177800" lvl="2" eaLnBrk="0" hangingPunct="0">
              <a:spcBef>
                <a:spcPts val="600"/>
              </a:spcBef>
              <a:spcAft>
                <a:spcPts val="0"/>
              </a:spcAft>
            </a:pPr>
            <a:endParaRPr lang="en-GB" b="1" dirty="0" smtClean="0">
              <a:solidFill>
                <a:srgbClr val="00539B"/>
              </a:solidFill>
              <a:latin typeface="Franklin Gothic Book" pitchFamily="34" charset="0"/>
            </a:endParaRPr>
          </a:p>
          <a:p>
            <a:pPr marL="177800" lvl="2" eaLnBrk="0" hangingPunct="0">
              <a:spcBef>
                <a:spcPts val="600"/>
              </a:spcBef>
              <a:spcAft>
                <a:spcPts val="0"/>
              </a:spcAft>
            </a:pPr>
            <a:r>
              <a:rPr lang="en-GB" b="1" dirty="0">
                <a:solidFill>
                  <a:srgbClr val="00539B"/>
                </a:solidFill>
                <a:latin typeface="Franklin Gothic Book" pitchFamily="34" charset="0"/>
              </a:rPr>
              <a:t>Purpose of investment</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Construction of a modern warehouse and logistics centre</a:t>
            </a:r>
          </a:p>
          <a:p>
            <a:pPr marL="349250" lvl="2" indent="-171450" eaLnBrk="0" hangingPunct="0">
              <a:spcBef>
                <a:spcPts val="600"/>
              </a:spcBef>
              <a:spcAft>
                <a:spcPts val="0"/>
              </a:spcAft>
              <a:buFont typeface="Arial" panose="020B0604020202020204" pitchFamily="34" charset="0"/>
              <a:buChar char="•"/>
            </a:pPr>
            <a:r>
              <a:rPr lang="en-GB" dirty="0">
                <a:solidFill>
                  <a:schemeClr val="tx1"/>
                </a:solidFill>
                <a:latin typeface="Franklin Gothic Book" pitchFamily="34" charset="0"/>
              </a:rPr>
              <a:t>Restructuring of the company’s balance sheet</a:t>
            </a:r>
          </a:p>
        </p:txBody>
      </p:sp>
      <p:sp>
        <p:nvSpPr>
          <p:cNvPr id="60" name="Title 59"/>
          <p:cNvSpPr>
            <a:spLocks noGrp="1"/>
          </p:cNvSpPr>
          <p:nvPr>
            <p:ph type="title"/>
          </p:nvPr>
        </p:nvSpPr>
        <p:spPr/>
        <p:txBody>
          <a:bodyPr/>
          <a:lstStyle/>
          <a:p>
            <a:r>
              <a:rPr lang="en-GB" altLang="en-US" dirty="0"/>
              <a:t>Forma </a:t>
            </a:r>
            <a:r>
              <a:rPr lang="en-GB" altLang="en-US" dirty="0" smtClean="0"/>
              <a:t>Ideale – Serbia</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084" y="1079500"/>
            <a:ext cx="9147084" cy="719137"/>
            <a:chOff x="-3084" y="1079500"/>
            <a:chExt cx="9147084" cy="719137"/>
          </a:xfrm>
        </p:grpSpPr>
        <p:sp>
          <p:nvSpPr>
            <p:cNvPr id="75" name="Rounded Rectangle 49"/>
            <p:cNvSpPr/>
            <p:nvPr/>
          </p:nvSpPr>
          <p:spPr bwMode="auto">
            <a:xfrm>
              <a:off x="0"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Introduction to EBRD</a:t>
              </a:r>
            </a:p>
          </p:txBody>
        </p:sp>
        <p:sp>
          <p:nvSpPr>
            <p:cNvPr id="76" name="Rounded Rectangle 50"/>
            <p:cNvSpPr/>
            <p:nvPr/>
          </p:nvSpPr>
          <p:spPr bwMode="auto">
            <a:xfrm>
              <a:off x="1527079"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LEF at a glance</a:t>
              </a:r>
            </a:p>
          </p:txBody>
        </p:sp>
        <p:sp>
          <p:nvSpPr>
            <p:cNvPr id="77" name="Rounded Rectangle 51"/>
            <p:cNvSpPr/>
            <p:nvPr/>
          </p:nvSpPr>
          <p:spPr bwMode="auto">
            <a:xfrm>
              <a:off x="3054158" y="1079999"/>
              <a:ext cx="1508607"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Target transactions</a:t>
              </a:r>
            </a:p>
          </p:txBody>
        </p:sp>
        <p:sp>
          <p:nvSpPr>
            <p:cNvPr id="78" name="Rounded Rectangle 52"/>
            <p:cNvSpPr/>
            <p:nvPr/>
          </p:nvSpPr>
          <p:spPr bwMode="auto">
            <a:xfrm>
              <a:off x="4579851"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Investment Process</a:t>
              </a:r>
              <a:endParaRPr lang="en-GB" dirty="0">
                <a:latin typeface="Franklin Gothic Book"/>
              </a:endParaRPr>
            </a:p>
          </p:txBody>
        </p:sp>
        <p:sp>
          <p:nvSpPr>
            <p:cNvPr id="79" name="Rounded Rectangle 53"/>
            <p:cNvSpPr/>
            <p:nvPr/>
          </p:nvSpPr>
          <p:spPr bwMode="auto">
            <a:xfrm>
              <a:off x="6106930"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Valuation, Value Creation and Exit</a:t>
              </a:r>
            </a:p>
          </p:txBody>
        </p:sp>
        <p:sp>
          <p:nvSpPr>
            <p:cNvPr id="74" name="Rectangle 73"/>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72" name="Rectangle 71"/>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80" name="Rounded Rectangle 53"/>
            <p:cNvSpPr/>
            <p:nvPr/>
          </p:nvSpPr>
          <p:spPr bwMode="auto">
            <a:xfrm>
              <a:off x="7634007" y="1079500"/>
              <a:ext cx="1509993"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Case Studies</a:t>
              </a:r>
            </a:p>
          </p:txBody>
        </p: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21 May, 2014</a:t>
            </a:fld>
            <a:endParaRPr lang="en-GB" dirty="0"/>
          </a:p>
        </p:txBody>
      </p:sp>
      <p:sp>
        <p:nvSpPr>
          <p:cNvPr id="62"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24</a:t>
            </a:fld>
            <a:endParaRPr lang="en-GB" dirty="0"/>
          </a:p>
        </p:txBody>
      </p:sp>
      <p:sp>
        <p:nvSpPr>
          <p:cNvPr id="66" name="Text Placeholder 7"/>
          <p:cNvSpPr txBox="1">
            <a:spLocks/>
          </p:cNvSpPr>
          <p:nvPr/>
        </p:nvSpPr>
        <p:spPr bwMode="auto">
          <a:xfrm>
            <a:off x="5507136" y="2380965"/>
            <a:ext cx="10810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lvl1pPr eaLnBrk="0" hangingPunct="0">
              <a:defRPr sz="1200">
                <a:solidFill>
                  <a:schemeClr val="bg1"/>
                </a:solidFill>
                <a:latin typeface="Arial" pitchFamily="34" charset="0"/>
                <a:ea typeface="ＭＳ Ｐゴシック" pitchFamily="34" charset="-128"/>
              </a:defRPr>
            </a:lvl1pPr>
            <a:lvl2pPr marL="742950" indent="-285750" eaLnBrk="0" hangingPunct="0">
              <a:defRPr sz="1200">
                <a:solidFill>
                  <a:schemeClr val="bg1"/>
                </a:solidFill>
                <a:latin typeface="Arial" pitchFamily="34" charset="0"/>
                <a:ea typeface="ＭＳ Ｐゴシック" pitchFamily="34" charset="-128"/>
              </a:defRPr>
            </a:lvl2pPr>
            <a:lvl3pPr marL="1143000" indent="-228600" eaLnBrk="0" hangingPunct="0">
              <a:defRPr sz="1200">
                <a:solidFill>
                  <a:schemeClr val="bg1"/>
                </a:solidFill>
                <a:latin typeface="Arial" pitchFamily="34" charset="0"/>
                <a:ea typeface="ＭＳ Ｐゴシック" pitchFamily="34" charset="-128"/>
              </a:defRPr>
            </a:lvl3pPr>
            <a:lvl4pPr marL="1600200" indent="-228600" eaLnBrk="0" hangingPunct="0">
              <a:defRPr sz="1200">
                <a:solidFill>
                  <a:schemeClr val="bg1"/>
                </a:solidFill>
                <a:latin typeface="Arial" pitchFamily="34" charset="0"/>
                <a:ea typeface="ＭＳ Ｐゴシック" pitchFamily="34" charset="-128"/>
              </a:defRPr>
            </a:lvl4pPr>
            <a:lvl5pPr marL="2057400" indent="-228600" eaLnBrk="0" hangingPunct="0">
              <a:defRPr sz="1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9pPr>
          </a:lstStyle>
          <a:p>
            <a:pPr algn="r"/>
            <a:r>
              <a:rPr lang="en-US" sz="3500" dirty="0">
                <a:solidFill>
                  <a:srgbClr val="00539B"/>
                </a:solidFill>
                <a:latin typeface="Bodoni SvtyTwo OS ITC TT-Bold"/>
                <a:ea typeface="Bodoni SvtyTwo OS ITC TT-Bold"/>
                <a:cs typeface="Bodoni SvtyTwo OS ITC TT-Bold"/>
              </a:rPr>
              <a:t> </a:t>
            </a:r>
            <a:r>
              <a:rPr lang="en-US" sz="2400" dirty="0" smtClean="0">
                <a:solidFill>
                  <a:srgbClr val="00539B"/>
                </a:solidFill>
                <a:latin typeface="Bodoni MT" pitchFamily="18" charset="0"/>
                <a:ea typeface="Bodoni SvtyTwo OS ITC TT-Bold"/>
                <a:cs typeface="Bodoni SvtyTwo OS ITC TT-Bold"/>
              </a:rPr>
              <a:t>2010</a:t>
            </a:r>
            <a:endParaRPr lang="en-US" sz="2400" dirty="0">
              <a:solidFill>
                <a:srgbClr val="00539B"/>
              </a:solidFill>
              <a:latin typeface="Bodoni MT" pitchFamily="18" charset="0"/>
              <a:ea typeface="Bodoni SvtyTwo OS ITC TT-Bold"/>
              <a:cs typeface="Bodoni SvtyTwo OS ITC TT-Bold"/>
            </a:endParaRPr>
          </a:p>
        </p:txBody>
      </p:sp>
      <p:sp>
        <p:nvSpPr>
          <p:cNvPr id="68" name="Text Placeholder 7"/>
          <p:cNvSpPr txBox="1">
            <a:spLocks/>
          </p:cNvSpPr>
          <p:nvPr/>
        </p:nvSpPr>
        <p:spPr bwMode="auto">
          <a:xfrm>
            <a:off x="5438626" y="2159037"/>
            <a:ext cx="717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ＭＳ Ｐゴシック" pitchFamily="34" charset="-128"/>
              </a:defRPr>
            </a:lvl1pPr>
            <a:lvl2pPr marL="742950" indent="-285750" eaLnBrk="0" hangingPunct="0">
              <a:defRPr sz="1200">
                <a:solidFill>
                  <a:schemeClr val="bg1"/>
                </a:solidFill>
                <a:latin typeface="Arial" pitchFamily="34" charset="0"/>
                <a:ea typeface="ＭＳ Ｐゴシック" pitchFamily="34" charset="-128"/>
              </a:defRPr>
            </a:lvl2pPr>
            <a:lvl3pPr marL="1143000" indent="-228600" eaLnBrk="0" hangingPunct="0">
              <a:defRPr sz="1200">
                <a:solidFill>
                  <a:schemeClr val="bg1"/>
                </a:solidFill>
                <a:latin typeface="Arial" pitchFamily="34" charset="0"/>
                <a:ea typeface="ＭＳ Ｐゴシック" pitchFamily="34" charset="-128"/>
              </a:defRPr>
            </a:lvl3pPr>
            <a:lvl4pPr marL="1600200" indent="-228600" eaLnBrk="0" hangingPunct="0">
              <a:defRPr sz="1200">
                <a:solidFill>
                  <a:schemeClr val="bg1"/>
                </a:solidFill>
                <a:latin typeface="Arial" pitchFamily="34" charset="0"/>
                <a:ea typeface="ＭＳ Ｐゴシック" pitchFamily="34" charset="-128"/>
              </a:defRPr>
            </a:lvl4pPr>
            <a:lvl5pPr marL="2057400" indent="-228600" eaLnBrk="0" hangingPunct="0">
              <a:defRPr sz="1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9pPr>
          </a:lstStyle>
          <a:p>
            <a:pPr algn="r">
              <a:spcAft>
                <a:spcPts val="1200"/>
              </a:spcAft>
            </a:pPr>
            <a:r>
              <a:rPr lang="en-US" sz="1300" dirty="0">
                <a:solidFill>
                  <a:srgbClr val="58595B"/>
                </a:solidFill>
                <a:latin typeface="Franklin Gothic Book" pitchFamily="34" charset="0"/>
              </a:rPr>
              <a:t>Signed in</a:t>
            </a:r>
            <a:endParaRPr lang="en-US" sz="1300" dirty="0">
              <a:solidFill>
                <a:srgbClr val="00539B"/>
              </a:solidFill>
              <a:latin typeface="Franklin Gothic Book" pitchFamily="34" charset="0"/>
            </a:endParaRPr>
          </a:p>
        </p:txBody>
      </p:sp>
      <p:sp>
        <p:nvSpPr>
          <p:cNvPr id="3" name="AutoShape 2" descr="data:image/jpeg;base64,/9j/4AAQSkZJRgABAQAAAQABAAD/2wCEAAkGBxQTEBUUExQSFRUVFhUWFRQWFhYUFBUVFRcWFxQUFBYYHCggGBolGxYVITEhJSkrLi4uFx8zODMsNygtLisBCgoKDg0OGxAQGywcHBwsLCwsLCwsLCwsLCwsLCwsLCwsLCwsLCwsLCwsLCwsLCwsLCwsLDcsLDc3LCwsLCs3LP/AABEIAMIBAwMBIgACEQEDEQH/xAAcAAEAAQUBAQAAAAAAAAAAAAAABgIEBQcIAwH/xABUEAABAwICAwcMDA0EAgMBAAABAAIDBBEFIQYSMQcTQVFUkdEUFiJSU2FxgZKTodIVFyMyM3JzlLGywdMkJTVCQ3SCg6KzwuHwNGOjtMPiRGJkCP/EABgBAQEBAQEAAAAAAAAAAAAAAAABAgME/8QAHxEBAAICAwEBAQEAAAAAAAAAAAERAiESEzFBcTID/9oADAMBAAIRAxEAPwDeKIiAiIgIrevkLYpHDItY4g8RDSQtPdfVd3Yj93DnlwdghTdKLST9Oq/lH/HD6itX6eYhyk+bh+7Rab3RaCfp7iPKnebg+7Xi7T7EeVO83D92pZToNFzwdPsS5W/zcP3a+dfuJcrf5EP3aWvF0Qi53OnmI8rk8iL1FsbQHHqmek15ZS9wkc3WLWA2AaRsA4ypOScWwkWC6tk7Y8w6F9FbJ2x5h0Kc4KZxFhOrH9seYdCqFW/tjzDoTnBTMosQKp/bHmHQqhUv7Y8w6E5wUyqLGCof23oHQquqXcfoHQnOCmRRY/qh3H6AnVDuP0BXnBTIIrDqh3H6AvhqXcfoCc4KZBECLSCIiAiIgIiICIiAiIgtMW/08vycn1StM0NLTij3+cTH3RzPc3NaAGta6+bTxrc+K/AS/Jv+qVqzQh7DSxNka1wfUTNaHAOGsIWvGRy2NPOpl4sIr1wYT2tSf3jPUXk7H8K7Sp8631FP6/Rmjdrk00Bc9weXFgubEOOe0C18hxL5TaK0ZbIOpacOc3VvvTMgW6otl2OzgXPnum6mra/OOYV3Ko8+B/QqTjeFdxn+cf8Aoozi+EtjqHx2sAexHeOdvFs8StvY4LSbS72awruE3zg/dp7N4Vyeb5yfu1EOoAqhQtSjaXDHMK5PL84d92shg+lckYe2jawQF92h7XSuB1WhwL7tvmDwcKgraFvEFs7c8wRj6O5aPhHj0NUnQoGm1b2sXmnfeKoab1naxead66lQ0dj7UKoaOx9q1YtUWdpzVj82I/u3fa5efth1Q2xR+QfWUtfo7Fa5a2wWDxtlHTNY6VlxJrauq2/vbXyJHGEsWUe6LU9yZ5J9Ze7d0SfuTfJPrK9oqSkfUPp2s7ONoc67QG2IacjfM9mODjWWGjMXaNS00wDd0WbhhHkn1lWN0eThh/hPSs91tw9o1OtqHtGpYwXtlP7gfJPrKg7qB7g7yD6yzj9GIe5tXkdFYO5tVsYjDN1EzVLIBAWufeznNs0WBOdn34OJbJLlo+mwkRYkHAbCLDiBLgtwh9ky0iSBF8C+rsyIiICIiAiIgIiICIiC2xL4GT5N/wBUrRlHXbzhcU3cq0PPxWti1x426w8a3piPwMnxH/VK0BENbA3frEn8mMrOXiw2zIwOPBYjw/5kVaUbjrlp8HjH92nnWL0HxHf8Nppb3IY1juPWjJicTzXWSmuJr8GR8RsfpDudccoqbdI3FNWbqFDqVetwOv6eyH1jzKMsdktlbrdFeFstve7T8U9DjzKMU+5/WkDsYs7W90HCukSyjl19Ck3tf1nFF5z+ys8Y0UqKaPfJd71Q4N7F9zd17ZW7xVtWIaFtzcv/ANCflX/Q1ahatvblv+h/ev8Aoas5EpgAvoCBfVhFviHwTvAtd7oDGup6XWv+lGVuEs41sPEPg3eBa709N6al7zpPSQtQL/CAPZWpdxsFxwZNp7W9Klrqwtje7bqtJF+8oZQThuJVTictRtgSL31YcvGsrJJVmEl8dM1rgdbVme5zW55j3IBx2ZZeFPoj2h2LVVTBK99S4GOZ0V7OcT70tyaRn2VvEr2PF6mHFaWB85kjmjleRawJDX6ozJ7W6i+hWINihqWkkfhpOVi8ANObQduYXpiWJN6uw+UEdgyrbbK4Aa/VuOD32xbmvGWQrMSqa6vqGRVk1NDBEwner2JJPBcZkH0LGY5TVNNPRtGI10pqJmtLXSyNAaJI2uyDuN9rLH6IYk2NlTI8332WFhtYu1Yw9xLQdv5qvnVQqMSw5osQ0yyWyJB13yAutlre5A+NUZiSta7ESBtuB6StmkrTNC78aP8Ajj7VuS65ZtQlYREXdgREQEREBERAREQEREHhX/BSfEd9Urm/BtJmQ0Zp5KYTtLjJnM6LNzGtt2I4m8fCuka34J/xHfQVyZEexHgH0KS1CR4fuixU8O8Q0Bjj1i7VFZPtNr9lq3tkMr251cSbqoJcTRHsgAfwyYWAvbVs3sdp2WUOngBN15NormwFyeBZqF2l+J7pUdQ3VmoNdtrapq5w21rZgAAnvrIN3ZXgACijy2e7O4P2FCPYSS197cvL2NdrBmqdY5AcJTSbTz25X8jj8871Fa4nuqiePUmoIXsuHapmk2i9jk0cZUebolVHZA/+HpWOxbCJIbCRhZe9r2ztt2eFNFSlumNPEx8DoYhEJaeKUsaXOAMjQ7LW4r2WwNys/gH71/8ASoBpmcqP9SpvqBTrcpheaEENcRvkmYBI4FifGk2XnUVAYLle/U7+0dzFUSUjjtY7ySpSIBjeJ1uu8tltG7Y0RsOqOK5bdR2vdNMxrJJA5rCS0ajRYnbm0AnxrbTsMPc3eSVayYFf9EfIPQrtbarnje97nucC51tY21b2AAyGzIBXPVc2rqmQkcRWyPYH/bPkHoX32B/2z5B6FNlw1bDCWCzbAXJsL5k5knjJKokog73wB28Lsr5G3iW1RgQ7mfJPQvvsEO5nyT0JtLhpl2i9OdsX/JJ0q9wfCGU0olhYGvbrAEuc4DWBacnXGwlbZ9gx3M+SehVDAx3P+Eq3JpA8A0ZM0rpy4MOs0k2LtYg3ItcW/uthEquHDi0WDSB4CvTqR3au5iszYkyIi9DAiIgIiICIiAiIgIiIPKqHubviu+grljB8DqKiIOhgkkaLNLmi4DgASOYjnXVM47F3gP0LnPREF2DOAJB6ryINrfg0fEs5NYrHrMruSzcy+DRDEGuBFJNkb7B0qJvml4ZZfOP6VeYJSvnl1HSSjZskI2m203UW2wYdHKwsBNPIDb3pGY4bcSjFTorijpd8bRzgggtHY5apyv2WaweO0T4Kh0YklIaGm7nm+YB4FZB0nbv8p3SkQjeuD0NS6BrpIXxvt2TCLkEHjG0fYVA9LdHcSqJiW0c+oy7WZNzF837eGw5goPrSdu/yndKra6Tuj/Ld0pX0TrTqmfGKNsjS17aOBrmnaHNaA5p74K2luJ/klvys311z2xx4S498kk+ldB7iR/FTflpvrKws+J8iKzxLFYKdodPNDC1x1Wule2ME7bAuIubcC0wvEWGGllDy2j+cResvvXXQ8to/PxesgzCLD9dVDyyk8/F6yddNFyyk8/F6yDMIsU3SWjOyrpT++j9Zegx+lOypp/Os6UGRRY/2cpuUU/nWdKpfj9KBc1NOBxmWMD6UGSRedPO17GvY5r2OAc1zSHNc05gtIyII4V6ICIiAiIgIiICIiAiIgIiIKZPenwFc76Bfkl/62P8ArsXRL9h8C510DFsKlHFVt/67VjPxYQaUdkfCfpUq3OoAaoOIuLv/AIIZX/YFFZvfHwn6VINGjNaI07g14leCSbCxjsQfC248aT4289OmHq6UntiOY5DmWEyWf05qHST9m20us/WAzJ4XONh/llaaO4Q+aqhic0hrngvyy1BdzgeK4aR41InQsJYXMNntc02vZzS02Ow2I2L4FsDdhw60kNQOEb07xXcz+v0LX6RNqqW/txN34qHy0v0hc/rcG5ofxbF8vU/+JW6SW3DIOMc4Wof/AOjH/g1HY/ppLEfEUmpx7/4yhG7h+TqD5Wb6CmOVsTFNTRxC207F6gd8+heTTkPAqwVpHo1o769W/wCZDoXiCqg5RV7BVPZ7x7mk7S06pPhLbL3OKTd3n87J6yxocvuugyUeKzt2VFR56T1lb4hiszmFpmmcHZEOke4EcRBOattZeFUch4UHUm53+SaH9Wg+o1SJR/c9/JND+qwfy2qQLSCIiAiIgIiICIiAiIgIiIC570BY11DPHrxtd1VcB72syEQBI1jxldCLjyrj90fsyc76xWcotrFL36CEuJ6rpBck/Cx8J+OspgGjnU5deqoyDYi00YINiD+ceA+hawkphxDmVBg71+8Bme8FKVtuiwze8QFQZ6FzNRzHA1EZd2VuyFzb80c5UhxSuYSzepqEEOBcTPE3sRttqnatS6Y6ImhMHZF++x3cS0ANkFtZgtwdll4Co/vPgU4xJbdGm0Ta2KONtVRMDXaziZ4zcgEAAXHHfxKKDQxvLqLzsfrqBiBHxWSMS0m0jwQ0jmNMjJN8YHtczNuqfekEGxvmtkbmR/FsXy9T9ES1/pd8FQfqFN9VbA3MWXwuI8U9T9MYT4JLTO9/4VCt2/8AJtD8tN9DlNAzVJF761zzcHpUI3an3wygPHLL9DlMPUyamacgqgqG7AqguiPQFfQVQvoKD0ul1RdLqCu68qh2Q8KquvKodkqOndGcT6nwbD3autrU9O219XbDrXvY9qskzSFxHwQ8v/1Ubpz+JcLH+1Tf9cq6h2LOUzBCSYZi++yFhZq2aXX1tYZEC2wcayijWjg93d8T+odCkq1jNwSIiKoIiICIiAiIgIiIC5Arh7tIP9yQfxFdfrnbRze2Mr5jDHJJHVOa3WuCGuL7gEHLYs5S1igu9niPMsnorAHV9M147EyAm+y7QXN/iDVKo8dqXMDxhLNU5tO+Si4OwgbVSdIJwR+KW3GY7KbaPFtWbVnt1+Jhw/XNrsfGW+EnVP8AC48ywrNzMGK+/tJsCDY2tbg73+XXpU6S1UzQH4U14By1nyZHZlcK1rdOZKdoikw+NgIyYZpPe7NlsgsxdaEGc2ziBnYkXGw2NrjvKiYd4+lSoaexjZh8I8E8o+xDp/HyCLz8vQt7LW+mDvcqD9Qp/qlbA3KXfiln6xUf+IrV2k+kJq3MdvTYhHGI2sa4vyBJHZEA8IHiWytyWYexbW3z6oqTbvWgz9Kk/wAn1MKg9mPA/wCxQDdhN8Kw75Wf0XU9nPZjwP8AsUJ3U6KSTC8PDI5H2lqCdRjn2BLrX1Qbf2Uw9MmoGyhV76Fdews/cKjzMvqp7DT9wqPMy+qurC134d9esDXPJDGSPI26rS63htsXscGnt8BUAfIy+qrIRNP5zVB6PksSCHAgkEEWII2gg7Cqg8cZ5lc0WCTTEiGKSUgXIjY55A4yG3sFd9alYNtLVDwwyD6QgxeuO/zf3XlUuFslljo1VcME/m3dC859HqkA/g85/duv6Ag6GwrDpJsIw0RgHVp6dxFwMt4aMr+FVCBzZWwkWkc3WazbdovncZfmnh4FndC4i3DaNrmlrm0tOHNIIc0iJgLSDmCDlmvCasYaxrtYWaAwu4LnXvn3tZvp4lMoWHpgNDJHI9z22BAAzBvnnsKziIrEUkiIioIiICIiAiIgIiIC5xw82pMV71U760y6OXONN/p8WH/63fXnWcvFhPqGT8Ep/kYf5YV453uXi+0rG4ZnRUx44Yf5QV+74L/OMrzT7P46x8A73P8AzjWrN03Oob8Rv9S2iG+5d/8AutVbp7rVDL29436XJh/Ufi5eIfkmqvjI3HMNcRxgGy+ay9Lm+vGSmO55pEKXfBIexLRqNJIAcXEuOQO3LmChLpL8K23oDhsMmBa0kUb3dWvGsWgusGDLW227yTGktdTafwawI1PzvzncNrfmKAYlpTW768w1lVHGT2LI5nsY0WHvWggDO52cK6H0WwCldQ0pdTU5Jp4SSYoySd7bckkZlZM6N0fJKXzMfqqRjRMw5d67MS5dW+ff6y85tJ8ScLOrawji6okHPZ2a6l62qPklL5iL1U62qPklL5iL1VpNOTpa6qeCH1FQ4HaHTPcD4buVnFSOB4ubwLrw6MUXI6TzEXqrWm7zhFPBh8LoIIInGqY0ujjZG4t3qYlpLQDa4Bt3gmzTSsMMkbrxPew8bXlh8BIKvqfGa9nvKuqb8WokHoDl0NoDo5SSYXSPfS0z3OgjLnOhjc5xIzLnFtyVn+tSh5FR/N4vVTZpzW3THFOXVHnFcQ6a4kBnW1B/bHQui+tOh5FR/N4vVXzrSoORUfzeL1U2ac8RacYgXDXqZXsv2THuuxw4nWzspNBp9ZucVPf5V/0b2twnRCg5DRfN4fVUO3XtH6WHBqmSGmpopG7zqvjhjY8XniBs5oBFwSPGpS3Cx0I3UI98FPUNDA94EUjC6Rgc8hrY3AgEC/CMuyzA2rbK5A0JcXYlRgkkGqpsjmPh411+rCSIiKoIiICIiAiIgIiILXEsQjp4nSzPayNgu5ztg4vCScgBmSbBc50VU19Lisrb6klRrtvkdV7pi244DYjJbS0+0f6tn1ZZ5hHHbUiZqBgJaLvILSS7Mi52DZa5vGYtzmBsb4xNPZ5aTfUv2N7W7HvrE5R41EL3CnE4dTWv8BDs2/BcCyT77xw7PHfP0rGR6FRiNrBLJZoABs2+QsOBenWgzV1d9fzNXKY3LS9id7iBnfLbtvcbVq3TmvdFXQvFwWxNNzm7N0g4VsLrNZa2+u8OqLrF4huZxSuBNRKCBbJrPt8KY6mCZRuPTOo1MpeDbqN6FGp8fc6rZNIdcNNswDlnfK3f9C2Ozc1aGagrKgN4rNt9Ktvali5TL5DF0uEXlNj7TEC1zdW2RDcrK30c0pjlbNTDfDIZt+Bs0QiNjGxkN7K+uXuJ2bAM8lkabQZzIhG2smDQLAaoyHEOyXlgO56ylmMjZ3uJaWkOYLZlrr5O29j6VImCWWwzdhoYIY4HRVZdCxkbi1kRaSxoaS28gNrjhAWH0n3bjvkJoGdiNffmVLAA65ZqajmPJBAD+9mMisfLuUsc4u6qkzN/g2+svM7kjOVP8231lrnDNMvBu95dnQG/GycEHnjy9KscT3d6hzbU9JFGe2lkdLl4Ghgv4yqsM3Mmwv1m1JOy4dE0ggOa63vv/rbxlW9VuUNe8u6qcL8AiFvrJzheKS4Pu30gp4hUsqTOGNEpZGwsMgHZFvZjInPYorus7olJiVLDFTiYOZOJHb4wNGqGSNyIcc7uCe1G3lbvND11T7ULeVu80PXV5wlMhg26+2moYqZsB14omxiUvBGs0WDizVzF+C/jWIj3acQB7I09uNsJcP5jSFev3Eap512T05Y7NusZGut3wGEA+Mqn2iazu9L5Un3ao96Xdir3nsfY79uOaM/zSPSvSo3XsRYLluHeLfHX8QmurT2iazu9L5cn3SqduGVp21FN5cn3Sm10tJ927EeAUX7MUv8AVIsZj26hU1lDPTVWod9EW972wNDSyVkji8kknJlgBxrODcJrO7UvlyfdLEaW7lM9BSPqZpYXMYWAtjLy467g0W1mAbTxqojmgAvilF+s055poyuvFyVudNacWo9W/wAPEc7cD2ng8C61VBEREEREBERAREQEREEVxr4d/wCz9VqslfY38O79n6oVguM+tw+3X26oX26yPt18uqUQVK1lpSTcSSNvwAi3iyVwiC06jd3aXnHQrpgsLXv3+FfURX1LqlEFV0uviIF0uvl18ugzVZpLT0UEHVDnN3xp1bMc++rq63vQbe+CtG7o9Af0knmJvUUa0lroJ6qihD4Zd6gqjLG1zXujfema0SNBu0++yPEeJeZpINmozmW8s+KRjaXDdAoe6v8AMzeor/CNKKWpeY4ZC54Gtqlj2GwNiRrtF9o2KDtpKftGelXGHmmhmZK4xxBjgTI52o1oOR1nONgLG2fGkf6HFsla+3dj+JZe/JAP+Rp+xSPr0w7l9D84h9ZQTdp0lo58KMcFVTSvM0J1I5o3usHXJ1WkmwXVhqjcvj/G9H8q30XP2LrBcsbltjjFH8qfQx5XU6kLIiIqgiIgIiICIiAiIgg+kuN00dU9klRTseNW7HyxtcLtaRdpNxkQfGscMfpTsqqXz0frKQaUaBUldIJJWFkgvrPjDGukuGtG+EtOuQGNAJ2L3pNBcOjjazqKldqtDdZ8Mb3usLXe9zbuceElYnBq0aGM05/+RT+dj9ZVeysHd4POM6VKOszDuQUXzeH1V86ysO5BRfN4vVU6y0aGIw92h84zpVQrou6xeW3pUi6ycO5BRfN4vVXzrHw7kFH5iP1U6y0fFZH3SPy29KdVx90Z5TelSDrGw3kNH5iPoXzrGw3kNH5iPoTrLYHqlnbs8oL71Qzt2eUFnesbDeQ0fmY+hfDoHhvIaTzLOhOs5MHv7e2b5QTfm9s3ygs0dAcM5DS+ab0Kk7n2GchpvNhOs5MRvre2bzhN8b2zecLLe15hnIabyF89rvC+RU/kp1lsXrt4xzhfNccY5wsp7XWF8ip/J/untc4XyKn8k9KdZbTWj8zG43Xue5rReQAk2BO+My9CmTq+n7ePnCmg3O8M5HDzHpT2u8M5HBzHpScLWMqRDq+mH6RnicFgdNcQgNDOGPBcWtAFwb3e242cV1sz2usM5FBzHpVQ3PcN5HDzHpTrOTlXWXhIusva/wAN5HDzHpVMm57hpaR1JCLgi4GYvwg8a2y593Ih+OqT47v5Ui6qUL0U3N6Wil30a0r221HSAXYRrAuFvziHWvllwKaKkiIiIIiICIiAiIgIiICIiAiIgIiICIiAiIgIiICIiAiIgIiICIiAiIgIiICIiAiIgIiIP//Z"/>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Forma Ideal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1904" y="2483580"/>
            <a:ext cx="1656684" cy="38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7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descr="Ideally your title should fit on one line."/>
          <p:cNvSpPr>
            <a:spLocks noGrp="1"/>
          </p:cNvSpPr>
          <p:nvPr>
            <p:ph type="title"/>
          </p:nvPr>
        </p:nvSpPr>
        <p:spPr bwMode="auto"/>
        <p:txBody>
          <a:bodyPr wrap="square" numCol="1" anchorCtr="0" compatLnSpc="1">
            <a:prstTxWarp prst="textNoShape">
              <a:avLst/>
            </a:prstTxWarp>
            <a:normAutofit/>
          </a:bodyPr>
          <a:lstStyle/>
          <a:p>
            <a:pPr eaLnBrk="1" hangingPunct="1"/>
            <a:r>
              <a:rPr lang="en-GB" dirty="0" smtClean="0">
                <a:latin typeface="Bodoni MT" pitchFamily="18" charset="0"/>
                <a:cs typeface="Arial" charset="0"/>
              </a:rPr>
              <a:t>Contacts</a:t>
            </a:r>
          </a:p>
        </p:txBody>
      </p:sp>
      <p:sp>
        <p:nvSpPr>
          <p:cNvPr id="31755" name="Text Box 4" descr="First level - paragraph text&#10;Second level - bullet 1&#10;Third level - bullet 2&#10;&#10;No more than 100 words per slide"/>
          <p:cNvSpPr>
            <a:spLocks noGrp="1" noChangeArrowheads="1"/>
          </p:cNvSpPr>
          <p:nvPr>
            <p:ph type="body" sz="quarter" idx="16"/>
          </p:nvPr>
        </p:nvSpPr>
        <p:spPr bwMode="auto">
          <a:xfrm>
            <a:off x="719138" y="2168525"/>
            <a:ext cx="2519361" cy="4093428"/>
          </a:xfrm>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spAutoFit/>
          </a:bodyPr>
          <a:lstStyle/>
          <a:p>
            <a:pPr marL="0" indent="0" eaLnBrk="1" hangingPunct="1">
              <a:spcBef>
                <a:spcPct val="50000"/>
              </a:spcBef>
              <a:spcAft>
                <a:spcPct val="50000"/>
              </a:spcAft>
            </a:pPr>
            <a:r>
              <a:rPr lang="en-GB" sz="1400" dirty="0" smtClean="0">
                <a:latin typeface="Franklin Gothic Book" pitchFamily="34" charset="0"/>
                <a:cs typeface="Arial" charset="0"/>
              </a:rPr>
              <a:t>For all further enquiries, please contact:</a:t>
            </a:r>
          </a:p>
          <a:p>
            <a:pPr eaLnBrk="1" hangingPunct="1">
              <a:spcBef>
                <a:spcPct val="50000"/>
              </a:spcBef>
              <a:spcAft>
                <a:spcPct val="50000"/>
              </a:spcAft>
            </a:pPr>
            <a:r>
              <a:rPr lang="en-GB" sz="1400" dirty="0" smtClean="0">
                <a:latin typeface="Franklin Gothic Book" pitchFamily="34" charset="0"/>
                <a:cs typeface="Arial" charset="0"/>
              </a:rPr>
              <a:t>Name</a:t>
            </a:r>
            <a:br>
              <a:rPr lang="en-GB" sz="1400" dirty="0" smtClean="0">
                <a:latin typeface="Franklin Gothic Book" pitchFamily="34" charset="0"/>
                <a:cs typeface="Arial" charset="0"/>
              </a:rPr>
            </a:br>
            <a:r>
              <a:rPr lang="en-GB" sz="1400" dirty="0" smtClean="0">
                <a:latin typeface="Franklin Gothic Book" pitchFamily="34" charset="0"/>
                <a:cs typeface="Arial" charset="0"/>
              </a:rPr>
              <a:t>Title</a:t>
            </a:r>
            <a:br>
              <a:rPr lang="en-GB" sz="1400" dirty="0" smtClean="0">
                <a:latin typeface="Franklin Gothic Book" pitchFamily="34" charset="0"/>
                <a:cs typeface="Arial" charset="0"/>
              </a:rPr>
            </a:br>
            <a:r>
              <a:rPr lang="en-GB" sz="1400" dirty="0" smtClean="0">
                <a:latin typeface="Franklin Gothic Book" pitchFamily="34" charset="0"/>
                <a:cs typeface="Arial" charset="0"/>
              </a:rPr>
              <a:t>Department</a:t>
            </a:r>
            <a:br>
              <a:rPr lang="en-GB" sz="1400" dirty="0" smtClean="0">
                <a:latin typeface="Franklin Gothic Book" pitchFamily="34" charset="0"/>
                <a:cs typeface="Arial" charset="0"/>
              </a:rPr>
            </a:br>
            <a:r>
              <a:rPr lang="en-GB" sz="1400" dirty="0" smtClean="0">
                <a:latin typeface="Franklin Gothic Book" pitchFamily="34" charset="0"/>
                <a:cs typeface="Arial" charset="0"/>
              </a:rPr>
              <a:t>Tel: </a:t>
            </a:r>
            <a:r>
              <a:rPr lang="en-GB" sz="1400" dirty="0">
                <a:latin typeface="Franklin Gothic Book" pitchFamily="34" charset="0"/>
                <a:cs typeface="Arial" charset="0"/>
              </a:rPr>
              <a:t>+ 44 20 </a:t>
            </a:r>
            <a:r>
              <a:rPr lang="en-GB" sz="1400" dirty="0" smtClean="0">
                <a:latin typeface="Franklin Gothic Book" pitchFamily="34" charset="0"/>
                <a:cs typeface="Arial" charset="0"/>
              </a:rPr>
              <a:t>7338</a:t>
            </a:r>
            <a:br>
              <a:rPr lang="en-GB" sz="1400" dirty="0" smtClean="0">
                <a:latin typeface="Franklin Gothic Book" pitchFamily="34" charset="0"/>
                <a:cs typeface="Arial" charset="0"/>
              </a:rPr>
            </a:br>
            <a:r>
              <a:rPr lang="en-GB" sz="1400" dirty="0" smtClean="0">
                <a:latin typeface="Franklin Gothic Book" pitchFamily="34" charset="0"/>
                <a:cs typeface="Arial" charset="0"/>
              </a:rPr>
              <a:t>Email:</a:t>
            </a:r>
            <a:endParaRPr lang="en-GB" sz="1400" dirty="0">
              <a:latin typeface="Franklin Gothic Book" pitchFamily="34" charset="0"/>
              <a:cs typeface="Arial" charset="0"/>
            </a:endParaRPr>
          </a:p>
          <a:p>
            <a:pPr eaLnBrk="1" hangingPunct="1">
              <a:spcBef>
                <a:spcPct val="50000"/>
              </a:spcBef>
              <a:spcAft>
                <a:spcPct val="50000"/>
              </a:spcAft>
            </a:pPr>
            <a:r>
              <a:rPr lang="en-GB" sz="1400" dirty="0" smtClean="0">
                <a:latin typeface="Franklin Gothic Book" pitchFamily="34" charset="0"/>
                <a:cs typeface="Arial" charset="0"/>
              </a:rPr>
              <a:t>Name</a:t>
            </a:r>
            <a:br>
              <a:rPr lang="en-GB" sz="1400" dirty="0" smtClean="0">
                <a:latin typeface="Franklin Gothic Book" pitchFamily="34" charset="0"/>
                <a:cs typeface="Arial" charset="0"/>
              </a:rPr>
            </a:br>
            <a:r>
              <a:rPr lang="en-GB" sz="1400" dirty="0" smtClean="0">
                <a:latin typeface="Franklin Gothic Book" pitchFamily="34" charset="0"/>
                <a:cs typeface="Arial" charset="0"/>
              </a:rPr>
              <a:t>Title</a:t>
            </a:r>
            <a:br>
              <a:rPr lang="en-GB" sz="1400" dirty="0" smtClean="0">
                <a:latin typeface="Franklin Gothic Book" pitchFamily="34" charset="0"/>
                <a:cs typeface="Arial" charset="0"/>
              </a:rPr>
            </a:br>
            <a:r>
              <a:rPr lang="en-GB" sz="1400" dirty="0" smtClean="0">
                <a:latin typeface="Franklin Gothic Book" pitchFamily="34" charset="0"/>
                <a:cs typeface="Arial" charset="0"/>
              </a:rPr>
              <a:t>Department</a:t>
            </a:r>
            <a:br>
              <a:rPr lang="en-GB" sz="1400" dirty="0" smtClean="0">
                <a:latin typeface="Franklin Gothic Book" pitchFamily="34" charset="0"/>
                <a:cs typeface="Arial" charset="0"/>
              </a:rPr>
            </a:br>
            <a:r>
              <a:rPr lang="en-GB" sz="1400" dirty="0" smtClean="0">
                <a:latin typeface="Franklin Gothic Book" pitchFamily="34" charset="0"/>
                <a:cs typeface="Arial" charset="0"/>
              </a:rPr>
              <a:t>Tel: </a:t>
            </a:r>
            <a:r>
              <a:rPr lang="en-GB" sz="1400" dirty="0">
                <a:latin typeface="Franklin Gothic Book" pitchFamily="34" charset="0"/>
                <a:cs typeface="Arial" charset="0"/>
              </a:rPr>
              <a:t>+ 44 20 7338 </a:t>
            </a:r>
            <a:r>
              <a:rPr lang="en-GB" sz="1400" dirty="0" smtClean="0">
                <a:latin typeface="Franklin Gothic Book" pitchFamily="34" charset="0"/>
                <a:cs typeface="Arial" charset="0"/>
              </a:rPr>
              <a:t/>
            </a:r>
            <a:br>
              <a:rPr lang="en-GB" sz="1400" dirty="0" smtClean="0">
                <a:latin typeface="Franklin Gothic Book" pitchFamily="34" charset="0"/>
                <a:cs typeface="Arial" charset="0"/>
              </a:rPr>
            </a:br>
            <a:r>
              <a:rPr lang="en-GB" sz="1400" dirty="0" smtClean="0">
                <a:latin typeface="Franklin Gothic Book" pitchFamily="34" charset="0"/>
                <a:cs typeface="Arial" charset="0"/>
              </a:rPr>
              <a:t>Email:</a:t>
            </a:r>
          </a:p>
          <a:p>
            <a:pPr eaLnBrk="1" hangingPunct="1">
              <a:spcBef>
                <a:spcPct val="50000"/>
              </a:spcBef>
              <a:spcAft>
                <a:spcPct val="50000"/>
              </a:spcAft>
            </a:pPr>
            <a:r>
              <a:rPr lang="en-GB" sz="1400" dirty="0">
                <a:latin typeface="Franklin Gothic Book" pitchFamily="34" charset="0"/>
                <a:cs typeface="Arial" charset="0"/>
              </a:rPr>
              <a:t>EBRD, One Exchange </a:t>
            </a:r>
            <a:r>
              <a:rPr lang="en-GB" sz="1400" dirty="0" smtClean="0">
                <a:latin typeface="Franklin Gothic Book" pitchFamily="34" charset="0"/>
                <a:cs typeface="Arial" charset="0"/>
              </a:rPr>
              <a:t>Square</a:t>
            </a:r>
            <a:br>
              <a:rPr lang="en-GB" sz="1400" dirty="0" smtClean="0">
                <a:latin typeface="Franklin Gothic Book" pitchFamily="34" charset="0"/>
                <a:cs typeface="Arial" charset="0"/>
              </a:rPr>
            </a:br>
            <a:r>
              <a:rPr lang="en-GB" sz="1400" dirty="0" smtClean="0">
                <a:latin typeface="Franklin Gothic Book" pitchFamily="34" charset="0"/>
                <a:cs typeface="Arial" charset="0"/>
              </a:rPr>
              <a:t>London</a:t>
            </a:r>
            <a:r>
              <a:rPr lang="en-GB" sz="1400" dirty="0">
                <a:latin typeface="Franklin Gothic Book" pitchFamily="34" charset="0"/>
                <a:cs typeface="Arial" charset="0"/>
              </a:rPr>
              <a:t>, EC2A 2JN </a:t>
            </a:r>
            <a:r>
              <a:rPr lang="en-GB" sz="1400" dirty="0" smtClean="0">
                <a:latin typeface="Franklin Gothic Book" pitchFamily="34" charset="0"/>
                <a:cs typeface="Arial" charset="0"/>
              </a:rPr>
              <a:t/>
            </a:r>
            <a:br>
              <a:rPr lang="en-GB" sz="1400" dirty="0" smtClean="0">
                <a:latin typeface="Franklin Gothic Book" pitchFamily="34" charset="0"/>
                <a:cs typeface="Arial" charset="0"/>
              </a:rPr>
            </a:br>
            <a:r>
              <a:rPr lang="en-GB" sz="1400" dirty="0" smtClean="0">
                <a:latin typeface="Franklin Gothic Book" pitchFamily="34" charset="0"/>
                <a:cs typeface="Arial" charset="0"/>
              </a:rPr>
              <a:t>United Kingdom</a:t>
            </a:r>
            <a:br>
              <a:rPr lang="en-GB" sz="1400" dirty="0" smtClean="0">
                <a:latin typeface="Franklin Gothic Book" pitchFamily="34" charset="0"/>
                <a:cs typeface="Arial" charset="0"/>
              </a:rPr>
            </a:br>
            <a:r>
              <a:rPr lang="en-GB" sz="1400" dirty="0" smtClean="0">
                <a:latin typeface="Franklin Gothic Book" pitchFamily="34" charset="0"/>
                <a:cs typeface="Arial" charset="0"/>
                <a:hlinkClick r:id="rId2"/>
              </a:rPr>
              <a:t>www.ebrd.com</a:t>
            </a:r>
            <a:r>
              <a:rPr lang="en-GB" sz="1400" dirty="0" smtClean="0">
                <a:latin typeface="Franklin Gothic Book" pitchFamily="34" charset="0"/>
                <a:cs typeface="Arial" charset="0"/>
              </a:rPr>
              <a:t>  </a:t>
            </a:r>
          </a:p>
        </p:txBody>
      </p:sp>
      <p:pic>
        <p:nvPicPr>
          <p:cNvPr id="10242" name="Picture 2" descr="http://euobserver.com/media/src/57c3f373b0f0cb6d3d7b886eda3193c5.jpg">
            <a:hlinkClick r:id="rId3"/>
          </p:cNvPr>
          <p:cNvPicPr>
            <a:picLocks noGrp="1" noChangeAspect="1" noChangeArrowheads="1"/>
          </p:cNvPicPr>
          <p:nvPr>
            <p:ph sz="quarter" idx="17"/>
          </p:nvPr>
        </p:nvPicPr>
        <p:blipFill rotWithShape="1">
          <a:blip r:embed="rId4" cstate="email">
            <a:extLst>
              <a:ext uri="{28A0092B-C50C-407E-A947-70E740481C1C}">
                <a14:useLocalDpi xmlns:a14="http://schemas.microsoft.com/office/drawing/2010/main" val="0"/>
              </a:ext>
            </a:extLst>
          </a:blip>
          <a:srcRect l="13012" r="13402"/>
          <a:stretch/>
        </p:blipFill>
        <p:spPr bwMode="auto">
          <a:xfrm>
            <a:off x="3615559" y="2168525"/>
            <a:ext cx="4803227" cy="431800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21 May, 2014</a:t>
            </a:fld>
            <a:endParaRPr lang="en-GB" dirty="0"/>
          </a:p>
        </p:txBody>
      </p:sp>
      <p:sp>
        <p:nvSpPr>
          <p:cNvPr id="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25</a:t>
            </a:fld>
            <a:endParaRPr lang="en-GB" dirty="0"/>
          </a:p>
        </p:txBody>
      </p:sp>
      <p:sp>
        <p:nvSpPr>
          <p:cNvPr id="10"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spTree>
    <p:extLst>
      <p:ext uri="{BB962C8B-B14F-4D97-AF65-F5344CB8AC3E}">
        <p14:creationId xmlns:p14="http://schemas.microsoft.com/office/powerpoint/2010/main" val="3445228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Key partners in the initiative</a:t>
            </a:r>
            <a:endParaRPr lang="en-GB" dirty="0">
              <a:latin typeface="Bodoni MT" pitchFamily="18" charset="0"/>
            </a:endParaRPr>
          </a:p>
        </p:txBody>
      </p:sp>
      <p:sp>
        <p:nvSpPr>
          <p:cNvPr id="5" name="Date Placeholder 4"/>
          <p:cNvSpPr>
            <a:spLocks noGrp="1"/>
          </p:cNvSpPr>
          <p:nvPr>
            <p:ph type="dt" sz="half" idx="2"/>
          </p:nvPr>
        </p:nvSpPr>
        <p:spPr/>
        <p:txBody>
          <a:bodyPr/>
          <a:lstStyle/>
          <a:p>
            <a:fld id="{B6178F0A-3EE0-4B48-8395-CF38F4590226}" type="datetime3">
              <a:rPr lang="en-GB" smtClean="0"/>
              <a:t>21 May, 2014</a:t>
            </a:fld>
            <a:endParaRPr lang="en-GB" dirty="0"/>
          </a:p>
        </p:txBody>
      </p:sp>
      <p:sp>
        <p:nvSpPr>
          <p:cNvPr id="6" name="Footer Placeholder 5"/>
          <p:cNvSpPr>
            <a:spLocks noGrp="1"/>
          </p:cNvSpPr>
          <p:nvPr>
            <p:ph type="ftr" sz="quarter" idx="3"/>
          </p:nvPr>
        </p:nvSpPr>
        <p:spPr/>
        <p:txBody>
          <a:bodyPr/>
          <a:lstStyle/>
          <a:p>
            <a:r>
              <a:rPr lang="en-GB" smtClean="0"/>
              <a:t>© European Bank for Reconstruction and Development 2012</a:t>
            </a:r>
            <a:endParaRPr lang="en-GB" dirty="0"/>
          </a:p>
        </p:txBody>
      </p:sp>
      <p:sp>
        <p:nvSpPr>
          <p:cNvPr id="7" name="Slide Number Placeholder 6"/>
          <p:cNvSpPr>
            <a:spLocks noGrp="1"/>
          </p:cNvSpPr>
          <p:nvPr>
            <p:ph type="sldNum" sz="quarter" idx="4"/>
          </p:nvPr>
        </p:nvSpPr>
        <p:spPr/>
        <p:txBody>
          <a:bodyPr/>
          <a:lstStyle/>
          <a:p>
            <a:fld id="{71F9F866-B438-9445-8D9F-1F8FF6608833}" type="slidenum">
              <a:rPr lang="en-GB" smtClean="0"/>
              <a:pPr/>
              <a:t>26</a:t>
            </a:fld>
            <a:endParaRPr lang="en-GB" dirty="0"/>
          </a:p>
        </p:txBody>
      </p:sp>
      <p:pic>
        <p:nvPicPr>
          <p:cNvPr id="1026" name="Picture 2" descr="Return to the EIB homepage">
            <a:hlinkClick r:id="rId2" tooltip="EIB homepag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982" y="1772816"/>
            <a:ext cx="4362450" cy="9715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Return to the EIF homep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3264" y="1958883"/>
            <a:ext cx="2676525" cy="5143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3718" y="4344763"/>
            <a:ext cx="1849723" cy="12793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fW - Logo - KfW Bankengrupp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7076" y="4861519"/>
            <a:ext cx="1362075" cy="3143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ntranet.ebrd.com/ebrdnet/tools/pr/logo/eng.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1166" y="4593954"/>
            <a:ext cx="1905000" cy="8477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estern Balkans Enterprise Development &amp; Innovation Facility">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567" y="2946395"/>
            <a:ext cx="8410354" cy="1088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555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p:txBody>
          <a:bodyPr/>
          <a:lstStyle/>
          <a:p>
            <a:r>
              <a:rPr lang="en-US" dirty="0"/>
              <a:t>What is the </a:t>
            </a:r>
            <a:r>
              <a:rPr lang="en-US" dirty="0" smtClean="0"/>
              <a:t>WB EDIF?</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084" y="1079500"/>
            <a:ext cx="9147084" cy="719137"/>
            <a:chOff x="-3084" y="1079500"/>
            <a:chExt cx="9147084" cy="719137"/>
          </a:xfrm>
        </p:grpSpPr>
        <p:sp>
          <p:nvSpPr>
            <p:cNvPr id="75" name="Rounded Rectangle 49"/>
            <p:cNvSpPr/>
            <p:nvPr/>
          </p:nvSpPr>
          <p:spPr bwMode="auto">
            <a:xfrm>
              <a:off x="0" y="1079999"/>
              <a:ext cx="1509993"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Introduction to </a:t>
              </a:r>
            </a:p>
            <a:p>
              <a:pPr>
                <a:spcAft>
                  <a:spcPts val="0"/>
                </a:spcAft>
                <a:defRPr/>
              </a:pPr>
              <a:r>
                <a:rPr lang="en-GB" dirty="0" smtClean="0">
                  <a:latin typeface="Franklin Gothic Book"/>
                </a:rPr>
                <a:t>WB EDIF</a:t>
              </a:r>
              <a:endParaRPr lang="en-GB" dirty="0">
                <a:latin typeface="Franklin Gothic Book"/>
              </a:endParaRPr>
            </a:p>
          </p:txBody>
        </p:sp>
        <p:sp>
          <p:nvSpPr>
            <p:cNvPr id="76" name="Rounded Rectangle 50"/>
            <p:cNvSpPr/>
            <p:nvPr/>
          </p:nvSpPr>
          <p:spPr bwMode="auto">
            <a:xfrm>
              <a:off x="1527079"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ENEF at a glance</a:t>
              </a:r>
              <a:endParaRPr lang="en-GB" dirty="0">
                <a:latin typeface="Franklin Gothic Book"/>
              </a:endParaRPr>
            </a:p>
          </p:txBody>
        </p:sp>
        <p:sp>
          <p:nvSpPr>
            <p:cNvPr id="77" name="Rounded Rectangle 51"/>
            <p:cNvSpPr/>
            <p:nvPr/>
          </p:nvSpPr>
          <p:spPr bwMode="auto">
            <a:xfrm>
              <a:off x="3054158" y="1079999"/>
              <a:ext cx="1508607"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Target transactions</a:t>
              </a:r>
              <a:endParaRPr lang="en-GB" dirty="0">
                <a:latin typeface="Franklin Gothic Book"/>
              </a:endParaRPr>
            </a:p>
          </p:txBody>
        </p:sp>
        <p:sp>
          <p:nvSpPr>
            <p:cNvPr id="78" name="Rounded Rectangle 52"/>
            <p:cNvSpPr/>
            <p:nvPr/>
          </p:nvSpPr>
          <p:spPr bwMode="auto">
            <a:xfrm>
              <a:off x="4579851"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Investment Process</a:t>
              </a:r>
              <a:endParaRPr lang="en-GB" dirty="0">
                <a:latin typeface="Franklin Gothic Book"/>
              </a:endParaRPr>
            </a:p>
          </p:txBody>
        </p:sp>
        <p:sp>
          <p:nvSpPr>
            <p:cNvPr id="79" name="Rounded Rectangle 53"/>
            <p:cNvSpPr/>
            <p:nvPr/>
          </p:nvSpPr>
          <p:spPr bwMode="auto">
            <a:xfrm>
              <a:off x="6106930"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Valuation, Value Creation and Exit</a:t>
              </a:r>
              <a:endParaRPr lang="en-GB" dirty="0">
                <a:latin typeface="Franklin Gothic Book"/>
              </a:endParaRPr>
            </a:p>
          </p:txBody>
        </p:sp>
        <p:sp>
          <p:nvSpPr>
            <p:cNvPr id="74" name="Rectangle 73"/>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72" name="Rectangle 71"/>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80" name="Rounded Rectangle 53"/>
            <p:cNvSpPr/>
            <p:nvPr/>
          </p:nvSpPr>
          <p:spPr bwMode="auto">
            <a:xfrm>
              <a:off x="7634007"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Case Studies</a:t>
              </a:r>
              <a:endParaRPr lang="en-GB" dirty="0">
                <a:latin typeface="Franklin Gothic Book"/>
              </a:endParaRPr>
            </a:p>
          </p:txBody>
        </p: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21 May, 2014</a:t>
            </a:fld>
            <a:endParaRPr lang="en-GB" dirty="0"/>
          </a:p>
        </p:txBody>
      </p:sp>
      <p:sp>
        <p:nvSpPr>
          <p:cNvPr id="62"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3</a:t>
            </a:fld>
            <a:endParaRPr lang="en-GB" dirty="0"/>
          </a:p>
        </p:txBody>
      </p:sp>
      <p:graphicFrame>
        <p:nvGraphicFramePr>
          <p:cNvPr id="65" name="Object 4"/>
          <p:cNvGraphicFramePr>
            <a:graphicFrameLocks noChangeAspect="1"/>
          </p:cNvGraphicFramePr>
          <p:nvPr>
            <p:extLst>
              <p:ext uri="{D42A27DB-BD31-4B8C-83A1-F6EECF244321}">
                <p14:modId xmlns:p14="http://schemas.microsoft.com/office/powerpoint/2010/main" val="629668809"/>
              </p:ext>
            </p:extLst>
          </p:nvPr>
        </p:nvGraphicFramePr>
        <p:xfrm>
          <a:off x="4886036" y="2160588"/>
          <a:ext cx="3583709" cy="4300537"/>
        </p:xfrm>
        <a:graphic>
          <a:graphicData uri="http://schemas.openxmlformats.org/drawingml/2006/chart">
            <c:chart xmlns:c="http://schemas.openxmlformats.org/drawingml/2006/chart" xmlns:r="http://schemas.openxmlformats.org/officeDocument/2006/relationships" r:id="rId2"/>
          </a:graphicData>
        </a:graphic>
      </p:graphicFrame>
      <p:sp>
        <p:nvSpPr>
          <p:cNvPr id="68" name="Text Placeholder 2"/>
          <p:cNvSpPr>
            <a:spLocks noGrp="1"/>
          </p:cNvSpPr>
          <p:nvPr>
            <p:ph type="body" sz="quarter" idx="4294967295"/>
          </p:nvPr>
        </p:nvSpPr>
        <p:spPr>
          <a:xfrm>
            <a:off x="717550" y="1958561"/>
            <a:ext cx="7831027" cy="4319412"/>
          </a:xfrm>
        </p:spPr>
        <p:txBody>
          <a:bodyPr/>
          <a:lstStyle/>
          <a:p>
            <a:pPr lvl="1">
              <a:spcBef>
                <a:spcPts val="600"/>
              </a:spcBef>
              <a:spcAft>
                <a:spcPts val="600"/>
              </a:spcAft>
              <a:buClr>
                <a:schemeClr val="accent1"/>
              </a:buClr>
              <a:buFont typeface="Wingdings" panose="05000000000000000000" pitchFamily="2" charset="2"/>
              <a:buChar char="§"/>
            </a:pPr>
            <a:r>
              <a:rPr lang="en-GB" sz="1800" dirty="0"/>
              <a:t>WB EDIF is an </a:t>
            </a:r>
            <a:r>
              <a:rPr lang="en-GB" sz="1800" b="1" dirty="0"/>
              <a:t>EU funded initiative </a:t>
            </a:r>
            <a:r>
              <a:rPr lang="en-GB" sz="1800" dirty="0"/>
              <a:t>which aims </a:t>
            </a:r>
            <a:r>
              <a:rPr lang="en-GB" sz="1800" dirty="0" smtClean="0"/>
              <a:t>to increase </a:t>
            </a:r>
            <a:r>
              <a:rPr lang="en-GB" sz="1800" dirty="0"/>
              <a:t>the financial resources </a:t>
            </a:r>
            <a:r>
              <a:rPr lang="en-GB" sz="1800" dirty="0" smtClean="0"/>
              <a:t>available </a:t>
            </a:r>
            <a:r>
              <a:rPr lang="en-GB" sz="1800" dirty="0"/>
              <a:t>to SMEs </a:t>
            </a:r>
            <a:r>
              <a:rPr lang="en-GB" sz="1800" dirty="0" smtClean="0"/>
              <a:t>in </a:t>
            </a:r>
            <a:r>
              <a:rPr lang="en-GB" sz="1800" dirty="0"/>
              <a:t>the Western </a:t>
            </a:r>
            <a:r>
              <a:rPr lang="en-GB" sz="1800" dirty="0" smtClean="0"/>
              <a:t>Balkans</a:t>
            </a:r>
          </a:p>
          <a:p>
            <a:pPr lvl="1">
              <a:spcBef>
                <a:spcPts val="600"/>
              </a:spcBef>
              <a:spcAft>
                <a:spcPts val="600"/>
              </a:spcAft>
              <a:buClr>
                <a:schemeClr val="accent1"/>
              </a:buClr>
              <a:buFont typeface="Wingdings" panose="05000000000000000000" pitchFamily="2" charset="2"/>
              <a:buChar char="§"/>
            </a:pPr>
            <a:r>
              <a:rPr lang="en-GB" sz="1800" dirty="0" smtClean="0"/>
              <a:t>WB EDIF also offers </a:t>
            </a:r>
            <a:r>
              <a:rPr lang="en-GB" sz="1800" b="1" dirty="0" smtClean="0"/>
              <a:t>technical </a:t>
            </a:r>
            <a:r>
              <a:rPr lang="en-GB" sz="1800" b="1" dirty="0"/>
              <a:t>assistance </a:t>
            </a:r>
            <a:r>
              <a:rPr lang="en-GB" sz="1800" b="1" dirty="0" smtClean="0"/>
              <a:t> </a:t>
            </a:r>
            <a:r>
              <a:rPr lang="en-GB" sz="1800" dirty="0" smtClean="0"/>
              <a:t>to governments in the region to facilitate capacity building, support </a:t>
            </a:r>
            <a:r>
              <a:rPr lang="en-GB" sz="1800" dirty="0"/>
              <a:t>socio-economic development and EU accession across the </a:t>
            </a:r>
            <a:r>
              <a:rPr lang="en-GB" sz="1800" dirty="0" smtClean="0"/>
              <a:t>Region</a:t>
            </a:r>
            <a:endParaRPr lang="en-GB" sz="1800" dirty="0"/>
          </a:p>
          <a:p>
            <a:pPr lvl="1">
              <a:spcBef>
                <a:spcPts val="600"/>
              </a:spcBef>
              <a:spcAft>
                <a:spcPts val="600"/>
              </a:spcAft>
              <a:buClr>
                <a:schemeClr val="accent1"/>
              </a:buClr>
              <a:buFont typeface="Wingdings" panose="05000000000000000000" pitchFamily="2" charset="2"/>
              <a:buChar char="§"/>
            </a:pPr>
            <a:r>
              <a:rPr lang="en-GB" sz="1800" dirty="0"/>
              <a:t>WB EDIF was launched in December 2012 by the European Commission</a:t>
            </a:r>
            <a:r>
              <a:rPr lang="en-GB" sz="1800" dirty="0" smtClean="0"/>
              <a:t>, with </a:t>
            </a:r>
            <a:r>
              <a:rPr lang="en-GB" sz="1800" dirty="0"/>
              <a:t>the </a:t>
            </a:r>
            <a:r>
              <a:rPr lang="en-GB" sz="1800" dirty="0" smtClean="0"/>
              <a:t>EIF, </a:t>
            </a:r>
            <a:r>
              <a:rPr lang="en-GB" sz="1800" dirty="0"/>
              <a:t>the </a:t>
            </a:r>
            <a:r>
              <a:rPr lang="en-GB" sz="1800" dirty="0" smtClean="0"/>
              <a:t>EBRD </a:t>
            </a:r>
            <a:r>
              <a:rPr lang="en-GB" sz="1800" dirty="0"/>
              <a:t>and the </a:t>
            </a:r>
            <a:r>
              <a:rPr lang="en-GB" sz="1800" dirty="0" smtClean="0"/>
              <a:t>EIB, </a:t>
            </a:r>
            <a:r>
              <a:rPr lang="en-GB" sz="1800" dirty="0"/>
              <a:t>acting as </a:t>
            </a:r>
            <a:r>
              <a:rPr lang="en-GB" sz="1800" b="1" dirty="0"/>
              <a:t>co-lead international financial </a:t>
            </a:r>
            <a:r>
              <a:rPr lang="en-GB" sz="1800" b="1" dirty="0" smtClean="0"/>
              <a:t>institutions</a:t>
            </a:r>
            <a:r>
              <a:rPr lang="en-GB" sz="1800" dirty="0" smtClean="0"/>
              <a:t>. It benefits from the </a:t>
            </a:r>
            <a:r>
              <a:rPr lang="en-GB" sz="1800" b="1" dirty="0" smtClean="0"/>
              <a:t>support of bilateral donors </a:t>
            </a:r>
            <a:r>
              <a:rPr lang="en-GB" sz="1800" dirty="0" smtClean="0"/>
              <a:t>and the </a:t>
            </a:r>
            <a:r>
              <a:rPr lang="en-GB" sz="1800" b="1" dirty="0" smtClean="0"/>
              <a:t>governments of the countries in the Western Balkans </a:t>
            </a:r>
          </a:p>
          <a:p>
            <a:pPr lvl="1">
              <a:spcBef>
                <a:spcPts val="600"/>
              </a:spcBef>
              <a:spcAft>
                <a:spcPts val="600"/>
              </a:spcAft>
              <a:buClr>
                <a:schemeClr val="accent1"/>
              </a:buClr>
              <a:buFont typeface="Wingdings" panose="05000000000000000000" pitchFamily="2" charset="2"/>
              <a:buChar char="§"/>
            </a:pPr>
            <a:r>
              <a:rPr lang="en-GB" sz="1800" dirty="0" smtClean="0"/>
              <a:t>The </a:t>
            </a:r>
            <a:r>
              <a:rPr lang="en-GB" sz="1800" b="1" dirty="0"/>
              <a:t>EUR 145 million </a:t>
            </a:r>
            <a:r>
              <a:rPr lang="en-GB" sz="1800" dirty="0"/>
              <a:t>of initial capital pulled together under WB EDIF may </a:t>
            </a:r>
            <a:r>
              <a:rPr lang="en-GB" sz="1800" b="1" dirty="0"/>
              <a:t>translate into about EUR 300 million of finance </a:t>
            </a:r>
            <a:r>
              <a:rPr lang="en-GB" sz="1800" dirty="0"/>
              <a:t>benefitting SMEs </a:t>
            </a:r>
            <a:r>
              <a:rPr lang="en-GB" sz="1800" dirty="0" smtClean="0"/>
              <a:t>in </a:t>
            </a:r>
            <a:r>
              <a:rPr lang="en-GB" sz="1800" dirty="0"/>
              <a:t>the Western </a:t>
            </a:r>
            <a:r>
              <a:rPr lang="en-GB" sz="1800" dirty="0" smtClean="0"/>
              <a:t>Balkans</a:t>
            </a:r>
            <a:endParaRPr lang="en-GB" sz="1800" dirty="0"/>
          </a:p>
        </p:txBody>
      </p:sp>
    </p:spTree>
    <p:extLst>
      <p:ext uri="{BB962C8B-B14F-4D97-AF65-F5344CB8AC3E}">
        <p14:creationId xmlns:p14="http://schemas.microsoft.com/office/powerpoint/2010/main" val="142117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p:txBody>
          <a:bodyPr/>
          <a:lstStyle/>
          <a:p>
            <a:r>
              <a:rPr lang="en-US" dirty="0" smtClean="0"/>
              <a:t>WB EDIF: main components</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084" y="1079500"/>
            <a:ext cx="9147084" cy="719137"/>
            <a:chOff x="-3084" y="1079500"/>
            <a:chExt cx="9147084" cy="719137"/>
          </a:xfrm>
        </p:grpSpPr>
        <p:sp>
          <p:nvSpPr>
            <p:cNvPr id="75" name="Rounded Rectangle 49"/>
            <p:cNvSpPr/>
            <p:nvPr/>
          </p:nvSpPr>
          <p:spPr bwMode="auto">
            <a:xfrm>
              <a:off x="0" y="1079999"/>
              <a:ext cx="1509993"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Introduction to </a:t>
              </a:r>
            </a:p>
            <a:p>
              <a:pPr>
                <a:spcAft>
                  <a:spcPts val="0"/>
                </a:spcAft>
                <a:defRPr/>
              </a:pPr>
              <a:r>
                <a:rPr lang="en-GB" dirty="0" smtClean="0">
                  <a:latin typeface="Franklin Gothic Book"/>
                </a:rPr>
                <a:t>WB EDIF</a:t>
              </a:r>
              <a:endParaRPr lang="en-GB" dirty="0">
                <a:latin typeface="Franklin Gothic Book"/>
              </a:endParaRPr>
            </a:p>
          </p:txBody>
        </p:sp>
        <p:sp>
          <p:nvSpPr>
            <p:cNvPr id="76" name="Rounded Rectangle 50"/>
            <p:cNvSpPr/>
            <p:nvPr/>
          </p:nvSpPr>
          <p:spPr bwMode="auto">
            <a:xfrm>
              <a:off x="1527079"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ENEF at a glance</a:t>
              </a:r>
              <a:endParaRPr lang="en-GB" dirty="0">
                <a:latin typeface="Franklin Gothic Book"/>
              </a:endParaRPr>
            </a:p>
          </p:txBody>
        </p:sp>
        <p:sp>
          <p:nvSpPr>
            <p:cNvPr id="77" name="Rounded Rectangle 51"/>
            <p:cNvSpPr/>
            <p:nvPr/>
          </p:nvSpPr>
          <p:spPr bwMode="auto">
            <a:xfrm>
              <a:off x="3054158" y="1079999"/>
              <a:ext cx="1508607"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Target transactions</a:t>
              </a:r>
              <a:endParaRPr lang="en-GB" dirty="0">
                <a:latin typeface="Franklin Gothic Book"/>
              </a:endParaRPr>
            </a:p>
          </p:txBody>
        </p:sp>
        <p:sp>
          <p:nvSpPr>
            <p:cNvPr id="78" name="Rounded Rectangle 52"/>
            <p:cNvSpPr/>
            <p:nvPr/>
          </p:nvSpPr>
          <p:spPr bwMode="auto">
            <a:xfrm>
              <a:off x="4579851"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Investment Process</a:t>
              </a:r>
              <a:endParaRPr lang="en-GB" dirty="0">
                <a:latin typeface="Franklin Gothic Book"/>
              </a:endParaRPr>
            </a:p>
          </p:txBody>
        </p:sp>
        <p:sp>
          <p:nvSpPr>
            <p:cNvPr id="79" name="Rounded Rectangle 53"/>
            <p:cNvSpPr/>
            <p:nvPr/>
          </p:nvSpPr>
          <p:spPr bwMode="auto">
            <a:xfrm>
              <a:off x="6106930"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Valuation, Value Creation and Exit</a:t>
              </a:r>
              <a:endParaRPr lang="en-GB" dirty="0">
                <a:latin typeface="Franklin Gothic Book"/>
              </a:endParaRPr>
            </a:p>
          </p:txBody>
        </p:sp>
        <p:sp>
          <p:nvSpPr>
            <p:cNvPr id="74" name="Rectangle 73"/>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72" name="Rectangle 71"/>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80" name="Rounded Rectangle 53"/>
            <p:cNvSpPr/>
            <p:nvPr/>
          </p:nvSpPr>
          <p:spPr bwMode="auto">
            <a:xfrm>
              <a:off x="7634007"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Case Studies</a:t>
              </a:r>
              <a:endParaRPr lang="en-GB" dirty="0">
                <a:latin typeface="Franklin Gothic Book"/>
              </a:endParaRPr>
            </a:p>
          </p:txBody>
        </p: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21 May, 2014</a:t>
            </a:fld>
            <a:endParaRPr lang="en-GB" dirty="0"/>
          </a:p>
        </p:txBody>
      </p:sp>
      <p:sp>
        <p:nvSpPr>
          <p:cNvPr id="62"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4</a:t>
            </a:fld>
            <a:endParaRPr lang="en-GB" dirty="0"/>
          </a:p>
        </p:txBody>
      </p:sp>
      <p:sp>
        <p:nvSpPr>
          <p:cNvPr id="66" name="Text Placeholder 2"/>
          <p:cNvSpPr>
            <a:spLocks noGrp="1"/>
          </p:cNvSpPr>
          <p:nvPr>
            <p:ph type="body" sz="quarter" idx="4294967295"/>
          </p:nvPr>
        </p:nvSpPr>
        <p:spPr>
          <a:xfrm>
            <a:off x="717550" y="1958561"/>
            <a:ext cx="7831027" cy="4319412"/>
          </a:xfrm>
        </p:spPr>
        <p:txBody>
          <a:bodyPr/>
          <a:lstStyle/>
          <a:p>
            <a:pPr marL="0" lvl="1" indent="0">
              <a:spcBef>
                <a:spcPts val="600"/>
              </a:spcBef>
              <a:spcAft>
                <a:spcPts val="600"/>
              </a:spcAft>
              <a:buClr>
                <a:schemeClr val="accent1"/>
              </a:buClr>
              <a:buNone/>
            </a:pPr>
            <a:r>
              <a:rPr lang="en-GB" sz="1800" dirty="0" smtClean="0"/>
              <a:t>WB EDIF provides local SMEs with </a:t>
            </a:r>
            <a:r>
              <a:rPr lang="en-GB" sz="1800" dirty="0"/>
              <a:t>a range of </a:t>
            </a:r>
            <a:r>
              <a:rPr lang="en-GB" sz="1800" dirty="0" smtClean="0"/>
              <a:t>financing instruments (</a:t>
            </a:r>
            <a:r>
              <a:rPr lang="en-GB" sz="1800" dirty="0"/>
              <a:t>equity, </a:t>
            </a:r>
            <a:r>
              <a:rPr lang="en-GB" sz="1800" dirty="0" smtClean="0"/>
              <a:t>quasi-equity</a:t>
            </a:r>
            <a:r>
              <a:rPr lang="en-GB" sz="1800" dirty="0"/>
              <a:t>, guarantees etc.) and </a:t>
            </a:r>
            <a:r>
              <a:rPr lang="en-GB" sz="1800" dirty="0" smtClean="0"/>
              <a:t>includes the following components:</a:t>
            </a:r>
            <a:endParaRPr lang="en-GB" sz="1800" dirty="0"/>
          </a:p>
          <a:p>
            <a:pPr marL="180000" lvl="1" indent="-180000">
              <a:spcBef>
                <a:spcPts val="600"/>
              </a:spcBef>
              <a:spcAft>
                <a:spcPts val="600"/>
              </a:spcAft>
              <a:buClr>
                <a:schemeClr val="accent1"/>
              </a:buClr>
              <a:buFont typeface="Wingdings" panose="05000000000000000000" pitchFamily="2" charset="2"/>
              <a:buChar char="§"/>
            </a:pPr>
            <a:r>
              <a:rPr lang="en-GB" sz="1800" b="1" dirty="0" smtClean="0"/>
              <a:t>ENEF - </a:t>
            </a:r>
            <a:r>
              <a:rPr lang="en-GB" sz="1800" dirty="0" smtClean="0"/>
              <a:t>a</a:t>
            </a:r>
            <a:r>
              <a:rPr lang="en-GB" sz="1800" b="1" dirty="0" smtClean="0"/>
              <a:t> </a:t>
            </a:r>
            <a:r>
              <a:rPr lang="en-GB" sz="1800" dirty="0" smtClean="0"/>
              <a:t>private equity fund focusing on providing </a:t>
            </a:r>
            <a:r>
              <a:rPr lang="en-GB" sz="1800" dirty="0"/>
              <a:t>expansion capital </a:t>
            </a:r>
            <a:r>
              <a:rPr lang="en-GB" sz="1800" dirty="0" smtClean="0"/>
              <a:t> to </a:t>
            </a:r>
            <a:r>
              <a:rPr lang="en-GB" sz="1800" dirty="0"/>
              <a:t>high growth </a:t>
            </a:r>
            <a:r>
              <a:rPr lang="en-GB" sz="1800" dirty="0" smtClean="0"/>
              <a:t>SMEs</a:t>
            </a:r>
            <a:endParaRPr lang="en-GB" sz="1800" dirty="0"/>
          </a:p>
          <a:p>
            <a:pPr marL="180000" lvl="1" indent="-180000">
              <a:spcBef>
                <a:spcPts val="600"/>
              </a:spcBef>
              <a:spcAft>
                <a:spcPts val="600"/>
              </a:spcAft>
              <a:buClr>
                <a:schemeClr val="accent1"/>
              </a:buClr>
              <a:buFont typeface="Wingdings" panose="05000000000000000000" pitchFamily="2" charset="2"/>
              <a:buChar char="§"/>
            </a:pPr>
            <a:r>
              <a:rPr lang="en-GB" sz="1800" b="1" dirty="0" smtClean="0"/>
              <a:t>ENIF</a:t>
            </a:r>
            <a:r>
              <a:rPr lang="en-GB" sz="1800" dirty="0" smtClean="0"/>
              <a:t> - </a:t>
            </a:r>
            <a:r>
              <a:rPr lang="en-GB" sz="1800" dirty="0"/>
              <a:t>a </a:t>
            </a:r>
            <a:r>
              <a:rPr lang="en-GB" sz="1800" dirty="0" smtClean="0"/>
              <a:t>venture capital fund focusing </a:t>
            </a:r>
            <a:r>
              <a:rPr lang="en-GB" sz="1800" dirty="0"/>
              <a:t>on seed </a:t>
            </a:r>
            <a:r>
              <a:rPr lang="en-GB" sz="1800" dirty="0" smtClean="0"/>
              <a:t>capital and </a:t>
            </a:r>
            <a:r>
              <a:rPr lang="en-GB" sz="1800" dirty="0"/>
              <a:t>early stage equity investments in innovative </a:t>
            </a:r>
            <a:r>
              <a:rPr lang="en-GB" sz="1800" dirty="0" smtClean="0"/>
              <a:t>SMEs</a:t>
            </a:r>
            <a:endParaRPr lang="en-GB" sz="1800" dirty="0"/>
          </a:p>
          <a:p>
            <a:pPr marL="180000" lvl="1" indent="-180000">
              <a:spcBef>
                <a:spcPts val="600"/>
              </a:spcBef>
              <a:spcAft>
                <a:spcPts val="600"/>
              </a:spcAft>
              <a:buClr>
                <a:schemeClr val="accent1"/>
              </a:buClr>
              <a:buFont typeface="Wingdings" panose="05000000000000000000" pitchFamily="2" charset="2"/>
              <a:buChar char="§"/>
            </a:pPr>
            <a:r>
              <a:rPr lang="en-GB" sz="1800" dirty="0"/>
              <a:t>a </a:t>
            </a:r>
            <a:r>
              <a:rPr lang="en-GB" sz="1800" b="1" dirty="0"/>
              <a:t>Guarantee Facility </a:t>
            </a:r>
            <a:r>
              <a:rPr lang="en-GB" sz="1800" dirty="0"/>
              <a:t>to support access to bank lending for local </a:t>
            </a:r>
            <a:r>
              <a:rPr lang="en-GB" sz="1800" dirty="0" smtClean="0"/>
              <a:t>SMEs</a:t>
            </a:r>
            <a:endParaRPr lang="en-GB" sz="1800" dirty="0"/>
          </a:p>
          <a:p>
            <a:pPr marL="180000" lvl="1" indent="-180000">
              <a:spcBef>
                <a:spcPts val="600"/>
              </a:spcBef>
              <a:spcAft>
                <a:spcPts val="600"/>
              </a:spcAft>
              <a:buClr>
                <a:schemeClr val="accent1"/>
              </a:buClr>
              <a:buFont typeface="Wingdings" panose="05000000000000000000" pitchFamily="2" charset="2"/>
              <a:buChar char="§"/>
            </a:pPr>
            <a:r>
              <a:rPr lang="en-GB" sz="1800" dirty="0"/>
              <a:t>a </a:t>
            </a:r>
            <a:r>
              <a:rPr lang="en-GB" sz="1800" b="1" dirty="0"/>
              <a:t>Technical Cooperation </a:t>
            </a:r>
            <a:r>
              <a:rPr lang="en-GB" sz="1800" dirty="0"/>
              <a:t>facility to support a comprehensive reform programme </a:t>
            </a:r>
            <a:r>
              <a:rPr lang="en-GB" sz="1800" dirty="0" smtClean="0"/>
              <a:t>for </a:t>
            </a:r>
            <a:r>
              <a:rPr lang="en-GB" sz="1800" dirty="0"/>
              <a:t>the development of </a:t>
            </a:r>
            <a:r>
              <a:rPr lang="en-GB" sz="1800" dirty="0" smtClean="0"/>
              <a:t>the venture </a:t>
            </a:r>
            <a:r>
              <a:rPr lang="en-GB" sz="1800" dirty="0"/>
              <a:t>capital and </a:t>
            </a:r>
            <a:r>
              <a:rPr lang="en-GB" sz="1800" dirty="0" smtClean="0"/>
              <a:t>private equity </a:t>
            </a:r>
            <a:r>
              <a:rPr lang="en-GB" sz="1800" dirty="0"/>
              <a:t>industry, </a:t>
            </a:r>
            <a:r>
              <a:rPr lang="en-GB" sz="1800" dirty="0" smtClean="0"/>
              <a:t>to offer capacity </a:t>
            </a:r>
            <a:r>
              <a:rPr lang="en-GB" sz="1800" dirty="0"/>
              <a:t>building of local administrations as well as </a:t>
            </a:r>
            <a:r>
              <a:rPr lang="en-GB" sz="1800" dirty="0" smtClean="0"/>
              <a:t>support </a:t>
            </a:r>
            <a:r>
              <a:rPr lang="en-GB" sz="1800" dirty="0"/>
              <a:t>the platform </a:t>
            </a:r>
            <a:r>
              <a:rPr lang="en-GB" sz="1800" dirty="0" smtClean="0"/>
              <a:t>itself</a:t>
            </a:r>
          </a:p>
          <a:p>
            <a:pPr marL="180000" lvl="1" indent="-180000">
              <a:spcBef>
                <a:spcPts val="600"/>
              </a:spcBef>
              <a:spcAft>
                <a:spcPts val="600"/>
              </a:spcAft>
              <a:buClr>
                <a:schemeClr val="accent1"/>
              </a:buClr>
              <a:buFont typeface="Wingdings" panose="05000000000000000000" pitchFamily="2" charset="2"/>
              <a:buChar char="§"/>
            </a:pPr>
            <a:r>
              <a:rPr lang="en-GB" sz="1800" b="1" dirty="0" smtClean="0">
                <a:latin typeface="Franklin Gothic Book" panose="020B0503020102020204" pitchFamily="34" charset="0"/>
              </a:rPr>
              <a:t>Advisory </a:t>
            </a:r>
            <a:r>
              <a:rPr lang="en-GB" sz="1800" b="1" dirty="0">
                <a:latin typeface="Franklin Gothic Book" panose="020B0503020102020204" pitchFamily="34" charset="0"/>
              </a:rPr>
              <a:t>services </a:t>
            </a:r>
            <a:r>
              <a:rPr lang="en-GB" sz="1800" dirty="0">
                <a:latin typeface="Franklin Gothic Book" panose="020B0503020102020204" pitchFamily="34" charset="0"/>
              </a:rPr>
              <a:t>for SMEs, complementary to the </a:t>
            </a:r>
            <a:r>
              <a:rPr lang="en-GB" sz="1800" dirty="0" smtClean="0">
                <a:latin typeface="Franklin Gothic Book" panose="020B0503020102020204" pitchFamily="34" charset="0"/>
              </a:rPr>
              <a:t>financing services</a:t>
            </a:r>
            <a:endParaRPr lang="en-GB" sz="1800" dirty="0">
              <a:latin typeface="Franklin Gothic Book" panose="020B0503020102020204" pitchFamily="34" charset="0"/>
            </a:endParaRPr>
          </a:p>
          <a:p>
            <a:pPr marL="180000" lvl="1" indent="-180000">
              <a:spcBef>
                <a:spcPts val="600"/>
              </a:spcBef>
              <a:spcAft>
                <a:spcPts val="600"/>
              </a:spcAft>
              <a:buClr>
                <a:schemeClr val="accent1"/>
              </a:buClr>
              <a:buFont typeface="Wingdings" panose="05000000000000000000" pitchFamily="2" charset="2"/>
              <a:buChar char="§"/>
            </a:pPr>
            <a:endParaRPr lang="en-GB" sz="1800" dirty="0" smtClean="0"/>
          </a:p>
          <a:p>
            <a:pPr marL="180000" lvl="1" indent="-180000">
              <a:spcBef>
                <a:spcPts val="600"/>
              </a:spcBef>
              <a:spcAft>
                <a:spcPts val="600"/>
              </a:spcAft>
              <a:buClr>
                <a:schemeClr val="accent1"/>
              </a:buClr>
              <a:buFont typeface="Wingdings" panose="05000000000000000000" pitchFamily="2" charset="2"/>
              <a:buChar char="§"/>
            </a:pPr>
            <a:endParaRPr lang="en-GB" sz="1800" dirty="0"/>
          </a:p>
        </p:txBody>
      </p:sp>
    </p:spTree>
    <p:extLst>
      <p:ext uri="{BB962C8B-B14F-4D97-AF65-F5344CB8AC3E}">
        <p14:creationId xmlns:p14="http://schemas.microsoft.com/office/powerpoint/2010/main" val="313488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p:txBody>
          <a:bodyPr/>
          <a:lstStyle/>
          <a:p>
            <a:r>
              <a:rPr lang="en-GB" dirty="0" smtClean="0"/>
              <a:t>WB EDIF: how does it work?</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084" y="1079500"/>
            <a:ext cx="9147084" cy="719137"/>
            <a:chOff x="-3084" y="1079500"/>
            <a:chExt cx="9147084" cy="719137"/>
          </a:xfrm>
        </p:grpSpPr>
        <p:sp>
          <p:nvSpPr>
            <p:cNvPr id="75" name="Rounded Rectangle 49"/>
            <p:cNvSpPr/>
            <p:nvPr/>
          </p:nvSpPr>
          <p:spPr bwMode="auto">
            <a:xfrm>
              <a:off x="0" y="1079999"/>
              <a:ext cx="1509993"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Introduction to </a:t>
              </a:r>
            </a:p>
            <a:p>
              <a:pPr>
                <a:spcAft>
                  <a:spcPts val="0"/>
                </a:spcAft>
                <a:defRPr/>
              </a:pPr>
              <a:r>
                <a:rPr lang="en-GB" dirty="0" smtClean="0">
                  <a:latin typeface="Franklin Gothic Book"/>
                </a:rPr>
                <a:t>WB EDIF</a:t>
              </a:r>
              <a:endParaRPr lang="en-GB" dirty="0">
                <a:latin typeface="Franklin Gothic Book"/>
              </a:endParaRPr>
            </a:p>
          </p:txBody>
        </p:sp>
        <p:sp>
          <p:nvSpPr>
            <p:cNvPr id="76" name="Rounded Rectangle 50"/>
            <p:cNvSpPr/>
            <p:nvPr/>
          </p:nvSpPr>
          <p:spPr bwMode="auto">
            <a:xfrm>
              <a:off x="1527079"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ENEF at a glance</a:t>
              </a:r>
              <a:endParaRPr lang="en-GB" dirty="0">
                <a:latin typeface="Franklin Gothic Book"/>
              </a:endParaRPr>
            </a:p>
          </p:txBody>
        </p:sp>
        <p:sp>
          <p:nvSpPr>
            <p:cNvPr id="77" name="Rounded Rectangle 51"/>
            <p:cNvSpPr/>
            <p:nvPr/>
          </p:nvSpPr>
          <p:spPr bwMode="auto">
            <a:xfrm>
              <a:off x="3054158" y="1079999"/>
              <a:ext cx="1508607"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Target transactions</a:t>
              </a:r>
              <a:endParaRPr lang="en-GB" dirty="0">
                <a:latin typeface="Franklin Gothic Book"/>
              </a:endParaRPr>
            </a:p>
          </p:txBody>
        </p:sp>
        <p:sp>
          <p:nvSpPr>
            <p:cNvPr id="78" name="Rounded Rectangle 52"/>
            <p:cNvSpPr/>
            <p:nvPr/>
          </p:nvSpPr>
          <p:spPr bwMode="auto">
            <a:xfrm>
              <a:off x="4579851"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Investment Process</a:t>
              </a:r>
              <a:endParaRPr lang="en-GB" dirty="0">
                <a:latin typeface="Franklin Gothic Book"/>
              </a:endParaRPr>
            </a:p>
          </p:txBody>
        </p:sp>
        <p:sp>
          <p:nvSpPr>
            <p:cNvPr id="79" name="Rounded Rectangle 53"/>
            <p:cNvSpPr/>
            <p:nvPr/>
          </p:nvSpPr>
          <p:spPr bwMode="auto">
            <a:xfrm>
              <a:off x="6106930"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Valuation, Value Creation and Exit</a:t>
              </a:r>
              <a:endParaRPr lang="en-GB" dirty="0">
                <a:latin typeface="Franklin Gothic Book"/>
              </a:endParaRPr>
            </a:p>
          </p:txBody>
        </p:sp>
        <p:sp>
          <p:nvSpPr>
            <p:cNvPr id="74" name="Rectangle 73"/>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72" name="Rectangle 71"/>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80" name="Rounded Rectangle 53"/>
            <p:cNvSpPr/>
            <p:nvPr/>
          </p:nvSpPr>
          <p:spPr bwMode="auto">
            <a:xfrm>
              <a:off x="7634007"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Case Studies</a:t>
              </a:r>
              <a:endParaRPr lang="en-GB" dirty="0">
                <a:latin typeface="Franklin Gothic Book"/>
              </a:endParaRPr>
            </a:p>
          </p:txBody>
        </p: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21 May, 2014</a:t>
            </a:fld>
            <a:endParaRPr lang="en-GB" dirty="0"/>
          </a:p>
        </p:txBody>
      </p:sp>
      <p:sp>
        <p:nvSpPr>
          <p:cNvPr id="62"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5</a:t>
            </a:fld>
            <a:endParaRPr lang="en-GB" dirty="0"/>
          </a:p>
        </p:txBody>
      </p:sp>
      <p:sp>
        <p:nvSpPr>
          <p:cNvPr id="96" name="Rectangle 95"/>
          <p:cNvSpPr/>
          <p:nvPr/>
        </p:nvSpPr>
        <p:spPr>
          <a:xfrm>
            <a:off x="358773" y="1977637"/>
            <a:ext cx="8402455" cy="444869"/>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1800" dirty="0" smtClean="0">
                <a:latin typeface="Franklin Gothic Book" panose="020B0503020102020204" pitchFamily="34" charset="0"/>
              </a:rPr>
              <a:t>WB EDIF</a:t>
            </a:r>
          </a:p>
        </p:txBody>
      </p:sp>
      <p:sp>
        <p:nvSpPr>
          <p:cNvPr id="97" name="Rectangle 96"/>
          <p:cNvSpPr/>
          <p:nvPr/>
        </p:nvSpPr>
        <p:spPr>
          <a:xfrm>
            <a:off x="358773" y="2422506"/>
            <a:ext cx="8402455" cy="444869"/>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1800" dirty="0" smtClean="0">
                <a:latin typeface="Franklin Gothic Book" panose="020B0503020102020204" pitchFamily="34" charset="0"/>
              </a:rPr>
              <a:t>EC, Beneficiaries, International Financial Institutions, Bilateral Donors</a:t>
            </a:r>
          </a:p>
        </p:txBody>
      </p:sp>
      <p:sp>
        <p:nvSpPr>
          <p:cNvPr id="98" name="Rectangle 97"/>
          <p:cNvSpPr/>
          <p:nvPr/>
        </p:nvSpPr>
        <p:spPr>
          <a:xfrm>
            <a:off x="358774" y="3058725"/>
            <a:ext cx="4075004" cy="444869"/>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1600" dirty="0" smtClean="0">
                <a:solidFill>
                  <a:schemeClr val="accent1"/>
                </a:solidFill>
                <a:latin typeface="Franklin Gothic Book" panose="020B0503020102020204" pitchFamily="34" charset="0"/>
              </a:rPr>
              <a:t>Equity Financing</a:t>
            </a:r>
          </a:p>
        </p:txBody>
      </p:sp>
      <p:sp>
        <p:nvSpPr>
          <p:cNvPr id="99" name="Rectangle 98"/>
          <p:cNvSpPr/>
          <p:nvPr/>
        </p:nvSpPr>
        <p:spPr>
          <a:xfrm>
            <a:off x="4499924" y="3058725"/>
            <a:ext cx="2106613" cy="444869"/>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1600" dirty="0" smtClean="0">
                <a:solidFill>
                  <a:schemeClr val="accent1"/>
                </a:solidFill>
                <a:latin typeface="Franklin Gothic Book" panose="020B0503020102020204" pitchFamily="34" charset="0"/>
              </a:rPr>
              <a:t>SME loan guarantees</a:t>
            </a:r>
          </a:p>
        </p:txBody>
      </p:sp>
      <p:sp>
        <p:nvSpPr>
          <p:cNvPr id="100" name="Rectangle 99"/>
          <p:cNvSpPr/>
          <p:nvPr/>
        </p:nvSpPr>
        <p:spPr>
          <a:xfrm>
            <a:off x="6654069" y="3058725"/>
            <a:ext cx="2106613" cy="444869"/>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1600" dirty="0" smtClean="0">
                <a:solidFill>
                  <a:schemeClr val="accent1"/>
                </a:solidFill>
                <a:latin typeface="Franklin Gothic Book" panose="020B0503020102020204" pitchFamily="34" charset="0"/>
              </a:rPr>
              <a:t>Technical assistance (TA)</a:t>
            </a:r>
          </a:p>
        </p:txBody>
      </p:sp>
      <p:sp>
        <p:nvSpPr>
          <p:cNvPr id="101" name="Rectangle 100"/>
          <p:cNvSpPr/>
          <p:nvPr/>
        </p:nvSpPr>
        <p:spPr>
          <a:xfrm>
            <a:off x="4499924" y="3778454"/>
            <a:ext cx="2106613" cy="444869"/>
          </a:xfrm>
          <a:prstGeom prst="rect">
            <a:avLst/>
          </a:prstGeom>
          <a:solidFill>
            <a:schemeClr val="accent1">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1600" dirty="0" smtClean="0">
                <a:solidFill>
                  <a:schemeClr val="bg1"/>
                </a:solidFill>
                <a:latin typeface="Franklin Gothic Book" panose="020B0503020102020204" pitchFamily="34" charset="0"/>
              </a:rPr>
              <a:t>Guarantee Facility</a:t>
            </a:r>
          </a:p>
        </p:txBody>
      </p:sp>
      <p:sp>
        <p:nvSpPr>
          <p:cNvPr id="102" name="Rectangle 101"/>
          <p:cNvSpPr/>
          <p:nvPr/>
        </p:nvSpPr>
        <p:spPr>
          <a:xfrm>
            <a:off x="4499924" y="4498183"/>
            <a:ext cx="2106613" cy="444869"/>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1600" dirty="0" smtClean="0">
                <a:solidFill>
                  <a:schemeClr val="accent1"/>
                </a:solidFill>
                <a:latin typeface="Franklin Gothic Book" panose="020B0503020102020204" pitchFamily="34" charset="0"/>
              </a:rPr>
              <a:t>Financial Institutions</a:t>
            </a:r>
          </a:p>
        </p:txBody>
      </p:sp>
      <p:sp>
        <p:nvSpPr>
          <p:cNvPr id="103" name="Rectangle 102"/>
          <p:cNvSpPr/>
          <p:nvPr/>
        </p:nvSpPr>
        <p:spPr>
          <a:xfrm>
            <a:off x="4499924" y="5217912"/>
            <a:ext cx="2106613" cy="444869"/>
          </a:xfrm>
          <a:prstGeom prst="rect">
            <a:avLst/>
          </a:prstGeom>
          <a:solidFill>
            <a:schemeClr val="tx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1600" dirty="0" smtClean="0">
                <a:solidFill>
                  <a:schemeClr val="accent1"/>
                </a:solidFill>
                <a:latin typeface="Franklin Gothic Book" panose="020B0503020102020204" pitchFamily="34" charset="0"/>
              </a:rPr>
              <a:t>SMEs</a:t>
            </a:r>
            <a:endParaRPr lang="en-GB" sz="1600" dirty="0">
              <a:solidFill>
                <a:schemeClr val="accent1"/>
              </a:solidFill>
              <a:latin typeface="Franklin Gothic Book" panose="020B0503020102020204" pitchFamily="34" charset="0"/>
            </a:endParaRPr>
          </a:p>
        </p:txBody>
      </p:sp>
      <p:sp>
        <p:nvSpPr>
          <p:cNvPr id="104" name="Rectangle 103"/>
          <p:cNvSpPr/>
          <p:nvPr/>
        </p:nvSpPr>
        <p:spPr>
          <a:xfrm>
            <a:off x="6654068" y="3778454"/>
            <a:ext cx="2106613" cy="444869"/>
          </a:xfrm>
          <a:prstGeom prst="rect">
            <a:avLst/>
          </a:prstGeom>
          <a:solidFill>
            <a:schemeClr val="accent1">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1600" dirty="0" smtClean="0">
                <a:solidFill>
                  <a:schemeClr val="bg1"/>
                </a:solidFill>
                <a:latin typeface="Franklin Gothic Book" panose="020B0503020102020204" pitchFamily="34" charset="0"/>
              </a:rPr>
              <a:t>Technical Assistance Facility</a:t>
            </a:r>
          </a:p>
        </p:txBody>
      </p:sp>
      <p:sp>
        <p:nvSpPr>
          <p:cNvPr id="105" name="Rectangle 104"/>
          <p:cNvSpPr/>
          <p:nvPr/>
        </p:nvSpPr>
        <p:spPr>
          <a:xfrm>
            <a:off x="6654615" y="4498183"/>
            <a:ext cx="2106613" cy="444869"/>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1600" dirty="0" smtClean="0">
                <a:solidFill>
                  <a:schemeClr val="accent1"/>
                </a:solidFill>
                <a:latin typeface="Franklin Gothic Book" panose="020B0503020102020204" pitchFamily="34" charset="0"/>
              </a:rPr>
              <a:t>TA Providers</a:t>
            </a:r>
          </a:p>
        </p:txBody>
      </p:sp>
      <p:sp>
        <p:nvSpPr>
          <p:cNvPr id="106" name="Rectangle 105"/>
          <p:cNvSpPr/>
          <p:nvPr/>
        </p:nvSpPr>
        <p:spPr>
          <a:xfrm>
            <a:off x="6654615" y="5217912"/>
            <a:ext cx="2106613" cy="444869"/>
          </a:xfrm>
          <a:prstGeom prst="rect">
            <a:avLst/>
          </a:prstGeom>
          <a:solidFill>
            <a:schemeClr val="tx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1600" dirty="0" smtClean="0">
                <a:solidFill>
                  <a:schemeClr val="accent1"/>
                </a:solidFill>
                <a:latin typeface="Franklin Gothic Book" panose="020B0503020102020204" pitchFamily="34" charset="0"/>
              </a:rPr>
              <a:t>Beneficiary Governments</a:t>
            </a:r>
            <a:endParaRPr lang="en-GB" sz="1600" dirty="0">
              <a:solidFill>
                <a:schemeClr val="accent1"/>
              </a:solidFill>
              <a:latin typeface="Franklin Gothic Book" panose="020B0503020102020204" pitchFamily="34" charset="0"/>
            </a:endParaRPr>
          </a:p>
        </p:txBody>
      </p:sp>
      <p:sp>
        <p:nvSpPr>
          <p:cNvPr id="107" name="Rectangle 106"/>
          <p:cNvSpPr/>
          <p:nvPr/>
        </p:nvSpPr>
        <p:spPr>
          <a:xfrm>
            <a:off x="2396277" y="3778454"/>
            <a:ext cx="2037501" cy="444869"/>
          </a:xfrm>
          <a:prstGeom prst="rect">
            <a:avLst/>
          </a:prstGeom>
          <a:solidFill>
            <a:schemeClr val="accent1">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1600" dirty="0" smtClean="0">
                <a:solidFill>
                  <a:schemeClr val="bg1"/>
                </a:solidFill>
                <a:latin typeface="Franklin Gothic Book" panose="020B0503020102020204" pitchFamily="34" charset="0"/>
              </a:rPr>
              <a:t>Enterprise Expansion Fund</a:t>
            </a:r>
          </a:p>
        </p:txBody>
      </p:sp>
      <p:sp>
        <p:nvSpPr>
          <p:cNvPr id="108" name="Rectangle 107"/>
          <p:cNvSpPr/>
          <p:nvPr/>
        </p:nvSpPr>
        <p:spPr>
          <a:xfrm>
            <a:off x="2396277" y="4498183"/>
            <a:ext cx="2037502" cy="444869"/>
          </a:xfrm>
          <a:prstGeom prst="rect">
            <a:avLst/>
          </a:prstGeom>
          <a:solidFill>
            <a:schemeClr val="tx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1600" dirty="0" smtClean="0">
                <a:solidFill>
                  <a:schemeClr val="accent1"/>
                </a:solidFill>
                <a:latin typeface="Franklin Gothic Book" panose="020B0503020102020204" pitchFamily="34" charset="0"/>
              </a:rPr>
              <a:t>High Growth SMEs</a:t>
            </a:r>
          </a:p>
        </p:txBody>
      </p:sp>
      <p:sp>
        <p:nvSpPr>
          <p:cNvPr id="109" name="Rectangle 108"/>
          <p:cNvSpPr/>
          <p:nvPr/>
        </p:nvSpPr>
        <p:spPr>
          <a:xfrm>
            <a:off x="2396276" y="5217912"/>
            <a:ext cx="2037501" cy="444869"/>
          </a:xfrm>
          <a:prstGeom prst="rect">
            <a:avLst/>
          </a:prstGeom>
          <a:solidFill>
            <a:schemeClr val="accent1">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1600" dirty="0" smtClean="0">
                <a:solidFill>
                  <a:schemeClr val="bg1"/>
                </a:solidFill>
                <a:latin typeface="Franklin Gothic Book" panose="020B0503020102020204" pitchFamily="34" charset="0"/>
              </a:rPr>
              <a:t>Co-financing Facility</a:t>
            </a:r>
            <a:endParaRPr lang="en-GB" sz="1600" dirty="0">
              <a:solidFill>
                <a:schemeClr val="bg1"/>
              </a:solidFill>
              <a:latin typeface="Franklin Gothic Book" panose="020B0503020102020204" pitchFamily="34" charset="0"/>
            </a:endParaRPr>
          </a:p>
        </p:txBody>
      </p:sp>
      <p:sp>
        <p:nvSpPr>
          <p:cNvPr id="110" name="Rectangle 109"/>
          <p:cNvSpPr/>
          <p:nvPr/>
        </p:nvSpPr>
        <p:spPr>
          <a:xfrm>
            <a:off x="358774" y="3778454"/>
            <a:ext cx="1968392" cy="444869"/>
          </a:xfrm>
          <a:prstGeom prst="rect">
            <a:avLst/>
          </a:prstGeom>
          <a:solidFill>
            <a:schemeClr val="accent1">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1600" dirty="0" smtClean="0">
                <a:solidFill>
                  <a:schemeClr val="bg1"/>
                </a:solidFill>
                <a:latin typeface="Franklin Gothic Book" panose="020B0503020102020204" pitchFamily="34" charset="0"/>
              </a:rPr>
              <a:t>Enterprise Innovation Fund</a:t>
            </a:r>
          </a:p>
        </p:txBody>
      </p:sp>
      <p:sp>
        <p:nvSpPr>
          <p:cNvPr id="111" name="Rectangle 110"/>
          <p:cNvSpPr/>
          <p:nvPr/>
        </p:nvSpPr>
        <p:spPr>
          <a:xfrm>
            <a:off x="358775" y="4498183"/>
            <a:ext cx="1968390" cy="444869"/>
          </a:xfrm>
          <a:prstGeom prst="rect">
            <a:avLst/>
          </a:prstGeom>
          <a:solidFill>
            <a:schemeClr val="tx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1600" dirty="0" smtClean="0">
                <a:solidFill>
                  <a:schemeClr val="accent1"/>
                </a:solidFill>
                <a:latin typeface="Franklin Gothic Book" panose="020B0503020102020204" pitchFamily="34" charset="0"/>
              </a:rPr>
              <a:t>Innovative SMEs</a:t>
            </a:r>
          </a:p>
        </p:txBody>
      </p:sp>
      <p:cxnSp>
        <p:nvCxnSpPr>
          <p:cNvPr id="112" name="Straight Arrow Connector 111"/>
          <p:cNvCxnSpPr>
            <a:stCxn id="110" idx="2"/>
            <a:endCxn id="111" idx="0"/>
          </p:cNvCxnSpPr>
          <p:nvPr/>
        </p:nvCxnSpPr>
        <p:spPr>
          <a:xfrm>
            <a:off x="1342970" y="4223323"/>
            <a:ext cx="0" cy="27486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a:stCxn id="107" idx="2"/>
            <a:endCxn id="108" idx="0"/>
          </p:cNvCxnSpPr>
          <p:nvPr/>
        </p:nvCxnSpPr>
        <p:spPr>
          <a:xfrm>
            <a:off x="3415028" y="4223323"/>
            <a:ext cx="0" cy="27486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stCxn id="101" idx="2"/>
            <a:endCxn id="102" idx="0"/>
          </p:cNvCxnSpPr>
          <p:nvPr/>
        </p:nvCxnSpPr>
        <p:spPr>
          <a:xfrm>
            <a:off x="5553231" y="4223323"/>
            <a:ext cx="0" cy="27486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a:stCxn id="104" idx="2"/>
            <a:endCxn id="105" idx="0"/>
          </p:cNvCxnSpPr>
          <p:nvPr/>
        </p:nvCxnSpPr>
        <p:spPr>
          <a:xfrm>
            <a:off x="7707375" y="4223323"/>
            <a:ext cx="547" cy="27486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a:stCxn id="105" idx="2"/>
            <a:endCxn id="106" idx="0"/>
          </p:cNvCxnSpPr>
          <p:nvPr/>
        </p:nvCxnSpPr>
        <p:spPr>
          <a:xfrm>
            <a:off x="7707922" y="4943052"/>
            <a:ext cx="0" cy="27486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a:stCxn id="102" idx="2"/>
            <a:endCxn id="103" idx="0"/>
          </p:cNvCxnSpPr>
          <p:nvPr/>
        </p:nvCxnSpPr>
        <p:spPr>
          <a:xfrm>
            <a:off x="5553231" y="4943052"/>
            <a:ext cx="0" cy="27486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a:stCxn id="109" idx="0"/>
            <a:endCxn id="108" idx="2"/>
          </p:cNvCxnSpPr>
          <p:nvPr/>
        </p:nvCxnSpPr>
        <p:spPr>
          <a:xfrm flipV="1">
            <a:off x="3415027" y="4943052"/>
            <a:ext cx="1" cy="27486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9" name="Oval 118"/>
          <p:cNvSpPr/>
          <p:nvPr/>
        </p:nvSpPr>
        <p:spPr>
          <a:xfrm>
            <a:off x="2468425" y="3503595"/>
            <a:ext cx="1965354" cy="2256406"/>
          </a:xfrm>
          <a:prstGeom prst="ellipse">
            <a:avLst/>
          </a:prstGeom>
          <a:noFill/>
          <a:ln w="28575">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sz="1400" dirty="0" smtClean="0">
              <a:latin typeface="Franklin Gothic Book" panose="020B0503020102020204" pitchFamily="34" charset="0"/>
            </a:endParaRPr>
          </a:p>
        </p:txBody>
      </p:sp>
      <p:sp>
        <p:nvSpPr>
          <p:cNvPr id="120" name="Rectangle 119"/>
          <p:cNvSpPr/>
          <p:nvPr/>
        </p:nvSpPr>
        <p:spPr>
          <a:xfrm>
            <a:off x="358774" y="6023640"/>
            <a:ext cx="6247764" cy="313356"/>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1600" dirty="0" smtClean="0">
                <a:solidFill>
                  <a:schemeClr val="accent1"/>
                </a:solidFill>
                <a:latin typeface="Franklin Gothic Book" panose="020B0503020102020204" pitchFamily="34" charset="0"/>
              </a:rPr>
              <a:t>Advisory Services</a:t>
            </a:r>
            <a:endParaRPr lang="en-GB" sz="1600" dirty="0">
              <a:solidFill>
                <a:schemeClr val="accent1"/>
              </a:solidFill>
              <a:latin typeface="Franklin Gothic Book" panose="020B0503020102020204" pitchFamily="34" charset="0"/>
            </a:endParaRPr>
          </a:p>
        </p:txBody>
      </p:sp>
      <p:cxnSp>
        <p:nvCxnSpPr>
          <p:cNvPr id="121" name="Straight Arrow Connector 120"/>
          <p:cNvCxnSpPr>
            <a:endCxn id="111" idx="2"/>
          </p:cNvCxnSpPr>
          <p:nvPr/>
        </p:nvCxnSpPr>
        <p:spPr>
          <a:xfrm flipV="1">
            <a:off x="1342970" y="4943052"/>
            <a:ext cx="0" cy="1080588"/>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endCxn id="109" idx="2"/>
          </p:cNvCxnSpPr>
          <p:nvPr/>
        </p:nvCxnSpPr>
        <p:spPr>
          <a:xfrm flipV="1">
            <a:off x="3415026" y="5662781"/>
            <a:ext cx="1" cy="360859"/>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a:endCxn id="103" idx="2"/>
          </p:cNvCxnSpPr>
          <p:nvPr/>
        </p:nvCxnSpPr>
        <p:spPr>
          <a:xfrm flipV="1">
            <a:off x="5553231" y="5662781"/>
            <a:ext cx="0" cy="360859"/>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463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2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2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9" grpId="0" animBg="1"/>
      <p:bldP spid="1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p:txBody>
          <a:bodyPr/>
          <a:lstStyle/>
          <a:p>
            <a:r>
              <a:rPr lang="en-US" dirty="0" smtClean="0"/>
              <a:t>What is ENEF?</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084" y="1079500"/>
            <a:ext cx="9147084" cy="719137"/>
            <a:chOff x="-3084" y="1079500"/>
            <a:chExt cx="9147084" cy="719137"/>
          </a:xfrm>
        </p:grpSpPr>
        <p:sp>
          <p:nvSpPr>
            <p:cNvPr id="75" name="Rounded Rectangle 49"/>
            <p:cNvSpPr/>
            <p:nvPr/>
          </p:nvSpPr>
          <p:spPr bwMode="auto">
            <a:xfrm>
              <a:off x="0"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Introduction to </a:t>
              </a:r>
              <a:endParaRPr lang="en-GB" dirty="0" smtClean="0">
                <a:latin typeface="Franklin Gothic Book"/>
              </a:endParaRPr>
            </a:p>
            <a:p>
              <a:pPr>
                <a:spcAft>
                  <a:spcPts val="0"/>
                </a:spcAft>
              </a:pPr>
              <a:r>
                <a:rPr lang="en-GB" dirty="0" smtClean="0">
                  <a:latin typeface="Franklin Gothic Book"/>
                </a:rPr>
                <a:t>WB EDIF</a:t>
              </a:r>
              <a:endParaRPr lang="en-GB" dirty="0">
                <a:latin typeface="Franklin Gothic Book"/>
              </a:endParaRPr>
            </a:p>
          </p:txBody>
        </p:sp>
        <p:sp>
          <p:nvSpPr>
            <p:cNvPr id="76" name="Rounded Rectangle 50"/>
            <p:cNvSpPr/>
            <p:nvPr/>
          </p:nvSpPr>
          <p:spPr bwMode="auto">
            <a:xfrm>
              <a:off x="1527079" y="1079999"/>
              <a:ext cx="1509993"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ENEF </a:t>
              </a:r>
              <a:r>
                <a:rPr lang="en-GB" dirty="0">
                  <a:latin typeface="Franklin Gothic Book"/>
                </a:rPr>
                <a:t>at a glance</a:t>
              </a:r>
            </a:p>
          </p:txBody>
        </p:sp>
        <p:sp>
          <p:nvSpPr>
            <p:cNvPr id="77" name="Rounded Rectangle 51"/>
            <p:cNvSpPr/>
            <p:nvPr/>
          </p:nvSpPr>
          <p:spPr bwMode="auto">
            <a:xfrm>
              <a:off x="3054158" y="1079999"/>
              <a:ext cx="1508607"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Target transactions</a:t>
              </a:r>
              <a:endParaRPr lang="en-GB" dirty="0">
                <a:latin typeface="Franklin Gothic Book"/>
              </a:endParaRPr>
            </a:p>
          </p:txBody>
        </p:sp>
        <p:sp>
          <p:nvSpPr>
            <p:cNvPr id="78" name="Rounded Rectangle 52"/>
            <p:cNvSpPr/>
            <p:nvPr/>
          </p:nvSpPr>
          <p:spPr bwMode="auto">
            <a:xfrm>
              <a:off x="4579851"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Investment Process</a:t>
              </a:r>
              <a:endParaRPr lang="en-GB" dirty="0">
                <a:latin typeface="Franklin Gothic Book"/>
              </a:endParaRPr>
            </a:p>
          </p:txBody>
        </p:sp>
        <p:sp>
          <p:nvSpPr>
            <p:cNvPr id="79" name="Rounded Rectangle 53"/>
            <p:cNvSpPr/>
            <p:nvPr/>
          </p:nvSpPr>
          <p:spPr bwMode="auto">
            <a:xfrm>
              <a:off x="6106930"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Valuation, Value Creation and Exit</a:t>
              </a:r>
              <a:endParaRPr lang="en-GB" dirty="0">
                <a:latin typeface="Franklin Gothic Book"/>
              </a:endParaRPr>
            </a:p>
          </p:txBody>
        </p:sp>
        <p:sp>
          <p:nvSpPr>
            <p:cNvPr id="74" name="Rectangle 73"/>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72" name="Rectangle 71"/>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80" name="Rounded Rectangle 53"/>
            <p:cNvSpPr/>
            <p:nvPr/>
          </p:nvSpPr>
          <p:spPr bwMode="auto">
            <a:xfrm>
              <a:off x="7634007"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Case Studies</a:t>
              </a:r>
              <a:endParaRPr lang="en-GB" dirty="0">
                <a:latin typeface="Franklin Gothic Book"/>
              </a:endParaRPr>
            </a:p>
          </p:txBody>
        </p: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21 May, 2014</a:t>
            </a:fld>
            <a:endParaRPr lang="en-GB" dirty="0"/>
          </a:p>
        </p:txBody>
      </p:sp>
      <p:sp>
        <p:nvSpPr>
          <p:cNvPr id="62"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6</a:t>
            </a:fld>
            <a:endParaRPr lang="en-GB" dirty="0"/>
          </a:p>
        </p:txBody>
      </p:sp>
      <p:sp>
        <p:nvSpPr>
          <p:cNvPr id="4" name="Rectangle 3"/>
          <p:cNvSpPr/>
          <p:nvPr/>
        </p:nvSpPr>
        <p:spPr>
          <a:xfrm>
            <a:off x="2286000" y="3198168"/>
            <a:ext cx="4572000" cy="461665"/>
          </a:xfrm>
          <a:prstGeom prst="rect">
            <a:avLst/>
          </a:prstGeom>
        </p:spPr>
        <p:txBody>
          <a:bodyPr>
            <a:spAutoFit/>
          </a:bodyPr>
          <a:lstStyle/>
          <a:p>
            <a:r>
              <a:rPr lang="en-US" dirty="0"/>
              <a:t>Geographic expansion of the Bank’s region </a:t>
            </a:r>
            <a:br>
              <a:rPr lang="en-US" dirty="0"/>
            </a:br>
            <a:r>
              <a:rPr lang="en-US" dirty="0"/>
              <a:t>of operations</a:t>
            </a:r>
            <a:endParaRPr lang="en-GB" dirty="0"/>
          </a:p>
        </p:txBody>
      </p:sp>
      <p:sp>
        <p:nvSpPr>
          <p:cNvPr id="3" name="Rectangle 2"/>
          <p:cNvSpPr/>
          <p:nvPr/>
        </p:nvSpPr>
        <p:spPr>
          <a:xfrm>
            <a:off x="2286000" y="2394871"/>
            <a:ext cx="4572000" cy="2068259"/>
          </a:xfrm>
          <a:prstGeom prst="rect">
            <a:avLst/>
          </a:prstGeom>
        </p:spPr>
        <p:txBody>
          <a:bodyPr>
            <a:spAutoFit/>
          </a:bodyPr>
          <a:lstStyle/>
          <a:p>
            <a:pPr>
              <a:lnSpc>
                <a:spcPct val="80000"/>
              </a:lnSpc>
              <a:spcBef>
                <a:spcPct val="100000"/>
              </a:spcBef>
            </a:pPr>
            <a:r>
              <a:rPr lang="en-GB" altLang="en-US" dirty="0"/>
              <a:t>A delegated facility for </a:t>
            </a:r>
            <a:r>
              <a:rPr lang="en-GB" altLang="en-US" b="1" dirty="0"/>
              <a:t>equity </a:t>
            </a:r>
            <a:r>
              <a:rPr lang="en-GB" altLang="en-US" dirty="0"/>
              <a:t>and </a:t>
            </a:r>
            <a:r>
              <a:rPr lang="en-GB" altLang="en-US" b="1" dirty="0"/>
              <a:t>quasi-equity</a:t>
            </a:r>
            <a:r>
              <a:rPr lang="en-GB" altLang="en-US" dirty="0"/>
              <a:t> investments, as well as </a:t>
            </a:r>
            <a:r>
              <a:rPr lang="en-GB" altLang="en-US" b="1" dirty="0"/>
              <a:t>tailor-made debt </a:t>
            </a:r>
            <a:r>
              <a:rPr lang="en-GB" altLang="en-US" dirty="0"/>
              <a:t>financing</a:t>
            </a:r>
          </a:p>
          <a:p>
            <a:pPr>
              <a:lnSpc>
                <a:spcPct val="80000"/>
              </a:lnSpc>
              <a:spcBef>
                <a:spcPct val="85000"/>
              </a:spcBef>
            </a:pPr>
            <a:r>
              <a:rPr lang="en-GB" altLang="en-US" dirty="0" smtClean="0"/>
              <a:t>Established jointly by the EBRD and the Italian Government in 2006</a:t>
            </a:r>
          </a:p>
          <a:p>
            <a:pPr>
              <a:lnSpc>
                <a:spcPct val="80000"/>
              </a:lnSpc>
              <a:spcBef>
                <a:spcPct val="85000"/>
              </a:spcBef>
            </a:pPr>
            <a:r>
              <a:rPr lang="en-GB" altLang="en-US" dirty="0" smtClean="0"/>
              <a:t>For </a:t>
            </a:r>
            <a:r>
              <a:rPr lang="en-GB" altLang="en-US" dirty="0"/>
              <a:t>investments in the </a:t>
            </a:r>
            <a:r>
              <a:rPr lang="en-GB" altLang="en-US" b="1" dirty="0"/>
              <a:t>Balkans</a:t>
            </a:r>
            <a:r>
              <a:rPr lang="en-GB" altLang="en-US" dirty="0"/>
              <a:t> (Albania, Bosnia &amp; Herzegovina, Bulgaria, Croatia, FYR Macedonia, Kosovo, Montenegro, Romania,  Serbia), </a:t>
            </a:r>
            <a:r>
              <a:rPr lang="en-GB" altLang="en-US" b="1" dirty="0"/>
              <a:t>Turkey</a:t>
            </a:r>
            <a:r>
              <a:rPr lang="en-GB" altLang="en-US" dirty="0"/>
              <a:t>, and the </a:t>
            </a:r>
            <a:r>
              <a:rPr lang="en-GB" altLang="en-US" b="1" dirty="0"/>
              <a:t>SEMED region </a:t>
            </a:r>
            <a:r>
              <a:rPr lang="en-GB" altLang="en-US" dirty="0"/>
              <a:t>(Egypt, Jordan, Morocco, Tunisia)</a:t>
            </a:r>
          </a:p>
          <a:p>
            <a:pPr>
              <a:lnSpc>
                <a:spcPct val="80000"/>
              </a:lnSpc>
              <a:spcBef>
                <a:spcPct val="100000"/>
              </a:spcBef>
            </a:pPr>
            <a:r>
              <a:rPr lang="en-GB" altLang="en-US" dirty="0"/>
              <a:t>To meet the growing </a:t>
            </a:r>
            <a:r>
              <a:rPr lang="en-GB" altLang="en-US" b="1" dirty="0"/>
              <a:t>financing needs of dynamic local SMEs</a:t>
            </a:r>
            <a:r>
              <a:rPr lang="en-GB" altLang="en-US" dirty="0"/>
              <a:t>, not sufficiently supported by other financing sources</a:t>
            </a:r>
            <a:endParaRPr lang="en-GB" dirty="0"/>
          </a:p>
        </p:txBody>
      </p:sp>
      <p:sp>
        <p:nvSpPr>
          <p:cNvPr id="67" name="Text Placeholder 8"/>
          <p:cNvSpPr>
            <a:spLocks noGrp="1"/>
          </p:cNvSpPr>
          <p:nvPr>
            <p:ph type="body" sz="quarter" idx="4294967295"/>
          </p:nvPr>
        </p:nvSpPr>
        <p:spPr>
          <a:xfrm>
            <a:off x="719138" y="2008088"/>
            <a:ext cx="8173342" cy="3956050"/>
          </a:xfrm>
          <a:prstGeom prst="rect">
            <a:avLst/>
          </a:prstGeom>
        </p:spPr>
        <p:txBody>
          <a:bodyPr/>
          <a:lstStyle/>
          <a:p>
            <a:pPr>
              <a:spcAft>
                <a:spcPts val="1800"/>
              </a:spcAft>
            </a:pPr>
            <a:r>
              <a:rPr lang="en-US" sz="1800" b="1" dirty="0">
                <a:solidFill>
                  <a:schemeClr val="accent1"/>
                </a:solidFill>
              </a:rPr>
              <a:t>The </a:t>
            </a:r>
            <a:r>
              <a:rPr lang="en-US" sz="1800" b="1" dirty="0" smtClean="0">
                <a:solidFill>
                  <a:schemeClr val="accent1"/>
                </a:solidFill>
              </a:rPr>
              <a:t>Enterprise Expansion Fund (“ENEF”) </a:t>
            </a:r>
            <a:r>
              <a:rPr lang="en-US" sz="1800" b="1" dirty="0">
                <a:solidFill>
                  <a:schemeClr val="accent1"/>
                </a:solidFill>
              </a:rPr>
              <a:t>is:</a:t>
            </a:r>
          </a:p>
          <a:p>
            <a:pPr marL="285750" indent="-285750">
              <a:spcAft>
                <a:spcPts val="1800"/>
              </a:spcAft>
              <a:buClr>
                <a:schemeClr val="accent1"/>
              </a:buClr>
              <a:buFont typeface="Wingdings" panose="05000000000000000000" pitchFamily="2" charset="2"/>
              <a:buChar char="§"/>
            </a:pPr>
            <a:r>
              <a:rPr lang="en-GB" altLang="en-US" sz="1800" dirty="0" smtClean="0"/>
              <a:t>A fund for </a:t>
            </a:r>
            <a:r>
              <a:rPr lang="en-GB" altLang="en-US" sz="1800" b="1" dirty="0" smtClean="0"/>
              <a:t>equity </a:t>
            </a:r>
            <a:r>
              <a:rPr lang="en-GB" altLang="en-US" sz="1800" dirty="0"/>
              <a:t>and </a:t>
            </a:r>
            <a:r>
              <a:rPr lang="en-GB" altLang="en-US" sz="1800" b="1" dirty="0"/>
              <a:t>quasi-equity</a:t>
            </a:r>
            <a:r>
              <a:rPr lang="en-GB" altLang="en-US" sz="1800" dirty="0"/>
              <a:t> </a:t>
            </a:r>
            <a:r>
              <a:rPr lang="en-GB" altLang="en-US" sz="1800" dirty="0" smtClean="0"/>
              <a:t>finance</a:t>
            </a:r>
            <a:endParaRPr lang="en-GB" altLang="en-US" sz="1800" dirty="0"/>
          </a:p>
          <a:p>
            <a:pPr marL="285750" indent="-285750">
              <a:spcAft>
                <a:spcPts val="1800"/>
              </a:spcAft>
              <a:buClr>
                <a:schemeClr val="accent1"/>
              </a:buClr>
              <a:buFont typeface="Wingdings" panose="05000000000000000000" pitchFamily="2" charset="2"/>
              <a:buChar char="§"/>
            </a:pPr>
            <a:r>
              <a:rPr lang="en-GB" altLang="en-US" sz="1800" dirty="0"/>
              <a:t>Established jointly by the </a:t>
            </a:r>
            <a:r>
              <a:rPr lang="en-GB" altLang="en-US" sz="1800" dirty="0" smtClean="0"/>
              <a:t>EBRD, EU, EIF and DEG </a:t>
            </a:r>
            <a:r>
              <a:rPr lang="en-GB" altLang="en-US" sz="1800" dirty="0"/>
              <a:t>in </a:t>
            </a:r>
            <a:r>
              <a:rPr lang="en-GB" altLang="en-US" sz="1800" dirty="0" smtClean="0"/>
              <a:t>February 2014</a:t>
            </a:r>
            <a:endParaRPr lang="en-GB" altLang="en-US" sz="1800" dirty="0"/>
          </a:p>
          <a:p>
            <a:pPr marL="285750" indent="-285750">
              <a:spcAft>
                <a:spcPts val="1800"/>
              </a:spcAft>
              <a:buClr>
                <a:schemeClr val="accent1"/>
              </a:buClr>
              <a:buFont typeface="Wingdings" panose="05000000000000000000" pitchFamily="2" charset="2"/>
              <a:buChar char="§"/>
            </a:pPr>
            <a:r>
              <a:rPr lang="en-GB" altLang="en-US" sz="1800" dirty="0"/>
              <a:t>For investments in the </a:t>
            </a:r>
            <a:r>
              <a:rPr lang="en-GB" altLang="en-US" sz="1800" b="1" dirty="0" smtClean="0"/>
              <a:t>Western</a:t>
            </a:r>
            <a:r>
              <a:rPr lang="en-GB" altLang="en-US" sz="1800" dirty="0" smtClean="0"/>
              <a:t> </a:t>
            </a:r>
            <a:r>
              <a:rPr lang="en-GB" altLang="en-US" sz="1800" b="1" dirty="0" smtClean="0"/>
              <a:t>Balkans</a:t>
            </a:r>
            <a:r>
              <a:rPr lang="en-GB" altLang="en-US" sz="1800" dirty="0" smtClean="0"/>
              <a:t> </a:t>
            </a:r>
            <a:r>
              <a:rPr lang="en-GB" altLang="en-US" sz="1800" dirty="0"/>
              <a:t>(Albania, Bosnia &amp; Herzegovina, </a:t>
            </a:r>
            <a:r>
              <a:rPr lang="en-GB" altLang="en-US" sz="1800" dirty="0" smtClean="0"/>
              <a:t>Croatia</a:t>
            </a:r>
            <a:r>
              <a:rPr lang="en-GB" altLang="en-US" sz="1800" dirty="0"/>
              <a:t>, FYR Macedonia, Kosovo, </a:t>
            </a:r>
            <a:r>
              <a:rPr lang="en-GB" altLang="en-US" sz="1800" dirty="0" smtClean="0"/>
              <a:t>Montenegro and Serbia)</a:t>
            </a:r>
            <a:endParaRPr lang="en-GB" altLang="en-US" sz="1800" dirty="0"/>
          </a:p>
          <a:p>
            <a:pPr marL="285750" indent="-285750">
              <a:spcAft>
                <a:spcPts val="1800"/>
              </a:spcAft>
              <a:buClr>
                <a:schemeClr val="accent1"/>
              </a:buClr>
              <a:buFont typeface="Wingdings" panose="05000000000000000000" pitchFamily="2" charset="2"/>
              <a:buChar char="§"/>
            </a:pPr>
            <a:r>
              <a:rPr lang="en-GB" altLang="en-US" sz="1800" dirty="0"/>
              <a:t>To meet the growing </a:t>
            </a:r>
            <a:r>
              <a:rPr lang="en-GB" altLang="en-US" sz="1800" b="1" dirty="0"/>
              <a:t>financing needs of dynamic local SMEs</a:t>
            </a:r>
            <a:r>
              <a:rPr lang="en-GB" altLang="en-US" sz="1800" dirty="0"/>
              <a:t>, not sufficiently supported by other financing </a:t>
            </a:r>
            <a:r>
              <a:rPr lang="en-GB" altLang="en-US" sz="1800" dirty="0" smtClean="0"/>
              <a:t>sources</a:t>
            </a:r>
          </a:p>
          <a:p>
            <a:pPr marL="285750" indent="-285750">
              <a:spcAft>
                <a:spcPts val="1800"/>
              </a:spcAft>
              <a:buClr>
                <a:schemeClr val="accent1"/>
              </a:buClr>
              <a:buFont typeface="Wingdings" panose="05000000000000000000" pitchFamily="2" charset="2"/>
              <a:buChar char="§"/>
            </a:pPr>
            <a:r>
              <a:rPr lang="en-GB" altLang="en-US" sz="1800" dirty="0" smtClean="0"/>
              <a:t>With the EBRD acting as </a:t>
            </a:r>
            <a:r>
              <a:rPr lang="en-GB" altLang="en-US" sz="1800" b="1" dirty="0" smtClean="0"/>
              <a:t>Investment Advisor</a:t>
            </a:r>
          </a:p>
        </p:txBody>
      </p:sp>
    </p:spTree>
    <p:extLst>
      <p:ext uri="{BB962C8B-B14F-4D97-AF65-F5344CB8AC3E}">
        <p14:creationId xmlns:p14="http://schemas.microsoft.com/office/powerpoint/2010/main" val="214611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p:txBody>
          <a:bodyPr/>
          <a:lstStyle/>
          <a:p>
            <a:r>
              <a:rPr lang="en-US" dirty="0" smtClean="0"/>
              <a:t>ENEF resources</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084" y="1079500"/>
            <a:ext cx="9147084" cy="719137"/>
            <a:chOff x="-3084" y="1079500"/>
            <a:chExt cx="9147084" cy="719137"/>
          </a:xfrm>
        </p:grpSpPr>
        <p:sp>
          <p:nvSpPr>
            <p:cNvPr id="75" name="Rounded Rectangle 49"/>
            <p:cNvSpPr/>
            <p:nvPr/>
          </p:nvSpPr>
          <p:spPr bwMode="auto">
            <a:xfrm>
              <a:off x="0"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Introduction to </a:t>
              </a:r>
              <a:endParaRPr lang="en-GB" dirty="0" smtClean="0">
                <a:latin typeface="Franklin Gothic Book"/>
              </a:endParaRPr>
            </a:p>
            <a:p>
              <a:pPr>
                <a:spcAft>
                  <a:spcPts val="0"/>
                </a:spcAft>
              </a:pPr>
              <a:r>
                <a:rPr lang="en-GB" dirty="0" smtClean="0">
                  <a:latin typeface="Franklin Gothic Book"/>
                </a:rPr>
                <a:t>WB EDIF</a:t>
              </a:r>
              <a:endParaRPr lang="en-GB" dirty="0">
                <a:latin typeface="Franklin Gothic Book"/>
              </a:endParaRPr>
            </a:p>
          </p:txBody>
        </p:sp>
        <p:sp>
          <p:nvSpPr>
            <p:cNvPr id="76" name="Rounded Rectangle 50"/>
            <p:cNvSpPr/>
            <p:nvPr/>
          </p:nvSpPr>
          <p:spPr bwMode="auto">
            <a:xfrm>
              <a:off x="1527079" y="1079999"/>
              <a:ext cx="1509993"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ENEF </a:t>
              </a:r>
              <a:r>
                <a:rPr lang="en-GB" dirty="0">
                  <a:latin typeface="Franklin Gothic Book"/>
                </a:rPr>
                <a:t>at a glance</a:t>
              </a:r>
            </a:p>
          </p:txBody>
        </p:sp>
        <p:sp>
          <p:nvSpPr>
            <p:cNvPr id="77" name="Rounded Rectangle 51"/>
            <p:cNvSpPr/>
            <p:nvPr/>
          </p:nvSpPr>
          <p:spPr bwMode="auto">
            <a:xfrm>
              <a:off x="3054158" y="1079999"/>
              <a:ext cx="1508607"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Target transactions</a:t>
              </a:r>
              <a:endParaRPr lang="en-GB" dirty="0">
                <a:latin typeface="Franklin Gothic Book"/>
              </a:endParaRPr>
            </a:p>
          </p:txBody>
        </p:sp>
        <p:sp>
          <p:nvSpPr>
            <p:cNvPr id="78" name="Rounded Rectangle 52"/>
            <p:cNvSpPr/>
            <p:nvPr/>
          </p:nvSpPr>
          <p:spPr bwMode="auto">
            <a:xfrm>
              <a:off x="4579851"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Investment Process</a:t>
              </a:r>
              <a:endParaRPr lang="en-GB" dirty="0">
                <a:latin typeface="Franklin Gothic Book"/>
              </a:endParaRPr>
            </a:p>
          </p:txBody>
        </p:sp>
        <p:sp>
          <p:nvSpPr>
            <p:cNvPr id="79" name="Rounded Rectangle 53"/>
            <p:cNvSpPr/>
            <p:nvPr/>
          </p:nvSpPr>
          <p:spPr bwMode="auto">
            <a:xfrm>
              <a:off x="6106930"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Valuation, Value Creation and Exit</a:t>
              </a:r>
              <a:endParaRPr lang="en-GB" dirty="0">
                <a:latin typeface="Franklin Gothic Book"/>
              </a:endParaRPr>
            </a:p>
          </p:txBody>
        </p:sp>
        <p:sp>
          <p:nvSpPr>
            <p:cNvPr id="74" name="Rectangle 73"/>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72" name="Rectangle 71"/>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80" name="Rounded Rectangle 53"/>
            <p:cNvSpPr/>
            <p:nvPr/>
          </p:nvSpPr>
          <p:spPr bwMode="auto">
            <a:xfrm>
              <a:off x="7634007"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Case Studies</a:t>
              </a:r>
              <a:endParaRPr lang="en-GB" dirty="0">
                <a:latin typeface="Franklin Gothic Book"/>
              </a:endParaRPr>
            </a:p>
          </p:txBody>
        </p: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21 May, 2014</a:t>
            </a:fld>
            <a:endParaRPr lang="en-GB" dirty="0"/>
          </a:p>
        </p:txBody>
      </p:sp>
      <p:sp>
        <p:nvSpPr>
          <p:cNvPr id="62"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7</a:t>
            </a:fld>
            <a:endParaRPr lang="en-GB" dirty="0"/>
          </a:p>
        </p:txBody>
      </p:sp>
      <p:sp>
        <p:nvSpPr>
          <p:cNvPr id="4" name="Rectangle 3"/>
          <p:cNvSpPr/>
          <p:nvPr/>
        </p:nvSpPr>
        <p:spPr>
          <a:xfrm>
            <a:off x="2286000" y="3198168"/>
            <a:ext cx="4572000" cy="461665"/>
          </a:xfrm>
          <a:prstGeom prst="rect">
            <a:avLst/>
          </a:prstGeom>
        </p:spPr>
        <p:txBody>
          <a:bodyPr>
            <a:spAutoFit/>
          </a:bodyPr>
          <a:lstStyle/>
          <a:p>
            <a:r>
              <a:rPr lang="en-US" dirty="0"/>
              <a:t>Geographic expansion of the Bank’s region </a:t>
            </a:r>
            <a:br>
              <a:rPr lang="en-US" dirty="0"/>
            </a:br>
            <a:r>
              <a:rPr lang="en-US" dirty="0"/>
              <a:t>of operations</a:t>
            </a:r>
            <a:endParaRPr lang="en-GB" dirty="0"/>
          </a:p>
        </p:txBody>
      </p:sp>
      <p:sp>
        <p:nvSpPr>
          <p:cNvPr id="65" name="Text Placeholder 8"/>
          <p:cNvSpPr>
            <a:spLocks noGrp="1"/>
          </p:cNvSpPr>
          <p:nvPr>
            <p:ph type="body" sz="quarter" idx="4294967295"/>
          </p:nvPr>
        </p:nvSpPr>
        <p:spPr>
          <a:xfrm>
            <a:off x="719138" y="1988840"/>
            <a:ext cx="8173342" cy="3956050"/>
          </a:xfrm>
          <a:prstGeom prst="rect">
            <a:avLst/>
          </a:prstGeom>
        </p:spPr>
        <p:txBody>
          <a:bodyPr/>
          <a:lstStyle/>
          <a:p>
            <a:pPr marL="285750" indent="-285750">
              <a:spcAft>
                <a:spcPts val="1800"/>
              </a:spcAft>
              <a:buClr>
                <a:schemeClr val="accent1"/>
              </a:buClr>
              <a:buFont typeface="Wingdings" panose="05000000000000000000" pitchFamily="2" charset="2"/>
              <a:buChar char="§"/>
            </a:pPr>
            <a:r>
              <a:rPr lang="en-GB" altLang="en-US" sz="1800" b="1" dirty="0" smtClean="0"/>
              <a:t>€38.5 </a:t>
            </a:r>
            <a:r>
              <a:rPr lang="en-GB" altLang="en-US" sz="1800" b="1" dirty="0"/>
              <a:t>million of </a:t>
            </a:r>
            <a:r>
              <a:rPr lang="en-GB" altLang="en-US" sz="1800" b="1" dirty="0" smtClean="0"/>
              <a:t>initial capital </a:t>
            </a:r>
            <a:r>
              <a:rPr lang="en-GB" altLang="en-US" sz="1800" dirty="0"/>
              <a:t>provided </a:t>
            </a:r>
            <a:r>
              <a:rPr lang="en-GB" altLang="en-US" sz="1800" dirty="0" smtClean="0"/>
              <a:t>by EBRD (€19 million), EIF (€14.5 million) and DEG </a:t>
            </a:r>
            <a:r>
              <a:rPr lang="en-GB" altLang="en-US" sz="1800" dirty="0"/>
              <a:t>(</a:t>
            </a:r>
            <a:r>
              <a:rPr lang="en-GB" altLang="en-US" sz="1800" dirty="0" smtClean="0"/>
              <a:t>€5 </a:t>
            </a:r>
            <a:r>
              <a:rPr lang="en-GB" altLang="en-US" sz="1800" dirty="0"/>
              <a:t>million</a:t>
            </a:r>
            <a:r>
              <a:rPr lang="en-GB" altLang="en-US" sz="1800" dirty="0" smtClean="0"/>
              <a:t>), and matched one-for-one by a co-financing facility provided by the EBRD for a total of </a:t>
            </a:r>
            <a:r>
              <a:rPr lang="en-GB" altLang="en-US" sz="1800" b="1" dirty="0" smtClean="0"/>
              <a:t>€77.0 </a:t>
            </a:r>
            <a:r>
              <a:rPr lang="en-GB" altLang="en-US" sz="1800" b="1" dirty="0"/>
              <a:t>million</a:t>
            </a:r>
            <a:endParaRPr lang="en-GB" altLang="en-US" sz="1800" dirty="0"/>
          </a:p>
          <a:p>
            <a:pPr marL="285750" indent="-285750">
              <a:spcAft>
                <a:spcPts val="1800"/>
              </a:spcAft>
              <a:buClr>
                <a:schemeClr val="accent1"/>
              </a:buClr>
              <a:buFont typeface="Wingdings" panose="05000000000000000000" pitchFamily="2" charset="2"/>
              <a:buChar char="§"/>
            </a:pPr>
            <a:r>
              <a:rPr lang="en-GB" altLang="en-US" sz="1800" b="1" dirty="0"/>
              <a:t>€</a:t>
            </a:r>
            <a:r>
              <a:rPr lang="en-GB" altLang="en-US" sz="1800" b="1" dirty="0" smtClean="0"/>
              <a:t>9.8 million of Technical </a:t>
            </a:r>
            <a:r>
              <a:rPr lang="en-GB" altLang="en-US" sz="1800" b="1" dirty="0"/>
              <a:t>Cooperation funds </a:t>
            </a:r>
            <a:r>
              <a:rPr lang="en-GB" altLang="en-US" sz="1800" dirty="0" smtClean="0"/>
              <a:t>provided by the EU</a:t>
            </a:r>
            <a:r>
              <a:rPr lang="en-GB" altLang="en-US" sz="1800" b="1" dirty="0" smtClean="0"/>
              <a:t> </a:t>
            </a:r>
            <a:r>
              <a:rPr lang="en-GB" altLang="en-US" sz="1800" dirty="0"/>
              <a:t>for project </a:t>
            </a:r>
            <a:r>
              <a:rPr lang="en-GB" altLang="en-US" sz="1800" dirty="0" smtClean="0"/>
              <a:t>preparation, </a:t>
            </a:r>
            <a:r>
              <a:rPr lang="en-GB" altLang="en-US" sz="1800" dirty="0"/>
              <a:t>pre- and post-investment technical </a:t>
            </a:r>
            <a:r>
              <a:rPr lang="en-GB" altLang="en-US" sz="1800" dirty="0" smtClean="0"/>
              <a:t>assistance</a:t>
            </a:r>
          </a:p>
          <a:p>
            <a:pPr marL="285750" indent="-285750">
              <a:spcAft>
                <a:spcPts val="1800"/>
              </a:spcAft>
              <a:buClr>
                <a:schemeClr val="accent1"/>
              </a:buClr>
              <a:buFont typeface="Wingdings" panose="05000000000000000000" pitchFamily="2" charset="2"/>
              <a:buChar char="§"/>
            </a:pPr>
            <a:r>
              <a:rPr lang="en-GB" altLang="en-US" sz="1800" dirty="0"/>
              <a:t>A team of </a:t>
            </a:r>
            <a:r>
              <a:rPr lang="en-GB" altLang="en-US" sz="1800" b="1" dirty="0"/>
              <a:t>dedicated bankers </a:t>
            </a:r>
            <a:r>
              <a:rPr lang="en-GB" altLang="en-US" sz="1800" b="1" dirty="0" smtClean="0"/>
              <a:t>at </a:t>
            </a:r>
            <a:r>
              <a:rPr lang="en-GB" altLang="en-US" sz="1800" b="1" dirty="0"/>
              <a:t>the </a:t>
            </a:r>
            <a:r>
              <a:rPr lang="en-GB" altLang="en-US" sz="1800" b="1" dirty="0" smtClean="0"/>
              <a:t>EBRD </a:t>
            </a:r>
            <a:r>
              <a:rPr lang="en-GB" altLang="en-US" sz="1800" dirty="0" smtClean="0"/>
              <a:t>located in London as well as the </a:t>
            </a:r>
            <a:r>
              <a:rPr lang="en-GB" altLang="en-US" sz="1800" dirty="0"/>
              <a:t>EBRD’s resident offices in </a:t>
            </a:r>
            <a:r>
              <a:rPr lang="en-GB" altLang="en-US" sz="1800" dirty="0" smtClean="0"/>
              <a:t>Belgrade</a:t>
            </a:r>
            <a:r>
              <a:rPr lang="en-GB" altLang="en-US" sz="1800" dirty="0"/>
              <a:t>, </a:t>
            </a:r>
            <a:r>
              <a:rPr lang="en-GB" altLang="en-US" sz="1800" dirty="0" smtClean="0"/>
              <a:t>Podgorica</a:t>
            </a:r>
            <a:r>
              <a:rPr lang="en-GB" altLang="en-US" sz="1800" dirty="0"/>
              <a:t>, Pristina, Sarajevo, </a:t>
            </a:r>
            <a:r>
              <a:rPr lang="en-GB" altLang="en-US" sz="1800" dirty="0" smtClean="0"/>
              <a:t>Skopje, Tirana </a:t>
            </a:r>
            <a:r>
              <a:rPr lang="en-GB" altLang="en-US" sz="1800" dirty="0"/>
              <a:t>and </a:t>
            </a:r>
            <a:r>
              <a:rPr lang="en-GB" altLang="en-US" sz="1800" dirty="0" smtClean="0"/>
              <a:t>Zagreb</a:t>
            </a:r>
            <a:endParaRPr lang="en-GB" altLang="en-US" sz="1800" dirty="0"/>
          </a:p>
          <a:p>
            <a:pPr marL="285750" indent="-285750">
              <a:spcAft>
                <a:spcPts val="1800"/>
              </a:spcAft>
              <a:buClr>
                <a:schemeClr val="accent1"/>
              </a:buClr>
              <a:buFont typeface="Wingdings" panose="05000000000000000000" pitchFamily="2" charset="2"/>
              <a:buChar char="§"/>
            </a:pPr>
            <a:r>
              <a:rPr lang="en-US" altLang="en-US" sz="1800" b="1" dirty="0"/>
              <a:t>Streamlined investment approval </a:t>
            </a:r>
            <a:r>
              <a:rPr lang="en-US" altLang="en-US" sz="1800" b="1" dirty="0" smtClean="0"/>
              <a:t>process</a:t>
            </a:r>
            <a:endParaRPr lang="en-US" sz="1800" b="1" dirty="0"/>
          </a:p>
        </p:txBody>
      </p:sp>
    </p:spTree>
    <p:extLst>
      <p:ext uri="{BB962C8B-B14F-4D97-AF65-F5344CB8AC3E}">
        <p14:creationId xmlns:p14="http://schemas.microsoft.com/office/powerpoint/2010/main" val="202763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p:txBody>
          <a:bodyPr/>
          <a:lstStyle/>
          <a:p>
            <a:r>
              <a:rPr lang="en-GB" altLang="en-US" dirty="0"/>
              <a:t>What are the Objectives of </a:t>
            </a:r>
            <a:r>
              <a:rPr lang="en-GB" altLang="en-US" dirty="0" smtClean="0"/>
              <a:t>ENEF</a:t>
            </a:r>
            <a:r>
              <a:rPr lang="en-GB" altLang="en-US" dirty="0"/>
              <a:t>?</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084" y="1079500"/>
            <a:ext cx="9147084" cy="719137"/>
            <a:chOff x="-3084" y="1079500"/>
            <a:chExt cx="9147084" cy="719137"/>
          </a:xfrm>
        </p:grpSpPr>
        <p:sp>
          <p:nvSpPr>
            <p:cNvPr id="75" name="Rounded Rectangle 49"/>
            <p:cNvSpPr/>
            <p:nvPr/>
          </p:nvSpPr>
          <p:spPr bwMode="auto">
            <a:xfrm>
              <a:off x="0"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Introduction to </a:t>
              </a:r>
              <a:endParaRPr lang="en-GB" dirty="0" smtClean="0">
                <a:latin typeface="Franklin Gothic Book"/>
              </a:endParaRPr>
            </a:p>
            <a:p>
              <a:pPr>
                <a:spcAft>
                  <a:spcPts val="0"/>
                </a:spcAft>
              </a:pPr>
              <a:r>
                <a:rPr lang="en-GB" dirty="0" smtClean="0">
                  <a:latin typeface="Franklin Gothic Book"/>
                </a:rPr>
                <a:t>WB EDIF</a:t>
              </a:r>
              <a:endParaRPr lang="en-GB" dirty="0">
                <a:latin typeface="Franklin Gothic Book"/>
              </a:endParaRPr>
            </a:p>
          </p:txBody>
        </p:sp>
        <p:sp>
          <p:nvSpPr>
            <p:cNvPr id="76" name="Rounded Rectangle 50"/>
            <p:cNvSpPr/>
            <p:nvPr/>
          </p:nvSpPr>
          <p:spPr bwMode="auto">
            <a:xfrm>
              <a:off x="1527079" y="1079999"/>
              <a:ext cx="1509993"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ENEF </a:t>
              </a:r>
              <a:r>
                <a:rPr lang="en-GB" dirty="0">
                  <a:latin typeface="Franklin Gothic Book"/>
                </a:rPr>
                <a:t>at a glance</a:t>
              </a:r>
            </a:p>
          </p:txBody>
        </p:sp>
        <p:sp>
          <p:nvSpPr>
            <p:cNvPr id="77" name="Rounded Rectangle 51"/>
            <p:cNvSpPr/>
            <p:nvPr/>
          </p:nvSpPr>
          <p:spPr bwMode="auto">
            <a:xfrm>
              <a:off x="3054158" y="1079999"/>
              <a:ext cx="1508607"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Target transactions</a:t>
              </a:r>
              <a:endParaRPr lang="en-GB" dirty="0">
                <a:latin typeface="Franklin Gothic Book"/>
              </a:endParaRPr>
            </a:p>
          </p:txBody>
        </p:sp>
        <p:sp>
          <p:nvSpPr>
            <p:cNvPr id="78" name="Rounded Rectangle 52"/>
            <p:cNvSpPr/>
            <p:nvPr/>
          </p:nvSpPr>
          <p:spPr bwMode="auto">
            <a:xfrm>
              <a:off x="4579851"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Investment Process</a:t>
              </a:r>
              <a:endParaRPr lang="en-GB" dirty="0">
                <a:latin typeface="Franklin Gothic Book"/>
              </a:endParaRPr>
            </a:p>
          </p:txBody>
        </p:sp>
        <p:sp>
          <p:nvSpPr>
            <p:cNvPr id="79" name="Rounded Rectangle 53"/>
            <p:cNvSpPr/>
            <p:nvPr/>
          </p:nvSpPr>
          <p:spPr bwMode="auto">
            <a:xfrm>
              <a:off x="6106930"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Valuation, Value Creation and Exit</a:t>
              </a:r>
              <a:endParaRPr lang="en-GB" dirty="0">
                <a:latin typeface="Franklin Gothic Book"/>
              </a:endParaRPr>
            </a:p>
          </p:txBody>
        </p:sp>
        <p:sp>
          <p:nvSpPr>
            <p:cNvPr id="74" name="Rectangle 73"/>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72" name="Rectangle 71"/>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80" name="Rounded Rectangle 53"/>
            <p:cNvSpPr/>
            <p:nvPr/>
          </p:nvSpPr>
          <p:spPr bwMode="auto">
            <a:xfrm>
              <a:off x="7634007"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Case Studies</a:t>
              </a:r>
              <a:endParaRPr lang="en-GB" dirty="0">
                <a:latin typeface="Franklin Gothic Book"/>
              </a:endParaRPr>
            </a:p>
          </p:txBody>
        </p: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21 May, 2014</a:t>
            </a:fld>
            <a:endParaRPr lang="en-GB" dirty="0"/>
          </a:p>
        </p:txBody>
      </p:sp>
      <p:sp>
        <p:nvSpPr>
          <p:cNvPr id="62"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8</a:t>
            </a:fld>
            <a:endParaRPr lang="en-GB" dirty="0"/>
          </a:p>
        </p:txBody>
      </p:sp>
      <p:sp>
        <p:nvSpPr>
          <p:cNvPr id="4" name="Rectangle 3"/>
          <p:cNvSpPr/>
          <p:nvPr/>
        </p:nvSpPr>
        <p:spPr>
          <a:xfrm>
            <a:off x="2286000" y="3198168"/>
            <a:ext cx="4572000" cy="461665"/>
          </a:xfrm>
          <a:prstGeom prst="rect">
            <a:avLst/>
          </a:prstGeom>
        </p:spPr>
        <p:txBody>
          <a:bodyPr>
            <a:spAutoFit/>
          </a:bodyPr>
          <a:lstStyle/>
          <a:p>
            <a:r>
              <a:rPr lang="en-US" dirty="0"/>
              <a:t>Geographic expansion of the Bank’s region </a:t>
            </a:r>
            <a:br>
              <a:rPr lang="en-US" dirty="0"/>
            </a:br>
            <a:r>
              <a:rPr lang="en-US" dirty="0"/>
              <a:t>of operations</a:t>
            </a:r>
            <a:endParaRPr lang="en-GB" dirty="0"/>
          </a:p>
        </p:txBody>
      </p:sp>
      <p:sp>
        <p:nvSpPr>
          <p:cNvPr id="65" name="Text Placeholder 8"/>
          <p:cNvSpPr>
            <a:spLocks noGrp="1"/>
          </p:cNvSpPr>
          <p:nvPr>
            <p:ph type="body" sz="quarter" idx="4294967295"/>
          </p:nvPr>
        </p:nvSpPr>
        <p:spPr>
          <a:xfrm>
            <a:off x="719138" y="2025650"/>
            <a:ext cx="8173342" cy="3956050"/>
          </a:xfrm>
          <a:prstGeom prst="rect">
            <a:avLst/>
          </a:prstGeom>
        </p:spPr>
        <p:txBody>
          <a:bodyPr/>
          <a:lstStyle/>
          <a:p>
            <a:pPr marL="285750" indent="-285750">
              <a:spcBef>
                <a:spcPts val="600"/>
              </a:spcBef>
              <a:spcAft>
                <a:spcPts val="1800"/>
              </a:spcAft>
              <a:buClr>
                <a:schemeClr val="accent1"/>
              </a:buClr>
              <a:buFont typeface="Wingdings" panose="05000000000000000000" pitchFamily="2" charset="2"/>
              <a:buChar char="§"/>
            </a:pPr>
            <a:r>
              <a:rPr lang="en-GB" altLang="ja-JP" sz="1800" b="1" dirty="0">
                <a:ea typeface="ＭＳ Ｐゴシック" pitchFamily="34" charset="-128"/>
              </a:rPr>
              <a:t>Enhancing competitiveness and product quality: </a:t>
            </a:r>
            <a:r>
              <a:rPr lang="en-GB" altLang="ja-JP" sz="1800" dirty="0">
                <a:ea typeface="ＭＳ Ｐゴシック" pitchFamily="34" charset="-128"/>
              </a:rPr>
              <a:t>strengthening market competitiveness and improving the quality of goods and services </a:t>
            </a:r>
            <a:r>
              <a:rPr lang="en-GB" altLang="ja-JP" sz="1800" dirty="0" smtClean="0">
                <a:ea typeface="ＭＳ Ｐゴシック" pitchFamily="34" charset="-128"/>
              </a:rPr>
              <a:t>provided</a:t>
            </a:r>
            <a:endParaRPr lang="en-GB" altLang="ja-JP" sz="1800" dirty="0">
              <a:ea typeface="ＭＳ Ｐゴシック" pitchFamily="34" charset="-128"/>
            </a:endParaRPr>
          </a:p>
          <a:p>
            <a:pPr marL="285750" indent="-285750">
              <a:spcBef>
                <a:spcPts val="600"/>
              </a:spcBef>
              <a:spcAft>
                <a:spcPts val="1800"/>
              </a:spcAft>
              <a:buClr>
                <a:schemeClr val="accent1"/>
              </a:buClr>
              <a:buFont typeface="Wingdings" panose="05000000000000000000" pitchFamily="2" charset="2"/>
              <a:buChar char="§"/>
            </a:pPr>
            <a:r>
              <a:rPr lang="en-GB" altLang="ja-JP" sz="1800" b="1" dirty="0" smtClean="0">
                <a:ea typeface="ＭＳ Ｐゴシック" pitchFamily="34" charset="-128"/>
              </a:rPr>
              <a:t>Innovation: </a:t>
            </a:r>
            <a:r>
              <a:rPr lang="en-GB" altLang="ja-JP" sz="1800" dirty="0">
                <a:ea typeface="ＭＳ Ｐゴシック" pitchFamily="34" charset="-128"/>
              </a:rPr>
              <a:t>introducing new, replicable products and technologies to achieve better use of labour, higher productivity and efficiency </a:t>
            </a:r>
            <a:r>
              <a:rPr lang="en-GB" altLang="ja-JP" sz="1800" dirty="0" smtClean="0">
                <a:ea typeface="ＭＳ Ｐゴシック" pitchFamily="34" charset="-128"/>
              </a:rPr>
              <a:t>improvements</a:t>
            </a:r>
            <a:endParaRPr lang="en-GB" altLang="ja-JP" sz="1800" dirty="0">
              <a:ea typeface="ＭＳ Ｐゴシック" pitchFamily="34" charset="-128"/>
            </a:endParaRPr>
          </a:p>
          <a:p>
            <a:pPr marL="285750" indent="-285750">
              <a:spcBef>
                <a:spcPts val="600"/>
              </a:spcBef>
              <a:spcAft>
                <a:spcPts val="1800"/>
              </a:spcAft>
              <a:buClr>
                <a:schemeClr val="accent1"/>
              </a:buClr>
              <a:buFont typeface="Wingdings" panose="05000000000000000000" pitchFamily="2" charset="2"/>
              <a:buChar char="§"/>
            </a:pPr>
            <a:r>
              <a:rPr lang="en-GB" altLang="en-US" sz="1800" b="1" dirty="0">
                <a:ea typeface="ＭＳ Ｐゴシック" pitchFamily="34" charset="-128"/>
              </a:rPr>
              <a:t>Setting standards for corporate governance</a:t>
            </a:r>
            <a:r>
              <a:rPr lang="en-GB" altLang="en-US" sz="1800" b="1" dirty="0"/>
              <a:t>:</a:t>
            </a:r>
            <a:r>
              <a:rPr lang="en-GB" altLang="en-US" sz="1800" dirty="0"/>
              <a:t> encouraging investee companies to apply higher standards of corporate governance and business </a:t>
            </a:r>
            <a:r>
              <a:rPr lang="en-GB" altLang="en-US" sz="1800" dirty="0" smtClean="0"/>
              <a:t>conduct</a:t>
            </a:r>
            <a:endParaRPr lang="en-US" sz="1800" dirty="0"/>
          </a:p>
        </p:txBody>
      </p:sp>
    </p:spTree>
    <p:extLst>
      <p:ext uri="{BB962C8B-B14F-4D97-AF65-F5344CB8AC3E}">
        <p14:creationId xmlns:p14="http://schemas.microsoft.com/office/powerpoint/2010/main" val="202763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p:txBody>
          <a:bodyPr/>
          <a:lstStyle/>
          <a:p>
            <a:r>
              <a:rPr lang="en-US" dirty="0" smtClean="0"/>
              <a:t>Who is eligible to apply for financing?</a:t>
            </a:r>
            <a:endParaRPr lang="en-US" dirty="0"/>
          </a:p>
        </p:txBody>
      </p:sp>
      <p:grpSp>
        <p:nvGrpSpPr>
          <p:cNvPr id="8" name="Group 7"/>
          <p:cNvGrpSpPr/>
          <p:nvPr/>
        </p:nvGrpSpPr>
        <p:grpSpPr>
          <a:xfrm>
            <a:off x="-903288" y="-75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084" y="1079500"/>
            <a:ext cx="9147084" cy="719137"/>
            <a:chOff x="-3084" y="1079500"/>
            <a:chExt cx="9147084" cy="719137"/>
          </a:xfrm>
        </p:grpSpPr>
        <p:sp>
          <p:nvSpPr>
            <p:cNvPr id="75" name="Rounded Rectangle 49"/>
            <p:cNvSpPr/>
            <p:nvPr/>
          </p:nvSpPr>
          <p:spPr bwMode="auto">
            <a:xfrm>
              <a:off x="0"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Introduction to </a:t>
              </a:r>
              <a:endParaRPr lang="en-GB" dirty="0" smtClean="0">
                <a:latin typeface="Franklin Gothic Book"/>
              </a:endParaRPr>
            </a:p>
            <a:p>
              <a:pPr>
                <a:spcAft>
                  <a:spcPts val="0"/>
                </a:spcAft>
              </a:pPr>
              <a:r>
                <a:rPr lang="en-GB" dirty="0" smtClean="0">
                  <a:latin typeface="Franklin Gothic Book"/>
                </a:rPr>
                <a:t>WB EDIF</a:t>
              </a:r>
              <a:endParaRPr lang="en-GB" dirty="0">
                <a:latin typeface="Franklin Gothic Book"/>
              </a:endParaRPr>
            </a:p>
          </p:txBody>
        </p:sp>
        <p:sp>
          <p:nvSpPr>
            <p:cNvPr id="76" name="Rounded Rectangle 50"/>
            <p:cNvSpPr/>
            <p:nvPr/>
          </p:nvSpPr>
          <p:spPr bwMode="auto">
            <a:xfrm>
              <a:off x="1527079"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ENEF </a:t>
              </a:r>
              <a:r>
                <a:rPr lang="en-GB" dirty="0">
                  <a:latin typeface="Franklin Gothic Book"/>
                </a:rPr>
                <a:t>at a glance</a:t>
              </a:r>
            </a:p>
          </p:txBody>
        </p:sp>
        <p:sp>
          <p:nvSpPr>
            <p:cNvPr id="77" name="Rounded Rectangle 51"/>
            <p:cNvSpPr/>
            <p:nvPr/>
          </p:nvSpPr>
          <p:spPr bwMode="auto">
            <a:xfrm>
              <a:off x="3054158" y="1079999"/>
              <a:ext cx="1508607"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Target transactions</a:t>
              </a:r>
            </a:p>
          </p:txBody>
        </p:sp>
        <p:sp>
          <p:nvSpPr>
            <p:cNvPr id="78" name="Rounded Rectangle 52"/>
            <p:cNvSpPr/>
            <p:nvPr/>
          </p:nvSpPr>
          <p:spPr bwMode="auto">
            <a:xfrm>
              <a:off x="4579851"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Investment Process</a:t>
              </a:r>
              <a:endParaRPr lang="en-GB" dirty="0">
                <a:latin typeface="Franklin Gothic Book"/>
              </a:endParaRPr>
            </a:p>
          </p:txBody>
        </p:sp>
        <p:sp>
          <p:nvSpPr>
            <p:cNvPr id="79" name="Rounded Rectangle 53"/>
            <p:cNvSpPr/>
            <p:nvPr/>
          </p:nvSpPr>
          <p:spPr bwMode="auto">
            <a:xfrm>
              <a:off x="6106930"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Valuation, Value Creation and Exit</a:t>
              </a:r>
              <a:endParaRPr lang="en-GB" dirty="0">
                <a:latin typeface="Franklin Gothic Book"/>
              </a:endParaRPr>
            </a:p>
          </p:txBody>
        </p:sp>
        <p:sp>
          <p:nvSpPr>
            <p:cNvPr id="74" name="Rectangle 73"/>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72" name="Rectangle 71"/>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80" name="Rounded Rectangle 53"/>
            <p:cNvSpPr/>
            <p:nvPr/>
          </p:nvSpPr>
          <p:spPr bwMode="auto">
            <a:xfrm>
              <a:off x="7634007"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dirty="0" smtClean="0">
                  <a:latin typeface="Franklin Gothic Book"/>
                </a:rPr>
                <a:t>Case Studies</a:t>
              </a:r>
              <a:endParaRPr lang="en-GB" dirty="0">
                <a:latin typeface="Franklin Gothic Book"/>
              </a:endParaRPr>
            </a:p>
          </p:txBody>
        </p: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21 May, 2014</a:t>
            </a:fld>
            <a:endParaRPr lang="en-GB" dirty="0"/>
          </a:p>
        </p:txBody>
      </p:sp>
      <p:sp>
        <p:nvSpPr>
          <p:cNvPr id="62"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9</a:t>
            </a:fld>
            <a:endParaRPr lang="en-GB" dirty="0"/>
          </a:p>
        </p:txBody>
      </p:sp>
      <p:sp>
        <p:nvSpPr>
          <p:cNvPr id="4" name="Rectangle 3"/>
          <p:cNvSpPr/>
          <p:nvPr/>
        </p:nvSpPr>
        <p:spPr>
          <a:xfrm>
            <a:off x="2286000" y="3198168"/>
            <a:ext cx="4572000" cy="461665"/>
          </a:xfrm>
          <a:prstGeom prst="rect">
            <a:avLst/>
          </a:prstGeom>
        </p:spPr>
        <p:txBody>
          <a:bodyPr>
            <a:spAutoFit/>
          </a:bodyPr>
          <a:lstStyle/>
          <a:p>
            <a:r>
              <a:rPr lang="en-US" dirty="0"/>
              <a:t>Geographic expansion of the Bank’s region </a:t>
            </a:r>
            <a:br>
              <a:rPr lang="en-US" dirty="0"/>
            </a:br>
            <a:r>
              <a:rPr lang="en-US" dirty="0"/>
              <a:t>of operations</a:t>
            </a:r>
            <a:endParaRPr lang="en-GB" dirty="0"/>
          </a:p>
        </p:txBody>
      </p:sp>
      <p:sp>
        <p:nvSpPr>
          <p:cNvPr id="3" name="Rectangle 2"/>
          <p:cNvSpPr/>
          <p:nvPr/>
        </p:nvSpPr>
        <p:spPr>
          <a:xfrm>
            <a:off x="2286000" y="2394871"/>
            <a:ext cx="4572000" cy="2068259"/>
          </a:xfrm>
          <a:prstGeom prst="rect">
            <a:avLst/>
          </a:prstGeom>
        </p:spPr>
        <p:txBody>
          <a:bodyPr>
            <a:spAutoFit/>
          </a:bodyPr>
          <a:lstStyle/>
          <a:p>
            <a:pPr>
              <a:lnSpc>
                <a:spcPct val="80000"/>
              </a:lnSpc>
              <a:spcBef>
                <a:spcPct val="100000"/>
              </a:spcBef>
            </a:pPr>
            <a:r>
              <a:rPr lang="en-GB" altLang="en-US" dirty="0"/>
              <a:t>A delegated facility for </a:t>
            </a:r>
            <a:r>
              <a:rPr lang="en-GB" altLang="en-US" b="1" dirty="0"/>
              <a:t>equity </a:t>
            </a:r>
            <a:r>
              <a:rPr lang="en-GB" altLang="en-US" dirty="0"/>
              <a:t>and </a:t>
            </a:r>
            <a:r>
              <a:rPr lang="en-GB" altLang="en-US" b="1" dirty="0"/>
              <a:t>quasi-equity</a:t>
            </a:r>
            <a:r>
              <a:rPr lang="en-GB" altLang="en-US" dirty="0"/>
              <a:t> investments, as well as </a:t>
            </a:r>
            <a:r>
              <a:rPr lang="en-GB" altLang="en-US" b="1" dirty="0"/>
              <a:t>tailor-made debt </a:t>
            </a:r>
            <a:r>
              <a:rPr lang="en-GB" altLang="en-US" dirty="0"/>
              <a:t>financing</a:t>
            </a:r>
          </a:p>
          <a:p>
            <a:pPr>
              <a:lnSpc>
                <a:spcPct val="80000"/>
              </a:lnSpc>
              <a:spcBef>
                <a:spcPct val="85000"/>
              </a:spcBef>
            </a:pPr>
            <a:r>
              <a:rPr lang="en-GB" altLang="en-US" dirty="0" smtClean="0"/>
              <a:t>Established jointly by the EBRD and the Italian Government in 2006</a:t>
            </a:r>
          </a:p>
          <a:p>
            <a:pPr>
              <a:lnSpc>
                <a:spcPct val="80000"/>
              </a:lnSpc>
              <a:spcBef>
                <a:spcPct val="85000"/>
              </a:spcBef>
            </a:pPr>
            <a:r>
              <a:rPr lang="en-GB" altLang="en-US" dirty="0" smtClean="0"/>
              <a:t>For </a:t>
            </a:r>
            <a:r>
              <a:rPr lang="en-GB" altLang="en-US" dirty="0"/>
              <a:t>investments in the </a:t>
            </a:r>
            <a:r>
              <a:rPr lang="en-GB" altLang="en-US" b="1" dirty="0"/>
              <a:t>Balkans</a:t>
            </a:r>
            <a:r>
              <a:rPr lang="en-GB" altLang="en-US" dirty="0"/>
              <a:t> (Albania, Bosnia &amp; Herzegovina, Bulgaria, Croatia, FYR Macedonia, Kosovo, Montenegro, Romania,  Serbia), </a:t>
            </a:r>
            <a:r>
              <a:rPr lang="en-GB" altLang="en-US" b="1" dirty="0"/>
              <a:t>Turkey</a:t>
            </a:r>
            <a:r>
              <a:rPr lang="en-GB" altLang="en-US" dirty="0"/>
              <a:t>, and the </a:t>
            </a:r>
            <a:r>
              <a:rPr lang="en-GB" altLang="en-US" b="1" dirty="0"/>
              <a:t>SEMED region </a:t>
            </a:r>
            <a:r>
              <a:rPr lang="en-GB" altLang="en-US" dirty="0"/>
              <a:t>(Egypt, Jordan, Morocco, Tunisia)</a:t>
            </a:r>
          </a:p>
          <a:p>
            <a:pPr>
              <a:lnSpc>
                <a:spcPct val="80000"/>
              </a:lnSpc>
              <a:spcBef>
                <a:spcPct val="100000"/>
              </a:spcBef>
            </a:pPr>
            <a:r>
              <a:rPr lang="en-GB" altLang="en-US" dirty="0"/>
              <a:t>To meet the growing </a:t>
            </a:r>
            <a:r>
              <a:rPr lang="en-GB" altLang="en-US" b="1" dirty="0"/>
              <a:t>financing needs of dynamic local SMEs</a:t>
            </a:r>
            <a:r>
              <a:rPr lang="en-GB" altLang="en-US" dirty="0"/>
              <a:t>, not sufficiently supported by other financing sources</a:t>
            </a:r>
            <a:endParaRPr lang="en-GB" dirty="0"/>
          </a:p>
        </p:txBody>
      </p:sp>
      <p:sp>
        <p:nvSpPr>
          <p:cNvPr id="67" name="Text Placeholder 8"/>
          <p:cNvSpPr>
            <a:spLocks noGrp="1"/>
          </p:cNvSpPr>
          <p:nvPr>
            <p:ph type="body" sz="quarter" idx="4294967295"/>
          </p:nvPr>
        </p:nvSpPr>
        <p:spPr>
          <a:xfrm>
            <a:off x="719138" y="2016125"/>
            <a:ext cx="8173342" cy="3956050"/>
          </a:xfrm>
          <a:prstGeom prst="rect">
            <a:avLst/>
          </a:prstGeom>
        </p:spPr>
        <p:txBody>
          <a:bodyPr/>
          <a:lstStyle/>
          <a:p>
            <a:pPr marL="285750" indent="-285750">
              <a:buClr>
                <a:schemeClr val="accent1"/>
              </a:buClr>
              <a:buFont typeface="Wingdings" panose="05000000000000000000" pitchFamily="2" charset="2"/>
              <a:buChar char="§"/>
            </a:pPr>
            <a:r>
              <a:rPr lang="en-GB" altLang="en-US" sz="1800" b="1" dirty="0">
                <a:ea typeface="ＭＳ Ｐゴシック" pitchFamily="34" charset="-128"/>
              </a:rPr>
              <a:t>Eligible investments:</a:t>
            </a:r>
            <a:r>
              <a:rPr lang="en-GB" altLang="en-US" sz="1800" dirty="0"/>
              <a:t> expansion, restructuring or acquisitions of existing private </a:t>
            </a:r>
            <a:r>
              <a:rPr lang="en-GB" altLang="en-US" sz="1800" dirty="0" smtClean="0"/>
              <a:t>businesses</a:t>
            </a:r>
            <a:endParaRPr lang="en-GB" altLang="en-US" sz="1800" b="1" dirty="0"/>
          </a:p>
          <a:p>
            <a:pPr marL="285750" indent="-285750">
              <a:buClr>
                <a:schemeClr val="accent1"/>
              </a:buClr>
              <a:buFont typeface="Wingdings" panose="05000000000000000000" pitchFamily="2" charset="2"/>
              <a:buChar char="§"/>
            </a:pPr>
            <a:r>
              <a:rPr lang="en-GB" altLang="en-US" sz="1800" b="1" dirty="0">
                <a:ea typeface="ＭＳ Ｐゴシック" pitchFamily="34" charset="-128"/>
              </a:rPr>
              <a:t>Eligible sectors:</a:t>
            </a:r>
            <a:r>
              <a:rPr lang="en-GB" altLang="en-US" sz="1800" dirty="0"/>
              <a:t> a wide range of sectors, with only few exceptions (weapons, spirits, tobacco, gambling). All investments must be in line with sound environmental </a:t>
            </a:r>
            <a:r>
              <a:rPr lang="en-GB" altLang="en-US" sz="1800" dirty="0" smtClean="0"/>
              <a:t>principles</a:t>
            </a:r>
            <a:endParaRPr lang="en-GB" altLang="en-US" sz="1800" b="1" dirty="0"/>
          </a:p>
          <a:p>
            <a:pPr marL="285750" indent="-285750">
              <a:buClr>
                <a:schemeClr val="accent1"/>
              </a:buClr>
              <a:buFont typeface="Wingdings" panose="05000000000000000000" pitchFamily="2" charset="2"/>
              <a:buChar char="§"/>
            </a:pPr>
            <a:r>
              <a:rPr lang="en-GB" altLang="en-US" sz="1800" b="1" dirty="0">
                <a:ea typeface="ＭＳ Ｐゴシック" pitchFamily="34" charset="-128"/>
              </a:rPr>
              <a:t>Size of investments:</a:t>
            </a:r>
            <a:r>
              <a:rPr lang="en-GB" altLang="en-US" sz="1800" dirty="0"/>
              <a:t> </a:t>
            </a:r>
            <a:r>
              <a:rPr lang="en-GB" altLang="en-US" sz="1800" dirty="0" smtClean="0"/>
              <a:t>individual </a:t>
            </a:r>
            <a:r>
              <a:rPr lang="en-GB" altLang="en-US" sz="1800" dirty="0"/>
              <a:t>investment </a:t>
            </a:r>
            <a:r>
              <a:rPr lang="en-GB" altLang="en-US" sz="1800" dirty="0" smtClean="0"/>
              <a:t>could range between EUR 1 million and </a:t>
            </a:r>
            <a:r>
              <a:rPr lang="en-GB" altLang="en-US" sz="1800" dirty="0"/>
              <a:t>EUR 10 </a:t>
            </a:r>
            <a:r>
              <a:rPr lang="en-GB" altLang="en-US" sz="1800" dirty="0" smtClean="0"/>
              <a:t>million (including the co-financing provided by the EBRD)</a:t>
            </a:r>
            <a:endParaRPr lang="en-GB" altLang="en-US" sz="1800" dirty="0"/>
          </a:p>
          <a:p>
            <a:pPr marL="285750" indent="-285750">
              <a:buClr>
                <a:schemeClr val="accent1"/>
              </a:buClr>
              <a:buFont typeface="Wingdings" panose="05000000000000000000" pitchFamily="2" charset="2"/>
              <a:buChar char="§"/>
            </a:pPr>
            <a:r>
              <a:rPr lang="en-US" altLang="en-US" sz="1800" b="1" dirty="0"/>
              <a:t>Target </a:t>
            </a:r>
            <a:r>
              <a:rPr lang="en-US" altLang="en-US" sz="1800" b="1" dirty="0" smtClean="0"/>
              <a:t>Stake </a:t>
            </a:r>
            <a:r>
              <a:rPr lang="en-US" altLang="en-US" sz="1800" dirty="0" smtClean="0"/>
              <a:t>for equity investments</a:t>
            </a:r>
            <a:r>
              <a:rPr lang="en-US" altLang="en-US" sz="1800" b="1" dirty="0" smtClean="0"/>
              <a:t>:</a:t>
            </a:r>
            <a:r>
              <a:rPr lang="en-US" altLang="en-US" sz="1800" dirty="0" smtClean="0"/>
              <a:t> </a:t>
            </a:r>
            <a:r>
              <a:rPr lang="en-US" altLang="en-US" sz="1800" dirty="0"/>
              <a:t>(preferably) in the range of 20 to 35% of the capital of the </a:t>
            </a:r>
            <a:r>
              <a:rPr lang="en-US" altLang="en-US" sz="1800" dirty="0" smtClean="0"/>
              <a:t>company</a:t>
            </a:r>
            <a:endParaRPr lang="en-GB" altLang="en-US" sz="1800" dirty="0"/>
          </a:p>
          <a:p>
            <a:pPr marL="285750" indent="-285750">
              <a:buClr>
                <a:schemeClr val="accent1"/>
              </a:buClr>
              <a:buFont typeface="Wingdings" panose="05000000000000000000" pitchFamily="2" charset="2"/>
              <a:buChar char="§"/>
            </a:pPr>
            <a:r>
              <a:rPr lang="en-GB" altLang="en-US" sz="1800" b="1" dirty="0" smtClean="0"/>
              <a:t>Investment </a:t>
            </a:r>
            <a:r>
              <a:rPr lang="en-GB" altLang="en-US" sz="1800" b="1" dirty="0"/>
              <a:t>horizon:</a:t>
            </a:r>
            <a:r>
              <a:rPr lang="en-GB" altLang="en-US" sz="1800" dirty="0"/>
              <a:t> a period </a:t>
            </a:r>
            <a:r>
              <a:rPr lang="en-GB" altLang="en-US" sz="1800" dirty="0" smtClean="0"/>
              <a:t>between </a:t>
            </a:r>
            <a:r>
              <a:rPr lang="en-GB" altLang="en-US" sz="1800" dirty="0"/>
              <a:t>3 </a:t>
            </a:r>
            <a:r>
              <a:rPr lang="en-GB" altLang="en-US" sz="1800" dirty="0" smtClean="0"/>
              <a:t>and </a:t>
            </a:r>
            <a:r>
              <a:rPr lang="en-GB" altLang="en-US" sz="1800" dirty="0"/>
              <a:t>10 </a:t>
            </a:r>
            <a:r>
              <a:rPr lang="en-GB" altLang="en-US" sz="1800" dirty="0" smtClean="0"/>
              <a:t>years (usually, 5-7 years)</a:t>
            </a:r>
            <a:endParaRPr lang="en-GB" altLang="en-US" sz="1800" b="1" dirty="0"/>
          </a:p>
          <a:p>
            <a:pPr>
              <a:spcAft>
                <a:spcPts val="1800"/>
              </a:spcAft>
            </a:pPr>
            <a:endParaRPr lang="en-US" sz="1800" dirty="0"/>
          </a:p>
        </p:txBody>
      </p:sp>
    </p:spTree>
    <p:extLst>
      <p:ext uri="{BB962C8B-B14F-4D97-AF65-F5344CB8AC3E}">
        <p14:creationId xmlns:p14="http://schemas.microsoft.com/office/powerpoint/2010/main" val="113692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EBRDmain_english">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2.xml><?xml version="1.0" encoding="utf-8"?>
<a:theme xmlns:a="http://schemas.openxmlformats.org/drawingml/2006/main" name="1_EBRDmain_english">
  <a:themeElements>
    <a:clrScheme name="EBRD correct">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77700"/>
        </a:solidFill>
        <a:ln>
          <a:noFill/>
        </a:ln>
        <a:effectLst/>
      </a:spPr>
      <a:bodyPr rtlCol="0" anchor="t"/>
      <a:lstStyle>
        <a:defPPr algn="ct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16868</TotalTime>
  <Words>3503</Words>
  <Application>Microsoft Office PowerPoint</Application>
  <PresentationFormat>On-screen Show (4:3)</PresentationFormat>
  <Paragraphs>494</Paragraphs>
  <Slides>26</Slides>
  <Notes>0</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EBRDmain_english</vt:lpstr>
      <vt:lpstr>1_EBRDmain_english</vt:lpstr>
      <vt:lpstr>Enterprise Expansion Fund: An equity and quasi-equity investor in the Western Balkans</vt:lpstr>
      <vt:lpstr>Contents</vt:lpstr>
      <vt:lpstr>What is the WB EDIF?</vt:lpstr>
      <vt:lpstr>WB EDIF: main components</vt:lpstr>
      <vt:lpstr>WB EDIF: how does it work?</vt:lpstr>
      <vt:lpstr>What is ENEF?</vt:lpstr>
      <vt:lpstr>ENEF resources</vt:lpstr>
      <vt:lpstr>What are the Objectives of ENEF?</vt:lpstr>
      <vt:lpstr>Who is eligible to apply for financing?</vt:lpstr>
      <vt:lpstr>Equity transactions</vt:lpstr>
      <vt:lpstr>Quasi-equity transactions</vt:lpstr>
      <vt:lpstr>Investment Process (1)</vt:lpstr>
      <vt:lpstr>Investment Process (2)</vt:lpstr>
      <vt:lpstr>Valuation Methodology</vt:lpstr>
      <vt:lpstr>Value Creation post-investment</vt:lpstr>
      <vt:lpstr>Exit (1)</vt:lpstr>
      <vt:lpstr>Exit (2)</vt:lpstr>
      <vt:lpstr>Hygeia Hospital Tirana – Albania</vt:lpstr>
      <vt:lpstr>Bingo – Bosnia and Herzegovina</vt:lpstr>
      <vt:lpstr>Data Centre Kriz – Croatia</vt:lpstr>
      <vt:lpstr>Tikves – FYR Macedonia</vt:lpstr>
      <vt:lpstr>Tulltorja – Kosovo</vt:lpstr>
      <vt:lpstr>Codra Hospital – Montenegro</vt:lpstr>
      <vt:lpstr>Forma Ideale – Serbia</vt:lpstr>
      <vt:lpstr>Contacts</vt:lpstr>
      <vt:lpstr>Key partners in the initiative</vt:lpstr>
    </vt:vector>
  </TitlesOfParts>
  <Company>EBRD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Lewin, Fritha</dc:creator>
  <cp:keywords>EBRD</cp:keywords>
  <cp:lastModifiedBy>Maša Šiftar de Arzu</cp:lastModifiedBy>
  <cp:revision>813</cp:revision>
  <cp:lastPrinted>2014-05-22T14:07:44Z</cp:lastPrinted>
  <dcterms:created xsi:type="dcterms:W3CDTF">2012-10-22T09:23:49Z</dcterms:created>
  <dcterms:modified xsi:type="dcterms:W3CDTF">2014-05-26T14:36:16Z</dcterms:modified>
</cp:coreProperties>
</file>