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61" r:id="rId6"/>
    <p:sldId id="266" r:id="rId7"/>
    <p:sldId id="267" r:id="rId8"/>
    <p:sldId id="1084" r:id="rId9"/>
    <p:sldId id="269" r:id="rId10"/>
    <p:sldId id="271" r:id="rId11"/>
    <p:sldId id="262" r:id="rId12"/>
    <p:sldId id="320" r:id="rId13"/>
    <p:sldId id="324" r:id="rId14"/>
    <p:sldId id="1087" r:id="rId15"/>
    <p:sldId id="321" r:id="rId16"/>
    <p:sldId id="930" r:id="rId17"/>
    <p:sldId id="1085" r:id="rId18"/>
    <p:sldId id="1086" r:id="rId19"/>
    <p:sldId id="330" r:id="rId20"/>
    <p:sldId id="1088" r:id="rId21"/>
    <p:sldId id="1083" r:id="rId22"/>
    <p:sldId id="264" r:id="rId23"/>
  </p:sldIdLst>
  <p:sldSz cx="20104100" cy="11309350"/>
  <p:notesSz cx="20104100" cy="1130935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11662" userDrawn="1">
          <p15:clr>
            <a:srgbClr val="A4A3A4"/>
          </p15:clr>
        </p15:guide>
        <p15:guide id="4" orient="horz" pos="35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nad Savič" initials="NS" lastIdx="1" clrIdx="0">
    <p:extLst>
      <p:ext uri="{19B8F6BF-5375-455C-9EA6-DF929625EA0E}">
        <p15:presenceInfo xmlns:p15="http://schemas.microsoft.com/office/powerpoint/2012/main" userId="2921c5c47ffd09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C80"/>
    <a:srgbClr val="FF9999"/>
    <a:srgbClr val="D2A000"/>
    <a:srgbClr val="632B8D"/>
    <a:srgbClr val="EA0075"/>
    <a:srgbClr val="E20000"/>
    <a:srgbClr val="FF2121"/>
    <a:srgbClr val="FF5353"/>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Srednji slog 1 – poudarek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38" autoAdjust="0"/>
  </p:normalViewPr>
  <p:slideViewPr>
    <p:cSldViewPr snapToGrid="0">
      <p:cViewPr varScale="1">
        <p:scale>
          <a:sx n="66" d="100"/>
          <a:sy n="66" d="100"/>
        </p:scale>
        <p:origin x="642" y="108"/>
      </p:cViewPr>
      <p:guideLst>
        <p:guide pos="11662"/>
        <p:guide orient="horz" pos="3562"/>
      </p:guideLst>
    </p:cSldViewPr>
  </p:slid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Označba mesta datum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88E6FC5D-2B41-420B-8D31-A7FB5F07CE64}" type="datetimeFigureOut">
              <a:rPr lang="en-US" smtClean="0"/>
              <a:t>12/9/2019</a:t>
            </a:fld>
            <a:endParaRPr lang="en-US"/>
          </a:p>
        </p:txBody>
      </p:sp>
      <p:sp>
        <p:nvSpPr>
          <p:cNvPr id="4" name="Označba mesta stranske slike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Označba mesta opomb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značba mesta noge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Označba mesta številke diapoz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6B6AD22E-1D5D-4218-965B-8EB91E3B6195}" type="slidenum">
              <a:rPr lang="en-US" smtClean="0"/>
              <a:t>‹#›</a:t>
            </a:fld>
            <a:endParaRPr lang="en-US"/>
          </a:p>
        </p:txBody>
      </p:sp>
    </p:spTree>
    <p:extLst>
      <p:ext uri="{BB962C8B-B14F-4D97-AF65-F5344CB8AC3E}">
        <p14:creationId xmlns:p14="http://schemas.microsoft.com/office/powerpoint/2010/main" val="2122533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6B6AD22E-1D5D-4218-965B-8EB91E3B6195}" type="slidenum">
              <a:rPr lang="en-US" smtClean="0"/>
              <a:t>1</a:t>
            </a:fld>
            <a:endParaRPr lang="en-US"/>
          </a:p>
        </p:txBody>
      </p:sp>
    </p:spTree>
    <p:extLst>
      <p:ext uri="{BB962C8B-B14F-4D97-AF65-F5344CB8AC3E}">
        <p14:creationId xmlns:p14="http://schemas.microsoft.com/office/powerpoint/2010/main" val="336575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Vsako od področij je razdeljeno na nekaj meril, katerih vsebina je razvidna na naslednjem </a:t>
            </a:r>
            <a:r>
              <a:rPr lang="sl-SI" dirty="0" err="1"/>
              <a:t>slajdu</a:t>
            </a:r>
            <a:endParaRPr lang="en-US" dirty="0"/>
          </a:p>
        </p:txBody>
      </p:sp>
      <p:sp>
        <p:nvSpPr>
          <p:cNvPr id="4" name="Označba mesta številke diapozitiva 3"/>
          <p:cNvSpPr>
            <a:spLocks noGrp="1"/>
          </p:cNvSpPr>
          <p:nvPr>
            <p:ph type="sldNum" sz="quarter" idx="5"/>
          </p:nvPr>
        </p:nvSpPr>
        <p:spPr/>
        <p:txBody>
          <a:bodyPr/>
          <a:lstStyle/>
          <a:p>
            <a:fld id="{6B6AD22E-1D5D-4218-965B-8EB91E3B6195}" type="slidenum">
              <a:rPr lang="en-US" smtClean="0"/>
              <a:t>10</a:t>
            </a:fld>
            <a:endParaRPr lang="en-US"/>
          </a:p>
        </p:txBody>
      </p:sp>
    </p:spTree>
    <p:extLst>
      <p:ext uri="{BB962C8B-B14F-4D97-AF65-F5344CB8AC3E}">
        <p14:creationId xmlns:p14="http://schemas.microsoft.com/office/powerpoint/2010/main" val="415156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171450" indent="-171450">
              <a:buFont typeface="Arial" panose="020B0604020202020204" pitchFamily="34" charset="0"/>
              <a:buChar char="•"/>
            </a:pPr>
            <a:r>
              <a:rPr lang="sl-SI" dirty="0"/>
              <a:t>Kakor vidimo je področje Usmeritev razdeljeno na dve merili: Namen, vizija, strategij ter Organizacijska kultura in voditeljstvo s skupaj devetimi deli meril v katerih so podrobneje predstavljenih usmerjevala področja za ta merila.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a:t>Področje Izvedba razdeljeno na tri merila: Vključevanje deležnikov; Ustvarjanje trajnostne vrednosti ter Obvladovanje uspešnosti delovanja in transformacij s skupaj enajstimi deli meril v katerih so podrobneje predstavljenih usmerjevala področja za ta merila.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a:t>Področje Rezultati je razdeljeno na dve merili: Dojemanje deležnikov ter  Strateška in operativna uspešnost delovanja kjer se pričakuje sedem področij prikaza rezultatov.</a:t>
            </a:r>
            <a:endParaRPr lang="en-US" dirty="0"/>
          </a:p>
          <a:p>
            <a:endParaRPr lang="en-US" dirty="0"/>
          </a:p>
        </p:txBody>
      </p:sp>
      <p:sp>
        <p:nvSpPr>
          <p:cNvPr id="4" name="Označba mesta številke diapozitiva 3"/>
          <p:cNvSpPr>
            <a:spLocks noGrp="1"/>
          </p:cNvSpPr>
          <p:nvPr>
            <p:ph type="sldNum" sz="quarter" idx="5"/>
          </p:nvPr>
        </p:nvSpPr>
        <p:spPr/>
        <p:txBody>
          <a:bodyPr/>
          <a:lstStyle/>
          <a:p>
            <a:fld id="{6B6AD22E-1D5D-4218-965B-8EB91E3B6195}" type="slidenum">
              <a:rPr lang="en-US" smtClean="0"/>
              <a:t>11</a:t>
            </a:fld>
            <a:endParaRPr lang="en-US"/>
          </a:p>
        </p:txBody>
      </p:sp>
    </p:spTree>
    <p:extLst>
      <p:ext uri="{BB962C8B-B14F-4D97-AF65-F5344CB8AC3E}">
        <p14:creationId xmlns:p14="http://schemas.microsoft.com/office/powerpoint/2010/main" val="4009416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V novem modelu EFQM se za ocenjevanje uspešnost delovanja ravna tako kot do sedaj uporablja RADAR logika, ki je zapisana v treh različnih tabelah. </a:t>
            </a:r>
            <a:endParaRPr lang="en-US" dirty="0"/>
          </a:p>
        </p:txBody>
      </p:sp>
      <p:sp>
        <p:nvSpPr>
          <p:cNvPr id="4" name="Označba mesta številke diapozitiva 3"/>
          <p:cNvSpPr>
            <a:spLocks noGrp="1"/>
          </p:cNvSpPr>
          <p:nvPr>
            <p:ph type="sldNum" sz="quarter" idx="5"/>
          </p:nvPr>
        </p:nvSpPr>
        <p:spPr/>
        <p:txBody>
          <a:bodyPr/>
          <a:lstStyle/>
          <a:p>
            <a:fld id="{6B6AD22E-1D5D-4218-965B-8EB91E3B6195}" type="slidenum">
              <a:rPr lang="en-US" smtClean="0"/>
              <a:t>12</a:t>
            </a:fld>
            <a:endParaRPr lang="en-US"/>
          </a:p>
        </p:txBody>
      </p:sp>
    </p:spTree>
    <p:extLst>
      <p:ext uri="{BB962C8B-B14F-4D97-AF65-F5344CB8AC3E}">
        <p14:creationId xmlns:p14="http://schemas.microsoft.com/office/powerpoint/2010/main" val="562608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Ograda stranske slike 1"/>
          <p:cNvSpPr>
            <a:spLocks noGrp="1" noRot="1" noChangeAspect="1" noTextEdit="1"/>
          </p:cNvSpPr>
          <p:nvPr>
            <p:ph type="sldImg"/>
          </p:nvPr>
        </p:nvSpPr>
        <p:spPr>
          <a:ln/>
        </p:spPr>
      </p:sp>
      <p:sp>
        <p:nvSpPr>
          <p:cNvPr id="190467"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l-SI" altLang="sl-SI" dirty="0">
                <a:latin typeface="Times" panose="02020603050405020304" pitchFamily="18" charset="0"/>
                <a:cs typeface="Arial" panose="020B0604020202020204" pitchFamily="34" charset="0"/>
              </a:rPr>
              <a:t>V vseh tabelah RADAR logike lahko najdemo velik poudarek razumevanju potreb ključnih deležnikov ter zagotavljanju rezultatov v prihodnosti. Posamezni poudarki so razvidni v drugačnih barvah na samem </a:t>
            </a:r>
            <a:r>
              <a:rPr lang="sl-SI" altLang="sl-SI" dirty="0" err="1">
                <a:latin typeface="Times" panose="02020603050405020304" pitchFamily="18" charset="0"/>
                <a:cs typeface="Arial" panose="020B0604020202020204" pitchFamily="34" charset="0"/>
              </a:rPr>
              <a:t>slajdu</a:t>
            </a:r>
            <a:r>
              <a:rPr lang="sl-SI" altLang="sl-SI" dirty="0">
                <a:latin typeface="Times" panose="02020603050405020304" pitchFamily="18" charset="0"/>
                <a:cs typeface="Arial" panose="020B0604020202020204" pitchFamily="34" charset="0"/>
              </a:rPr>
              <a:t>.</a:t>
            </a:r>
          </a:p>
          <a:p>
            <a:r>
              <a:rPr lang="sl-SI" altLang="sl-SI" dirty="0">
                <a:latin typeface="Times" panose="02020603050405020304" pitchFamily="18" charset="0"/>
                <a:cs typeface="Arial" panose="020B0604020202020204" pitchFamily="34" charset="0"/>
              </a:rPr>
              <a:t>Pri ocenjevanju Usmeritev po RADAR logiki ne upoštevamo kriterijev Skladnosti in Fleksibilnosti</a:t>
            </a:r>
          </a:p>
        </p:txBody>
      </p:sp>
      <p:sp>
        <p:nvSpPr>
          <p:cNvPr id="2" name="Ograda datuma 1"/>
          <p:cNvSpPr>
            <a:spLocks noGrp="1"/>
          </p:cNvSpPr>
          <p:nvPr>
            <p:ph type="dt" idx="10"/>
          </p:nvPr>
        </p:nvSpPr>
        <p:spPr/>
        <p:txBody>
          <a:bodyPr/>
          <a:lstStyle/>
          <a:p>
            <a:endParaRPr lang="en-GB"/>
          </a:p>
        </p:txBody>
      </p:sp>
      <p:sp>
        <p:nvSpPr>
          <p:cNvPr id="3" name="Ograda noge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21595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Ograda stranske slike 1"/>
          <p:cNvSpPr>
            <a:spLocks noGrp="1" noRot="1" noChangeAspect="1" noTextEdit="1"/>
          </p:cNvSpPr>
          <p:nvPr>
            <p:ph type="sldImg"/>
          </p:nvPr>
        </p:nvSpPr>
        <p:spPr>
          <a:ln/>
        </p:spPr>
      </p:sp>
      <p:sp>
        <p:nvSpPr>
          <p:cNvPr id="190467"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ltLang="sl-SI" dirty="0">
                <a:latin typeface="Times" panose="02020603050405020304" pitchFamily="18" charset="0"/>
                <a:cs typeface="Arial" panose="020B0604020202020204" pitchFamily="34" charset="0"/>
              </a:rPr>
              <a:t>V vseh tabelah RADAR logike lahko najdemo velik poudarek razumevanju potreb ključnih deležnikov ter zagotavljanju rezultatov v prihodnosti. Posamezni poudarki so razvidni v drugačnih barvah na samem </a:t>
            </a:r>
            <a:r>
              <a:rPr lang="sl-SI" altLang="sl-SI" dirty="0" err="1">
                <a:latin typeface="Times" panose="02020603050405020304" pitchFamily="18" charset="0"/>
                <a:cs typeface="Arial" panose="020B0604020202020204" pitchFamily="34" charset="0"/>
              </a:rPr>
              <a:t>slajdu</a:t>
            </a:r>
            <a:r>
              <a:rPr lang="sl-SI" altLang="sl-SI" dirty="0">
                <a:latin typeface="Times" panose="02020603050405020304" pitchFamily="18" charset="0"/>
                <a:cs typeface="Arial" panose="020B0604020202020204" pitchFamily="34" charset="0"/>
              </a:rPr>
              <a:t>.</a:t>
            </a:r>
          </a:p>
          <a:p>
            <a:endParaRPr lang="sl-SI" altLang="sl-SI" dirty="0">
              <a:latin typeface="Times" panose="02020603050405020304" pitchFamily="18" charset="0"/>
              <a:cs typeface="Arial" panose="020B0604020202020204" pitchFamily="34" charset="0"/>
            </a:endParaRPr>
          </a:p>
        </p:txBody>
      </p:sp>
      <p:sp>
        <p:nvSpPr>
          <p:cNvPr id="2" name="Ograda datuma 1"/>
          <p:cNvSpPr>
            <a:spLocks noGrp="1"/>
          </p:cNvSpPr>
          <p:nvPr>
            <p:ph type="dt" idx="10"/>
          </p:nvPr>
        </p:nvSpPr>
        <p:spPr/>
        <p:txBody>
          <a:bodyPr/>
          <a:lstStyle/>
          <a:p>
            <a:endParaRPr lang="en-GB"/>
          </a:p>
        </p:txBody>
      </p:sp>
      <p:sp>
        <p:nvSpPr>
          <p:cNvPr id="3" name="Ograda noge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34271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Ograda stranske slike 1"/>
          <p:cNvSpPr>
            <a:spLocks noGrp="1" noRot="1" noChangeAspect="1" noTextEdit="1"/>
          </p:cNvSpPr>
          <p:nvPr>
            <p:ph type="sldImg"/>
          </p:nvPr>
        </p:nvSpPr>
        <p:spPr>
          <a:ln/>
        </p:spPr>
      </p:sp>
      <p:sp>
        <p:nvSpPr>
          <p:cNvPr id="190467"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ltLang="sl-SI" dirty="0">
                <a:latin typeface="Times" panose="02020603050405020304" pitchFamily="18" charset="0"/>
                <a:cs typeface="Arial" panose="020B0604020202020204" pitchFamily="34" charset="0"/>
              </a:rPr>
              <a:t>V vseh tabelah RADAR logike lahko najdemo velik poudarek razumevanju potreb ključnih deležnikov ter zagotavljanju rezultatov v prihodnosti. Posamezni poudarki so razvidni v drugačnih barvah na samem </a:t>
            </a:r>
            <a:r>
              <a:rPr lang="sl-SI" altLang="sl-SI" dirty="0" err="1">
                <a:latin typeface="Times" panose="02020603050405020304" pitchFamily="18" charset="0"/>
                <a:cs typeface="Arial" panose="020B0604020202020204" pitchFamily="34" charset="0"/>
              </a:rPr>
              <a:t>slajdu</a:t>
            </a:r>
            <a:r>
              <a:rPr lang="sl-SI" altLang="sl-SI" dirty="0">
                <a:latin typeface="Times" panose="02020603050405020304" pitchFamily="18" charset="0"/>
                <a:cs typeface="Arial" panose="020B0604020202020204" pitchFamily="34" charset="0"/>
              </a:rPr>
              <a:t>.</a:t>
            </a:r>
          </a:p>
          <a:p>
            <a:endParaRPr lang="sl-SI" altLang="sl-SI" dirty="0">
              <a:latin typeface="Times" panose="02020603050405020304" pitchFamily="18" charset="0"/>
              <a:cs typeface="Arial" panose="020B0604020202020204" pitchFamily="34" charset="0"/>
            </a:endParaRPr>
          </a:p>
        </p:txBody>
      </p:sp>
      <p:sp>
        <p:nvSpPr>
          <p:cNvPr id="2" name="Ograda datuma 1"/>
          <p:cNvSpPr>
            <a:spLocks noGrp="1"/>
          </p:cNvSpPr>
          <p:nvPr>
            <p:ph type="dt" idx="10"/>
          </p:nvPr>
        </p:nvSpPr>
        <p:spPr/>
        <p:txBody>
          <a:bodyPr/>
          <a:lstStyle/>
          <a:p>
            <a:endParaRPr lang="en-GB"/>
          </a:p>
        </p:txBody>
      </p:sp>
      <p:sp>
        <p:nvSpPr>
          <p:cNvPr id="3" name="Ograda noge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58969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Delež skupno podeljenih točk je še vedno 1000 (ali 100%) kakor do sedaj ob tem, da je za usmeritev in izvedbo dodeljenih 600 točk, za samem rezultate pa „le“ 400, kar je za 100 točk manj kakor v predhodnem modelu EFQM.   Ta lahko razumemo kakor povečanje poudarka na vzrokih za nastanek rezultatov in ne na rezultatih samih. </a:t>
            </a:r>
            <a:endParaRPr lang="en-US" dirty="0"/>
          </a:p>
        </p:txBody>
      </p:sp>
      <p:sp>
        <p:nvSpPr>
          <p:cNvPr id="4" name="Označba mesta številke diapozitiva 3"/>
          <p:cNvSpPr>
            <a:spLocks noGrp="1"/>
          </p:cNvSpPr>
          <p:nvPr>
            <p:ph type="sldNum" sz="quarter" idx="5"/>
          </p:nvPr>
        </p:nvSpPr>
        <p:spPr/>
        <p:txBody>
          <a:bodyPr/>
          <a:lstStyle/>
          <a:p>
            <a:fld id="{6B6AD22E-1D5D-4218-965B-8EB91E3B6195}" type="slidenum">
              <a:rPr lang="en-US" smtClean="0"/>
              <a:t>16</a:t>
            </a:fld>
            <a:endParaRPr lang="en-US"/>
          </a:p>
        </p:txBody>
      </p:sp>
    </p:spTree>
    <p:extLst>
      <p:ext uri="{BB962C8B-B14F-4D97-AF65-F5344CB8AC3E}">
        <p14:creationId xmlns:p14="http://schemas.microsoft.com/office/powerpoint/2010/main" val="98384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Sistem podeljevanja priznanj in nagrad je razdeljen na 3 sklope.</a:t>
            </a:r>
          </a:p>
          <a:p>
            <a:r>
              <a:rPr lang="sl-SI" dirty="0"/>
              <a:t>V prem sklopu je Globalna nagrada z izjemne dosežke ter nagrade za posebne dosežke. Trenutno se predvidevata dve nagradi za izjemne dosežke, ena je povezana z inovativnostjo in druga s krožnim gospodarstvom. Za doseganje teh nagrad bodo organizacije morale preseči 600 točk.</a:t>
            </a:r>
          </a:p>
          <a:p>
            <a:r>
              <a:rPr lang="sl-SI" dirty="0"/>
              <a:t>Drugi sklop nagrad je poimenovan „Prepoznani po izjemnosti“ ob hkratni izpostavitvi doseženega nivoja izjemnosti (nivoja točk)  od 3oo točk (3 zvezdice) do 700 ali več točk (7 zvezdic)</a:t>
            </a:r>
          </a:p>
          <a:p>
            <a:r>
              <a:rPr lang="sl-SI" dirty="0"/>
              <a:t>Tretji sklop nagrad je tako imenovani vstopni nivo, ko organizacija le dokaže in prikaže njeno razumevanje koncepta EFQM modela 2020 ter se z njegovo pomočjo poda na pot razvoja izjemne uspešnosti delovanja v prihodnje. </a:t>
            </a:r>
          </a:p>
          <a:p>
            <a:endParaRPr lang="en-US" dirty="0"/>
          </a:p>
        </p:txBody>
      </p:sp>
      <p:sp>
        <p:nvSpPr>
          <p:cNvPr id="4" name="Označba mesta številke diapozitiva 3"/>
          <p:cNvSpPr>
            <a:spLocks noGrp="1"/>
          </p:cNvSpPr>
          <p:nvPr>
            <p:ph type="sldNum" sz="quarter" idx="5"/>
          </p:nvPr>
        </p:nvSpPr>
        <p:spPr/>
        <p:txBody>
          <a:bodyPr/>
          <a:lstStyle/>
          <a:p>
            <a:fld id="{6B6AD22E-1D5D-4218-965B-8EB91E3B6195}" type="slidenum">
              <a:rPr lang="en-US" smtClean="0"/>
              <a:t>17</a:t>
            </a:fld>
            <a:endParaRPr lang="en-US"/>
          </a:p>
        </p:txBody>
      </p:sp>
    </p:spTree>
    <p:extLst>
      <p:ext uri="{BB962C8B-B14F-4D97-AF65-F5344CB8AC3E}">
        <p14:creationId xmlns:p14="http://schemas.microsoft.com/office/powerpoint/2010/main" val="2670915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Osnova shema razvoja uporabnikov EFQM modela 2020 je razvita posamezne vsebine programov pa so v tem trenutku še niso dokončno razvite. Vsekakor pa delimo uporabnike na tri skupine: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1 skupino so praktični uporabniki iz podjetij</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2 skupino so praktični uporabniki iz podjetij vendar so specialisti za področje inovativnega delovanja ali krožnega gospodarstva</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3 skupino tvorijo usposobljeni in kompetentni ocenjevalci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Za predstavnike vseh treh skuin je predviden načrtovan način pridobivanja in nadgradnje kompetence. </a:t>
            </a:r>
            <a:endParaRPr lang="en-US" dirty="0"/>
          </a:p>
        </p:txBody>
      </p:sp>
      <p:sp>
        <p:nvSpPr>
          <p:cNvPr id="4" name="Slide Number Placeholder 3"/>
          <p:cNvSpPr>
            <a:spLocks noGrp="1"/>
          </p:cNvSpPr>
          <p:nvPr>
            <p:ph type="sldNum" sz="quarter" idx="5"/>
          </p:nvPr>
        </p:nvSpPr>
        <p:spPr/>
        <p:txBody>
          <a:bodyPr/>
          <a:lstStyle/>
          <a:p>
            <a:fld id="{F608F92E-F8DA-403C-B0A7-1BE4B37C8F93}" type="slidenum">
              <a:rPr lang="en-GB" smtClean="0"/>
              <a:t>18</a:t>
            </a:fld>
            <a:endParaRPr lang="en-GB"/>
          </a:p>
        </p:txBody>
      </p:sp>
    </p:spTree>
    <p:extLst>
      <p:ext uri="{BB962C8B-B14F-4D97-AF65-F5344CB8AC3E}">
        <p14:creationId xmlns:p14="http://schemas.microsoft.com/office/powerpoint/2010/main" val="107479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Ena ključnih novosti, ki jih nov  EFQM model prinaša pred organizacije je osredotočanje na zagotavljanje izjemne uspešnosti delovanje v prihodnje.  EFQM model 2013 je bil pogosto razumljen le kakor naslednja stopnja v razvoju sistemov vodenja kakovosti ter okvir za doseganje priznanja za poslovno odličnost na nacionalnem ali evropskem nivoju. V tem smislu je bilo tudi prepoznavanje in dokazovanje izjemnih dosežkov usmerjeno v preteklost. </a:t>
            </a:r>
          </a:p>
          <a:p>
            <a:r>
              <a:rPr lang="sl-SI" dirty="0"/>
              <a:t>Z novim EFQM modelom 2020 pa se osredotočenost pomakne bistveno bolj v  vprašanje ali, ne glede na pretekle izjemen dosežke, to kako delamo danes še vedno primerno glede na to kar želimo doseči v prihodnosti ob hkratnem doseganju odličnih rezultatov tudi v sedanjosti.</a:t>
            </a:r>
          </a:p>
          <a:p>
            <a:r>
              <a:rPr lang="sl-SI" dirty="0"/>
              <a:t>Zato lahko prepoznamo, da je oziroma bo uporaba novega modela EFM usmerjena v spodbujanje in usmerjanje organizacij za doseganje izjemnih dosežkov v prihodnje.</a:t>
            </a:r>
            <a:endParaRPr lang="en-US" dirty="0"/>
          </a:p>
        </p:txBody>
      </p:sp>
      <p:sp>
        <p:nvSpPr>
          <p:cNvPr id="4" name="Označba mesta številke diapozitiva 3"/>
          <p:cNvSpPr>
            <a:spLocks noGrp="1"/>
          </p:cNvSpPr>
          <p:nvPr>
            <p:ph type="sldNum" sz="quarter" idx="5"/>
          </p:nvPr>
        </p:nvSpPr>
        <p:spPr/>
        <p:txBody>
          <a:bodyPr/>
          <a:lstStyle/>
          <a:p>
            <a:fld id="{6B6AD22E-1D5D-4218-965B-8EB91E3B6195}" type="slidenum">
              <a:rPr lang="en-US" smtClean="0"/>
              <a:t>2</a:t>
            </a:fld>
            <a:endParaRPr lang="en-US"/>
          </a:p>
        </p:txBody>
      </p:sp>
    </p:spTree>
    <p:extLst>
      <p:ext uri="{BB962C8B-B14F-4D97-AF65-F5344CB8AC3E}">
        <p14:creationId xmlns:p14="http://schemas.microsoft.com/office/powerpoint/2010/main" val="128370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Pomembna novost novega EFQM modela 2020 je velik poudarek na razumevanju vloge organizacije  njenem ekosistemu. Ekosistem predstavlja  najbolj celovit pogled na poslovno okolje organizacije  in to ne samo na način kako je organizacija razvila odnose s posameznim deležnikov temveč kako je vzpostavila tako imenovano vzajemno sobivanje z deležniki s pomočjo katerih uresničuje svoj namen obstoja. Razumevanje ekosistema pomeni tudi razumevanje, da nekje izven tega sistema obstajajo tudi tako imenovani </a:t>
            </a:r>
            <a:r>
              <a:rPr lang="sl-SI" dirty="0" err="1"/>
              <a:t>mega</a:t>
            </a:r>
            <a:r>
              <a:rPr lang="sl-SI" dirty="0"/>
              <a:t> trendi, to so tehnološka, družbena in socialne spremembe v okolju, ki vplivajo tako na organizacijo samo kakor tudi na pričakovanja in zahteve  vsakega od deležnikov v njenem ekosistemu.</a:t>
            </a:r>
            <a:endParaRPr lang="en-US" dirty="0"/>
          </a:p>
        </p:txBody>
      </p:sp>
      <p:sp>
        <p:nvSpPr>
          <p:cNvPr id="4" name="Označba mesta številke diapozitiva 3"/>
          <p:cNvSpPr>
            <a:spLocks noGrp="1"/>
          </p:cNvSpPr>
          <p:nvPr>
            <p:ph type="sldNum" sz="quarter" idx="5"/>
          </p:nvPr>
        </p:nvSpPr>
        <p:spPr/>
        <p:txBody>
          <a:bodyPr/>
          <a:lstStyle/>
          <a:p>
            <a:fld id="{6B6AD22E-1D5D-4218-965B-8EB91E3B6195}" type="slidenum">
              <a:rPr lang="en-US" smtClean="0"/>
              <a:t>3</a:t>
            </a:fld>
            <a:endParaRPr lang="en-US"/>
          </a:p>
        </p:txBody>
      </p:sp>
    </p:spTree>
    <p:extLst>
      <p:ext uri="{BB962C8B-B14F-4D97-AF65-F5344CB8AC3E}">
        <p14:creationId xmlns:p14="http://schemas.microsoft.com/office/powerpoint/2010/main" val="2178390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EFQM model 2020 ne predpisuje na katere </a:t>
            </a:r>
            <a:r>
              <a:rPr lang="sl-SI" dirty="0" err="1"/>
              <a:t>megatrende</a:t>
            </a:r>
            <a:r>
              <a:rPr lang="sl-SI" dirty="0"/>
              <a:t> mora biti organizacija pozorna, zato jih vedno izpostavi le nekaj ob hkratnem opozorilu, da je pogledov in tudi pojasnil kaj so </a:t>
            </a:r>
            <a:r>
              <a:rPr lang="sl-SI" dirty="0" err="1"/>
              <a:t>megatrendi</a:t>
            </a:r>
            <a:r>
              <a:rPr lang="sl-SI" dirty="0"/>
              <a:t> veliko in da mora organizacija sama razbrati kateri od njih so relevantni za njeno delovanje in za delovanje ključnih deležnikov v njenem ekosistemu </a:t>
            </a:r>
            <a:endParaRPr lang="en-US" dirty="0"/>
          </a:p>
        </p:txBody>
      </p:sp>
      <p:sp>
        <p:nvSpPr>
          <p:cNvPr id="4" name="Označba mesta številke diapozitiva 3"/>
          <p:cNvSpPr>
            <a:spLocks noGrp="1"/>
          </p:cNvSpPr>
          <p:nvPr>
            <p:ph type="sldNum" sz="quarter" idx="5"/>
          </p:nvPr>
        </p:nvSpPr>
        <p:spPr/>
        <p:txBody>
          <a:bodyPr/>
          <a:lstStyle/>
          <a:p>
            <a:fld id="{6B6AD22E-1D5D-4218-965B-8EB91E3B6195}" type="slidenum">
              <a:rPr lang="en-US" smtClean="0"/>
              <a:t>4</a:t>
            </a:fld>
            <a:endParaRPr lang="en-US"/>
          </a:p>
        </p:txBody>
      </p:sp>
    </p:spTree>
    <p:extLst>
      <p:ext uri="{BB962C8B-B14F-4D97-AF65-F5344CB8AC3E}">
        <p14:creationId xmlns:p14="http://schemas.microsoft.com/office/powerpoint/2010/main" val="1474483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Naslednji velik poudarek EFQM modela 2020 je izpostavitev sposobnosti, da se organizacije na priložnosti in nevarnosti (tudi v povezavi z </a:t>
            </a:r>
            <a:r>
              <a:rPr lang="sl-SI" dirty="0" err="1"/>
              <a:t>megatrendi</a:t>
            </a:r>
            <a:r>
              <a:rPr lang="sl-SI" dirty="0"/>
              <a:t>) odzovejo inovativno, včasih tudi </a:t>
            </a:r>
            <a:r>
              <a:rPr lang="sl-SI" dirty="0" err="1"/>
              <a:t>disruptivno</a:t>
            </a:r>
            <a:r>
              <a:rPr lang="sl-SI" dirty="0"/>
              <a:t> kar zahteva resno transformacijo v kulturi in v delovanju samem. S to transformacijo je organizacija usmerjena v doseganje rezultatov v prihodnje po drugi strani pa mora učinkovito izvajati sedanje aktivnosti za doseganje trenutne uspešnosti. Tako eno kot drugo področje sta pomembni in izjemno uspešna organizacija je na dolgi rok sposobno hkrati dosegati izjemne rezultate danes ter to uspešnost ohranjati z načrtovanim vodenjem transformacij tudi v  prihodnje. </a:t>
            </a:r>
            <a:endParaRPr lang="en-US" dirty="0"/>
          </a:p>
        </p:txBody>
      </p:sp>
      <p:sp>
        <p:nvSpPr>
          <p:cNvPr id="4" name="Označba mesta številke diapozitiva 3"/>
          <p:cNvSpPr>
            <a:spLocks noGrp="1"/>
          </p:cNvSpPr>
          <p:nvPr>
            <p:ph type="sldNum" sz="quarter" idx="5"/>
          </p:nvPr>
        </p:nvSpPr>
        <p:spPr/>
        <p:txBody>
          <a:bodyPr/>
          <a:lstStyle/>
          <a:p>
            <a:fld id="{6B6AD22E-1D5D-4218-965B-8EB91E3B6195}" type="slidenum">
              <a:rPr lang="en-US" smtClean="0"/>
              <a:t>5</a:t>
            </a:fld>
            <a:endParaRPr lang="en-US"/>
          </a:p>
        </p:txBody>
      </p:sp>
    </p:spTree>
    <p:extLst>
      <p:ext uri="{BB962C8B-B14F-4D97-AF65-F5344CB8AC3E}">
        <p14:creationId xmlns:p14="http://schemas.microsoft.com/office/powerpoint/2010/main" val="1830904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Velik poudarek modela EFQM 2020 je na načrtni in sistematični vzpostaviti kulture delovanja, še posebej na inovacijsko kulturo delovanja, kakor smo predstavili na predhodnem </a:t>
            </a:r>
            <a:r>
              <a:rPr lang="sl-SI" dirty="0" err="1"/>
              <a:t>slajdu</a:t>
            </a:r>
            <a:r>
              <a:rPr lang="sl-SI" dirty="0"/>
              <a:t>. Inovacijska kultura pomeni, da dopuščamo tudi napake zaradi inovativnosti in kreativnosti hkrati pa ne dopuščamo napak, ki bi zmanjševale učinkovitost in uspešnost v operativnem smislu. Te dva koncepta v osnovi zahtevata drugačne sposobnosti in zmogljivosti v organizaciji, od izjemno uspešne organizacije pa se pričakuje, da bo znala zagotoviti sobivanje obeh koncertov. </a:t>
            </a:r>
            <a:endParaRPr lang="en-US" dirty="0"/>
          </a:p>
        </p:txBody>
      </p:sp>
      <p:sp>
        <p:nvSpPr>
          <p:cNvPr id="4" name="Označba mesta številke diapozitiva 3"/>
          <p:cNvSpPr>
            <a:spLocks noGrp="1"/>
          </p:cNvSpPr>
          <p:nvPr>
            <p:ph type="sldNum" sz="quarter" idx="5"/>
          </p:nvPr>
        </p:nvSpPr>
        <p:spPr/>
        <p:txBody>
          <a:bodyPr/>
          <a:lstStyle/>
          <a:p>
            <a:fld id="{6B6AD22E-1D5D-4218-965B-8EB91E3B6195}" type="slidenum">
              <a:rPr lang="en-US" smtClean="0"/>
              <a:t>6</a:t>
            </a:fld>
            <a:endParaRPr lang="en-US"/>
          </a:p>
        </p:txBody>
      </p:sp>
    </p:spTree>
    <p:extLst>
      <p:ext uri="{BB962C8B-B14F-4D97-AF65-F5344CB8AC3E}">
        <p14:creationId xmlns:p14="http://schemas.microsoft.com/office/powerpoint/2010/main" val="53416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Kultura v organizaciji se manifestira tako v delovanju vseh sodelavcev kakor tudi v odnosu organizacije do drugih deležnikov v njenem ekosistemu. Vplivanje na delovanje posameznikov pa v največji meri  zagotavljajo voditelji in kar je poudarek modela EFQM 20o se pri tem spodbuja razvoj voditeljskih lastnosti vodij na vseh nivojih. Po drugi strani pa izjemno uspešne organizacije prevzamejo tudi vlogo voditelja v okviru svojega ekosistema. </a:t>
            </a:r>
            <a:endParaRPr lang="en-US" dirty="0"/>
          </a:p>
        </p:txBody>
      </p:sp>
      <p:sp>
        <p:nvSpPr>
          <p:cNvPr id="4" name="Označba mesta številke diapozitiva 3"/>
          <p:cNvSpPr>
            <a:spLocks noGrp="1"/>
          </p:cNvSpPr>
          <p:nvPr>
            <p:ph type="sldNum" sz="quarter" idx="5"/>
          </p:nvPr>
        </p:nvSpPr>
        <p:spPr/>
        <p:txBody>
          <a:bodyPr/>
          <a:lstStyle/>
          <a:p>
            <a:fld id="{6B6AD22E-1D5D-4218-965B-8EB91E3B6195}" type="slidenum">
              <a:rPr lang="en-US" smtClean="0"/>
              <a:t>7</a:t>
            </a:fld>
            <a:endParaRPr lang="en-US"/>
          </a:p>
        </p:txBody>
      </p:sp>
    </p:spTree>
    <p:extLst>
      <p:ext uri="{BB962C8B-B14F-4D97-AF65-F5344CB8AC3E}">
        <p14:creationId xmlns:p14="http://schemas.microsoft.com/office/powerpoint/2010/main" val="379084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Na podlagi teh nekaj ključnih poudarkov novega modela EFQM, ki so če jih ponovim (1) usmerjenost v prihodnost, (2) razumevanje svojega ekosistema in ne le vloge vsakega deležnika temveč skupaj z deležniki graditi močan in poslovno uspešen ekosistem, (3) biti pozoren in razumeti </a:t>
            </a:r>
            <a:r>
              <a:rPr lang="sl-SI" dirty="0" err="1"/>
              <a:t>megatrende</a:t>
            </a:r>
            <a:r>
              <a:rPr lang="sl-SI" dirty="0"/>
              <a:t> in ostale dejavnike, ki bodo vplivali na organizacijo samo ter rudi na druge deležnike v njenem ekosistemu, (4) zagotoviti sposobnost vodenja transformacij na podlagi vpliva </a:t>
            </a:r>
            <a:r>
              <a:rPr lang="sl-SI" dirty="0" err="1"/>
              <a:t>megatrendov</a:t>
            </a:r>
            <a:r>
              <a:rPr lang="sl-SI" dirty="0"/>
              <a:t> in hkrati zagotoviti operativno uspešnost in učinkovitost, (5), vzpostaviti kulturo organizacije, ki bo omogočala zagotoviti operativno uspešnost ter dolgoročno stabilno izjemno uspešno delovanje, (6) vzpostaviti voditeljsko delovanje na vseh nivojih vodenja in še več, zagotoviti tudi voditeljsko delovanje organizacije sama v njenem ekosistemu.</a:t>
            </a:r>
          </a:p>
          <a:p>
            <a:endParaRPr lang="sl-SI" dirty="0"/>
          </a:p>
          <a:p>
            <a:r>
              <a:rPr lang="sl-SI" dirty="0"/>
              <a:t>Na podlagi teh izhodišč je temeljna struktura modela sledi trem ključnim vprašanjem:</a:t>
            </a:r>
          </a:p>
          <a:p>
            <a:r>
              <a:rPr lang="sl-SI" dirty="0"/>
              <a:t>1.) vprašanje ZAKAJ postavi pred nas izziv poiskati odgovor na vprašanje kakšen je osnovni namen obstoja organizacije in s tem njena smer delovanja</a:t>
            </a:r>
          </a:p>
          <a:p>
            <a:r>
              <a:rPr lang="sl-SI" dirty="0"/>
              <a:t>2.) vprašanje KAKO  postavi pred nas izziv poiskati odgovor na vprašanje kako bo to organizacija dosegla ter</a:t>
            </a:r>
          </a:p>
          <a:p>
            <a:r>
              <a:rPr lang="sl-SI" dirty="0"/>
              <a:t>3.) vprašanje KAJ poiskati pred nas izziv poiskati odgovor na vprašanje kaj je od zastavljenega namena dejansko dosegla </a:t>
            </a:r>
            <a:endParaRPr lang="en-US" dirty="0"/>
          </a:p>
        </p:txBody>
      </p:sp>
      <p:sp>
        <p:nvSpPr>
          <p:cNvPr id="4" name="Označba mesta številke diapozitiva 3"/>
          <p:cNvSpPr>
            <a:spLocks noGrp="1"/>
          </p:cNvSpPr>
          <p:nvPr>
            <p:ph type="sldNum" sz="quarter" idx="5"/>
          </p:nvPr>
        </p:nvSpPr>
        <p:spPr/>
        <p:txBody>
          <a:bodyPr/>
          <a:lstStyle/>
          <a:p>
            <a:fld id="{6B6AD22E-1D5D-4218-965B-8EB91E3B6195}" type="slidenum">
              <a:rPr lang="en-US" smtClean="0"/>
              <a:t>8</a:t>
            </a:fld>
            <a:endParaRPr lang="en-US"/>
          </a:p>
        </p:txBody>
      </p:sp>
    </p:spTree>
    <p:extLst>
      <p:ext uri="{BB962C8B-B14F-4D97-AF65-F5344CB8AC3E}">
        <p14:creationId xmlns:p14="http://schemas.microsoft.com/office/powerpoint/2010/main" val="4264871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Tem vprašanjem sledi tudi nova oblika EFQM modela 2020.,ki izpostavi ravno ta tri področja za razliko od predhodnega modela, ki je imel vsebine predstavljene v kvadratni obliki. Logika kroga, ki ga beremo v seri urinega kazalca sledi tudi dobro uveljavljeni logiki PDCA kroga kakovosti oziroma izboljšav. </a:t>
            </a:r>
            <a:endParaRPr lang="en-US" dirty="0"/>
          </a:p>
        </p:txBody>
      </p:sp>
      <p:sp>
        <p:nvSpPr>
          <p:cNvPr id="4" name="Označba mesta številke diapozitiva 3"/>
          <p:cNvSpPr>
            <a:spLocks noGrp="1"/>
          </p:cNvSpPr>
          <p:nvPr>
            <p:ph type="sldNum" sz="quarter" idx="5"/>
          </p:nvPr>
        </p:nvSpPr>
        <p:spPr/>
        <p:txBody>
          <a:bodyPr/>
          <a:lstStyle/>
          <a:p>
            <a:fld id="{6B6AD22E-1D5D-4218-965B-8EB91E3B6195}" type="slidenum">
              <a:rPr lang="en-US" smtClean="0"/>
              <a:t>9</a:t>
            </a:fld>
            <a:endParaRPr lang="en-US"/>
          </a:p>
        </p:txBody>
      </p:sp>
    </p:spTree>
    <p:extLst>
      <p:ext uri="{BB962C8B-B14F-4D97-AF65-F5344CB8AC3E}">
        <p14:creationId xmlns:p14="http://schemas.microsoft.com/office/powerpoint/2010/main" val="4222314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7F0A4B2C-791C-410F-8226-51592253AE71}"/>
              </a:ext>
            </a:extLst>
          </p:cNvPr>
          <p:cNvSpPr/>
          <p:nvPr userDrawn="1"/>
        </p:nvSpPr>
        <p:spPr>
          <a:xfrm>
            <a:off x="0" y="0"/>
            <a:ext cx="20104100" cy="11309350"/>
          </a:xfrm>
          <a:prstGeom prst="rect">
            <a:avLst/>
          </a:prstGeom>
          <a:gradFill flip="none" rotWithShape="1">
            <a:gsLst>
              <a:gs pos="0">
                <a:srgbClr val="77A02E"/>
              </a:gs>
              <a:gs pos="100000">
                <a:srgbClr val="346C80"/>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3" name="Skupina 2">
            <a:extLst>
              <a:ext uri="{FF2B5EF4-FFF2-40B4-BE49-F238E27FC236}">
                <a16:creationId xmlns:a16="http://schemas.microsoft.com/office/drawing/2014/main" id="{4D7E94BA-DA2E-40AD-96F5-5B1FCA8160BB}"/>
              </a:ext>
            </a:extLst>
          </p:cNvPr>
          <p:cNvGrpSpPr/>
          <p:nvPr userDrawn="1"/>
        </p:nvGrpSpPr>
        <p:grpSpPr>
          <a:xfrm>
            <a:off x="0" y="3447221"/>
            <a:ext cx="5395809" cy="6347411"/>
            <a:chOff x="0" y="3447221"/>
            <a:chExt cx="5395809" cy="6347411"/>
          </a:xfrm>
        </p:grpSpPr>
        <p:sp>
          <p:nvSpPr>
            <p:cNvPr id="4" name="bk object 41">
              <a:extLst>
                <a:ext uri="{FF2B5EF4-FFF2-40B4-BE49-F238E27FC236}">
                  <a16:creationId xmlns:a16="http://schemas.microsoft.com/office/drawing/2014/main" id="{4ED0AE97-CF52-4B64-B4A7-4DCEF0F71B86}"/>
                </a:ext>
              </a:extLst>
            </p:cNvPr>
            <p:cNvSpPr/>
            <p:nvPr/>
          </p:nvSpPr>
          <p:spPr>
            <a:xfrm>
              <a:off x="4818734" y="4023801"/>
              <a:ext cx="576580" cy="695960"/>
            </a:xfrm>
            <a:custGeom>
              <a:avLst/>
              <a:gdLst/>
              <a:ahLst/>
              <a:cxnLst/>
              <a:rect l="l" t="t" r="r" b="b"/>
              <a:pathLst>
                <a:path w="576579" h="695960">
                  <a:moveTo>
                    <a:pt x="0" y="695960"/>
                  </a:moveTo>
                  <a:lnTo>
                    <a:pt x="576516" y="695960"/>
                  </a:lnTo>
                  <a:lnTo>
                    <a:pt x="576516" y="0"/>
                  </a:lnTo>
                  <a:lnTo>
                    <a:pt x="0" y="0"/>
                  </a:lnTo>
                  <a:lnTo>
                    <a:pt x="0" y="695960"/>
                  </a:lnTo>
                  <a:close/>
                </a:path>
              </a:pathLst>
            </a:custGeom>
            <a:solidFill>
              <a:srgbClr val="FFFFFF"/>
            </a:solidFill>
          </p:spPr>
          <p:txBody>
            <a:bodyPr wrap="square" lIns="0" tIns="0" rIns="0" bIns="0" rtlCol="0"/>
            <a:lstStyle/>
            <a:p>
              <a:endParaRPr/>
            </a:p>
          </p:txBody>
        </p:sp>
        <p:sp>
          <p:nvSpPr>
            <p:cNvPr id="5" name="bk object 42">
              <a:extLst>
                <a:ext uri="{FF2B5EF4-FFF2-40B4-BE49-F238E27FC236}">
                  <a16:creationId xmlns:a16="http://schemas.microsoft.com/office/drawing/2014/main" id="{D8001C8E-8884-4433-9669-2E0AE9AFB240}"/>
                </a:ext>
              </a:extLst>
            </p:cNvPr>
            <p:cNvSpPr/>
            <p:nvPr/>
          </p:nvSpPr>
          <p:spPr>
            <a:xfrm>
              <a:off x="4123269" y="3447221"/>
              <a:ext cx="1272540" cy="576580"/>
            </a:xfrm>
            <a:custGeom>
              <a:avLst/>
              <a:gdLst/>
              <a:ahLst/>
              <a:cxnLst/>
              <a:rect l="l" t="t" r="r" b="b"/>
              <a:pathLst>
                <a:path w="1272539" h="576579">
                  <a:moveTo>
                    <a:pt x="0" y="576580"/>
                  </a:moveTo>
                  <a:lnTo>
                    <a:pt x="1271982" y="576580"/>
                  </a:lnTo>
                  <a:lnTo>
                    <a:pt x="1271982" y="0"/>
                  </a:lnTo>
                  <a:lnTo>
                    <a:pt x="0" y="0"/>
                  </a:lnTo>
                  <a:lnTo>
                    <a:pt x="0" y="576580"/>
                  </a:lnTo>
                  <a:close/>
                </a:path>
              </a:pathLst>
            </a:custGeom>
            <a:solidFill>
              <a:srgbClr val="FFFFFF"/>
            </a:solidFill>
          </p:spPr>
          <p:txBody>
            <a:bodyPr wrap="square" lIns="0" tIns="0" rIns="0" bIns="0" rtlCol="0"/>
            <a:lstStyle/>
            <a:p>
              <a:endParaRPr/>
            </a:p>
          </p:txBody>
        </p:sp>
        <p:sp>
          <p:nvSpPr>
            <p:cNvPr id="6" name="bk object 43">
              <a:extLst>
                <a:ext uri="{FF2B5EF4-FFF2-40B4-BE49-F238E27FC236}">
                  <a16:creationId xmlns:a16="http://schemas.microsoft.com/office/drawing/2014/main" id="{FD019524-8286-46F2-809B-3ED417419207}"/>
                </a:ext>
              </a:extLst>
            </p:cNvPr>
            <p:cNvSpPr/>
            <p:nvPr/>
          </p:nvSpPr>
          <p:spPr>
            <a:xfrm>
              <a:off x="0" y="4023752"/>
              <a:ext cx="4862830" cy="5770880"/>
            </a:xfrm>
            <a:custGeom>
              <a:avLst/>
              <a:gdLst/>
              <a:ahLst/>
              <a:cxnLst/>
              <a:rect l="l" t="t" r="r" b="b"/>
              <a:pathLst>
                <a:path w="4862830" h="5770880">
                  <a:moveTo>
                    <a:pt x="3336233" y="0"/>
                  </a:moveTo>
                  <a:lnTo>
                    <a:pt x="0" y="0"/>
                  </a:lnTo>
                  <a:lnTo>
                    <a:pt x="0" y="576526"/>
                  </a:lnTo>
                  <a:lnTo>
                    <a:pt x="3336233" y="576526"/>
                  </a:lnTo>
                  <a:lnTo>
                    <a:pt x="3336233" y="0"/>
                  </a:lnTo>
                  <a:close/>
                </a:path>
                <a:path w="4862830" h="5770880">
                  <a:moveTo>
                    <a:pt x="4859914" y="1523670"/>
                  </a:moveTo>
                  <a:lnTo>
                    <a:pt x="4283377" y="1523670"/>
                  </a:lnTo>
                  <a:lnTo>
                    <a:pt x="4283377" y="5194176"/>
                  </a:lnTo>
                  <a:lnTo>
                    <a:pt x="0" y="5194176"/>
                  </a:lnTo>
                  <a:lnTo>
                    <a:pt x="0" y="5770714"/>
                  </a:lnTo>
                  <a:lnTo>
                    <a:pt x="4859914" y="5770714"/>
                  </a:lnTo>
                  <a:lnTo>
                    <a:pt x="4859914" y="2922958"/>
                  </a:lnTo>
                  <a:lnTo>
                    <a:pt x="4862595" y="2919806"/>
                  </a:lnTo>
                  <a:lnTo>
                    <a:pt x="4859914" y="2917471"/>
                  </a:lnTo>
                  <a:lnTo>
                    <a:pt x="4859914" y="1523670"/>
                  </a:lnTo>
                  <a:close/>
                </a:path>
              </a:pathLst>
            </a:custGeom>
            <a:solidFill>
              <a:srgbClr val="FFFFFF"/>
            </a:solidFill>
          </p:spPr>
          <p:txBody>
            <a:bodyPr wrap="square" lIns="0" tIns="0" rIns="0" bIns="0" rtlCol="0"/>
            <a:lstStyle/>
            <a:p>
              <a:endParaRPr/>
            </a:p>
          </p:txBody>
        </p:sp>
      </p:grpSp>
      <p:pic>
        <p:nvPicPr>
          <p:cNvPr id="7" name="Slika 6">
            <a:extLst>
              <a:ext uri="{FF2B5EF4-FFF2-40B4-BE49-F238E27FC236}">
                <a16:creationId xmlns:a16="http://schemas.microsoft.com/office/drawing/2014/main" id="{782AA252-3BA3-4976-A5DD-3F24B78E95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16549" y="1157748"/>
            <a:ext cx="4509670" cy="1350611"/>
          </a:xfrm>
          <a:prstGeom prst="rect">
            <a:avLst/>
          </a:prstGeom>
        </p:spPr>
      </p:pic>
      <p:pic>
        <p:nvPicPr>
          <p:cNvPr id="8" name="Slika 7">
            <a:extLst>
              <a:ext uri="{FF2B5EF4-FFF2-40B4-BE49-F238E27FC236}">
                <a16:creationId xmlns:a16="http://schemas.microsoft.com/office/drawing/2014/main" id="{F1D9B6F7-752E-447B-9F5C-65F9310555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29064" y="9981062"/>
            <a:ext cx="1597155" cy="7985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
        <p:nvSpPr>
          <p:cNvPr id="9" name="Prostoročno: oblika 8">
            <a:extLst>
              <a:ext uri="{FF2B5EF4-FFF2-40B4-BE49-F238E27FC236}">
                <a16:creationId xmlns:a16="http://schemas.microsoft.com/office/drawing/2014/main" id="{8C7937F3-00C9-4D98-93EC-1EC481E0EEE4}"/>
              </a:ext>
            </a:extLst>
          </p:cNvPr>
          <p:cNvSpPr/>
          <p:nvPr userDrawn="1"/>
        </p:nvSpPr>
        <p:spPr>
          <a:xfrm>
            <a:off x="-1" y="0"/>
            <a:ext cx="20104100" cy="11309350"/>
          </a:xfrm>
          <a:custGeom>
            <a:avLst/>
            <a:gdLst>
              <a:gd name="connsiteX0" fmla="*/ 8229601 w 20104100"/>
              <a:gd name="connsiteY0" fmla="*/ 0 h 11309350"/>
              <a:gd name="connsiteX1" fmla="*/ 20104100 w 20104100"/>
              <a:gd name="connsiteY1" fmla="*/ 0 h 11309350"/>
              <a:gd name="connsiteX2" fmla="*/ 20104100 w 20104100"/>
              <a:gd name="connsiteY2" fmla="*/ 1588169 h 11309350"/>
              <a:gd name="connsiteX3" fmla="*/ 20104100 w 20104100"/>
              <a:gd name="connsiteY3" fmla="*/ 6617368 h 11309350"/>
              <a:gd name="connsiteX4" fmla="*/ 20104100 w 20104100"/>
              <a:gd name="connsiteY4" fmla="*/ 7796463 h 11309350"/>
              <a:gd name="connsiteX5" fmla="*/ 20104100 w 20104100"/>
              <a:gd name="connsiteY5" fmla="*/ 8205537 h 11309350"/>
              <a:gd name="connsiteX6" fmla="*/ 20104100 w 20104100"/>
              <a:gd name="connsiteY6" fmla="*/ 11309350 h 11309350"/>
              <a:gd name="connsiteX7" fmla="*/ 0 w 20104100"/>
              <a:gd name="connsiteY7" fmla="*/ 11309350 h 11309350"/>
              <a:gd name="connsiteX8" fmla="*/ 0 w 20104100"/>
              <a:gd name="connsiteY8" fmla="*/ 7796463 h 11309350"/>
              <a:gd name="connsiteX9" fmla="*/ 7267074 w 20104100"/>
              <a:gd name="connsiteY9" fmla="*/ 7796463 h 11309350"/>
              <a:gd name="connsiteX10" fmla="*/ 7267074 w 20104100"/>
              <a:gd name="connsiteY10" fmla="*/ 1588169 h 11309350"/>
              <a:gd name="connsiteX11" fmla="*/ 8229601 w 20104100"/>
              <a:gd name="connsiteY11" fmla="*/ 1588169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04100" h="11309350">
                <a:moveTo>
                  <a:pt x="8229601" y="0"/>
                </a:moveTo>
                <a:lnTo>
                  <a:pt x="20104100" y="0"/>
                </a:lnTo>
                <a:lnTo>
                  <a:pt x="20104100" y="1588169"/>
                </a:lnTo>
                <a:lnTo>
                  <a:pt x="20104100" y="6617368"/>
                </a:lnTo>
                <a:lnTo>
                  <a:pt x="20104100" y="7796463"/>
                </a:lnTo>
                <a:lnTo>
                  <a:pt x="20104100" y="8205537"/>
                </a:lnTo>
                <a:lnTo>
                  <a:pt x="20104100" y="11309350"/>
                </a:lnTo>
                <a:lnTo>
                  <a:pt x="0" y="11309350"/>
                </a:lnTo>
                <a:lnTo>
                  <a:pt x="0" y="7796463"/>
                </a:lnTo>
                <a:lnTo>
                  <a:pt x="7267074" y="7796463"/>
                </a:lnTo>
                <a:lnTo>
                  <a:pt x="7267074" y="1588169"/>
                </a:lnTo>
                <a:lnTo>
                  <a:pt x="8229601" y="1588169"/>
                </a:lnTo>
                <a:close/>
              </a:path>
            </a:pathLst>
          </a:cu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 name="Slika 9">
            <a:extLst>
              <a:ext uri="{FF2B5EF4-FFF2-40B4-BE49-F238E27FC236}">
                <a16:creationId xmlns:a16="http://schemas.microsoft.com/office/drawing/2014/main" id="{42717C24-689F-4887-A1DA-FC654683A3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75712" y="1123262"/>
            <a:ext cx="2599064" cy="778400"/>
          </a:xfrm>
          <a:prstGeom prst="rect">
            <a:avLst/>
          </a:prstGeom>
        </p:spPr>
      </p:pic>
      <p:sp>
        <p:nvSpPr>
          <p:cNvPr id="11" name="Pravokotnik 10">
            <a:extLst>
              <a:ext uri="{FF2B5EF4-FFF2-40B4-BE49-F238E27FC236}">
                <a16:creationId xmlns:a16="http://schemas.microsoft.com/office/drawing/2014/main" id="{4B5E5665-8337-4D7F-8483-6D85FD1EF3ED}"/>
              </a:ext>
            </a:extLst>
          </p:cNvPr>
          <p:cNvSpPr/>
          <p:nvPr userDrawn="1"/>
        </p:nvSpPr>
        <p:spPr>
          <a:xfrm>
            <a:off x="0" y="11056947"/>
            <a:ext cx="20104099" cy="252403"/>
          </a:xfrm>
          <a:prstGeom prst="rect">
            <a:avLst/>
          </a:prstGeom>
          <a:gradFill flip="none" rotWithShape="1">
            <a:gsLst>
              <a:gs pos="0">
                <a:srgbClr val="77A02E"/>
              </a:gs>
              <a:gs pos="100000">
                <a:srgbClr val="346C8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4" name="Slika 13">
            <a:extLst>
              <a:ext uri="{FF2B5EF4-FFF2-40B4-BE49-F238E27FC236}">
                <a16:creationId xmlns:a16="http://schemas.microsoft.com/office/drawing/2014/main" id="{6E872C82-2ED0-46F9-8935-96F42970E5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29064" y="9981825"/>
            <a:ext cx="1597155" cy="797051"/>
          </a:xfrm>
          <a:prstGeom prst="rect">
            <a:avLst/>
          </a:prstGeom>
        </p:spPr>
      </p:pic>
      <p:pic>
        <p:nvPicPr>
          <p:cNvPr id="2" name="Slika 1">
            <a:extLst>
              <a:ext uri="{FF2B5EF4-FFF2-40B4-BE49-F238E27FC236}">
                <a16:creationId xmlns:a16="http://schemas.microsoft.com/office/drawing/2014/main" id="{9C1A6F19-F693-4F60-81C7-8D16A6BED909}"/>
              </a:ext>
            </a:extLst>
          </p:cNvPr>
          <p:cNvPicPr>
            <a:picLocks noChangeAspect="1"/>
          </p:cNvPicPr>
          <p:nvPr userDrawn="1"/>
        </p:nvPicPr>
        <p:blipFill>
          <a:blip r:embed="rId4"/>
          <a:stretch>
            <a:fillRect/>
          </a:stretch>
        </p:blipFill>
        <p:spPr>
          <a:xfrm>
            <a:off x="0" y="0"/>
            <a:ext cx="9214338" cy="8745415"/>
          </a:xfrm>
          <a:prstGeom prst="rect">
            <a:avLst/>
          </a:prstGeom>
        </p:spPr>
      </p:pic>
    </p:spTree>
    <p:extLst>
      <p:ext uri="{BB962C8B-B14F-4D97-AF65-F5344CB8AC3E}">
        <p14:creationId xmlns:p14="http://schemas.microsoft.com/office/powerpoint/2010/main" val="33557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Blank">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702D7454-855D-4652-BD25-9F90FB62B0F5}"/>
              </a:ext>
            </a:extLst>
          </p:cNvPr>
          <p:cNvSpPr/>
          <p:nvPr userDrawn="1"/>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F3F4F4"/>
          </a:solidFill>
        </p:spPr>
        <p:txBody>
          <a:bodyPr wrap="square" lIns="0" tIns="0" rIns="0" bIns="0" rtlCol="0"/>
          <a:lstStyle/>
          <a:p>
            <a:endParaRPr/>
          </a:p>
        </p:txBody>
      </p:sp>
      <p:sp>
        <p:nvSpPr>
          <p:cNvPr id="7" name="object 3">
            <a:extLst>
              <a:ext uri="{FF2B5EF4-FFF2-40B4-BE49-F238E27FC236}">
                <a16:creationId xmlns:a16="http://schemas.microsoft.com/office/drawing/2014/main" id="{70D2FD98-586C-4615-BE6F-FF8664C36A98}"/>
              </a:ext>
            </a:extLst>
          </p:cNvPr>
          <p:cNvSpPr/>
          <p:nvPr userDrawn="1"/>
        </p:nvSpPr>
        <p:spPr>
          <a:xfrm>
            <a:off x="0" y="11042229"/>
            <a:ext cx="20104099" cy="266326"/>
          </a:xfrm>
          <a:prstGeom prst="rect">
            <a:avLst/>
          </a:prstGeom>
          <a:blipFill>
            <a:blip r:embed="rId2" cstate="print"/>
            <a:stretch>
              <a:fillRect/>
            </a:stretch>
          </a:blipFill>
        </p:spPr>
        <p:txBody>
          <a:bodyPr wrap="square" lIns="0" tIns="0" rIns="0" bIns="0" rtlCol="0"/>
          <a:lstStyle/>
          <a:p>
            <a:endParaRPr/>
          </a:p>
        </p:txBody>
      </p:sp>
      <p:pic>
        <p:nvPicPr>
          <p:cNvPr id="12" name="Slika 11">
            <a:extLst>
              <a:ext uri="{FF2B5EF4-FFF2-40B4-BE49-F238E27FC236}">
                <a16:creationId xmlns:a16="http://schemas.microsoft.com/office/drawing/2014/main" id="{87493A5B-241C-476A-BCD9-39FD698E52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75712" y="1123262"/>
            <a:ext cx="2599064" cy="778400"/>
          </a:xfrm>
          <a:prstGeom prst="rect">
            <a:avLst/>
          </a:prstGeom>
        </p:spPr>
      </p:pic>
      <p:pic>
        <p:nvPicPr>
          <p:cNvPr id="13" name="Slika 12">
            <a:extLst>
              <a:ext uri="{FF2B5EF4-FFF2-40B4-BE49-F238E27FC236}">
                <a16:creationId xmlns:a16="http://schemas.microsoft.com/office/drawing/2014/main" id="{A49F90F1-77A3-45B4-880A-1EDC56C715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29064" y="9981825"/>
            <a:ext cx="1597155" cy="797051"/>
          </a:xfrm>
          <a:prstGeom prst="rect">
            <a:avLst/>
          </a:prstGeom>
        </p:spPr>
      </p:pic>
    </p:spTree>
    <p:extLst>
      <p:ext uri="{BB962C8B-B14F-4D97-AF65-F5344CB8AC3E}">
        <p14:creationId xmlns:p14="http://schemas.microsoft.com/office/powerpoint/2010/main" val="112978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3_Blank">
    <p:bg>
      <p:bgPr>
        <a:solidFill>
          <a:schemeClr val="bg1"/>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9E0B8265-4529-435F-88B7-26CBB5AB69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820"/>
          <a:stretch/>
        </p:blipFill>
        <p:spPr>
          <a:xfrm>
            <a:off x="10155159" y="2245896"/>
            <a:ext cx="9948942" cy="9063453"/>
          </a:xfrm>
          <a:prstGeom prst="rect">
            <a:avLst/>
          </a:prstGeom>
        </p:spPr>
      </p:pic>
      <p:sp>
        <p:nvSpPr>
          <p:cNvPr id="8" name="Prostoročno: oblika 7">
            <a:extLst>
              <a:ext uri="{FF2B5EF4-FFF2-40B4-BE49-F238E27FC236}">
                <a16:creationId xmlns:a16="http://schemas.microsoft.com/office/drawing/2014/main" id="{92CF62BD-74C9-49CB-9BF0-9BFE50BC3884}"/>
              </a:ext>
            </a:extLst>
          </p:cNvPr>
          <p:cNvSpPr/>
          <p:nvPr userDrawn="1"/>
        </p:nvSpPr>
        <p:spPr>
          <a:xfrm>
            <a:off x="-1" y="-1"/>
            <a:ext cx="20104100" cy="11309350"/>
          </a:xfrm>
          <a:custGeom>
            <a:avLst/>
            <a:gdLst>
              <a:gd name="connsiteX0" fmla="*/ 0 w 20104100"/>
              <a:gd name="connsiteY0" fmla="*/ 0 h 11309350"/>
              <a:gd name="connsiteX1" fmla="*/ 20104100 w 20104100"/>
              <a:gd name="connsiteY1" fmla="*/ 0 h 11309350"/>
              <a:gd name="connsiteX2" fmla="*/ 20104100 w 20104100"/>
              <a:gd name="connsiteY2" fmla="*/ 2983832 h 11309350"/>
              <a:gd name="connsiteX3" fmla="*/ 18552696 w 20104100"/>
              <a:gd name="connsiteY3" fmla="*/ 2983832 h 11309350"/>
              <a:gd name="connsiteX4" fmla="*/ 18552696 w 20104100"/>
              <a:gd name="connsiteY4" fmla="*/ 3922295 h 11309350"/>
              <a:gd name="connsiteX5" fmla="*/ 13186611 w 20104100"/>
              <a:gd name="connsiteY5" fmla="*/ 3922295 h 11309350"/>
              <a:gd name="connsiteX6" fmla="*/ 13186611 w 20104100"/>
              <a:gd name="connsiteY6" fmla="*/ 11309350 h 11309350"/>
              <a:gd name="connsiteX7" fmla="*/ 1 w 20104100"/>
              <a:gd name="connsiteY7" fmla="*/ 11309350 h 11309350"/>
              <a:gd name="connsiteX8" fmla="*/ 1 w 20104100"/>
              <a:gd name="connsiteY8" fmla="*/ 3922295 h 11309350"/>
              <a:gd name="connsiteX9" fmla="*/ 1 w 20104100"/>
              <a:gd name="connsiteY9" fmla="*/ 3545306 h 11309350"/>
              <a:gd name="connsiteX10" fmla="*/ 1 w 20104100"/>
              <a:gd name="connsiteY10" fmla="*/ 2983832 h 11309350"/>
              <a:gd name="connsiteX11" fmla="*/ 0 w 20104100"/>
              <a:gd name="connsiteY11" fmla="*/ 2983832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04100" h="11309350">
                <a:moveTo>
                  <a:pt x="0" y="0"/>
                </a:moveTo>
                <a:lnTo>
                  <a:pt x="20104100" y="0"/>
                </a:lnTo>
                <a:lnTo>
                  <a:pt x="20104100" y="2983832"/>
                </a:lnTo>
                <a:lnTo>
                  <a:pt x="18552696" y="2983832"/>
                </a:lnTo>
                <a:lnTo>
                  <a:pt x="18552696" y="3922295"/>
                </a:lnTo>
                <a:lnTo>
                  <a:pt x="13186611" y="3922295"/>
                </a:lnTo>
                <a:lnTo>
                  <a:pt x="13186611" y="11309350"/>
                </a:lnTo>
                <a:lnTo>
                  <a:pt x="1" y="11309350"/>
                </a:lnTo>
                <a:lnTo>
                  <a:pt x="1" y="3922295"/>
                </a:lnTo>
                <a:lnTo>
                  <a:pt x="1" y="3545306"/>
                </a:lnTo>
                <a:lnTo>
                  <a:pt x="1" y="2983832"/>
                </a:lnTo>
                <a:lnTo>
                  <a:pt x="0" y="2983832"/>
                </a:lnTo>
                <a:close/>
              </a:path>
            </a:pathLst>
          </a:custGeom>
          <a:solidFill>
            <a:srgbClr val="346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9" name="Slika 8">
            <a:extLst>
              <a:ext uri="{FF2B5EF4-FFF2-40B4-BE49-F238E27FC236}">
                <a16:creationId xmlns:a16="http://schemas.microsoft.com/office/drawing/2014/main" id="{301F069A-3EB0-4BF1-9C4E-3AC4774E06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71735" y="1114329"/>
            <a:ext cx="2586057" cy="774504"/>
          </a:xfrm>
          <a:prstGeom prst="rect">
            <a:avLst/>
          </a:prstGeom>
        </p:spPr>
      </p:pic>
      <p:sp>
        <p:nvSpPr>
          <p:cNvPr id="10" name="object 3">
            <a:extLst>
              <a:ext uri="{FF2B5EF4-FFF2-40B4-BE49-F238E27FC236}">
                <a16:creationId xmlns:a16="http://schemas.microsoft.com/office/drawing/2014/main" id="{68A3A1A1-0D10-41C7-BCA4-4405C94357AB}"/>
              </a:ext>
            </a:extLst>
          </p:cNvPr>
          <p:cNvSpPr/>
          <p:nvPr userDrawn="1"/>
        </p:nvSpPr>
        <p:spPr>
          <a:xfrm>
            <a:off x="0" y="11042229"/>
            <a:ext cx="20104099" cy="266326"/>
          </a:xfrm>
          <a:prstGeom prst="rect">
            <a:avLst/>
          </a:prstGeom>
          <a:blipFill>
            <a:blip r:embed="rId4" cstate="print"/>
            <a:stretch>
              <a:fillRect/>
            </a:stretch>
          </a:blipFill>
        </p:spPr>
        <p:txBody>
          <a:bodyPr wrap="square" lIns="0" tIns="0" rIns="0" bIns="0" rtlCol="0"/>
          <a:lstStyle/>
          <a:p>
            <a:endParaRPr/>
          </a:p>
        </p:txBody>
      </p:sp>
      <p:pic>
        <p:nvPicPr>
          <p:cNvPr id="13" name="Slika 12">
            <a:extLst>
              <a:ext uri="{FF2B5EF4-FFF2-40B4-BE49-F238E27FC236}">
                <a16:creationId xmlns:a16="http://schemas.microsoft.com/office/drawing/2014/main" id="{026954CA-DE52-4E9C-A8B5-F14F43929B5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29064" y="9981062"/>
            <a:ext cx="1597155" cy="798578"/>
          </a:xfrm>
          <a:prstGeom prst="rect">
            <a:avLst/>
          </a:prstGeom>
        </p:spPr>
      </p:pic>
    </p:spTree>
    <p:extLst>
      <p:ext uri="{BB962C8B-B14F-4D97-AF65-F5344CB8AC3E}">
        <p14:creationId xmlns:p14="http://schemas.microsoft.com/office/powerpoint/2010/main" val="408659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4_Blank">
    <p:bg>
      <p:bgPr>
        <a:solidFill>
          <a:schemeClr val="bg1"/>
        </a:solidFill>
        <a:effectLst/>
      </p:bgPr>
    </p:bg>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7F0A4B2C-791C-410F-8226-51592253AE71}"/>
              </a:ext>
            </a:extLst>
          </p:cNvPr>
          <p:cNvSpPr/>
          <p:nvPr userDrawn="1"/>
        </p:nvSpPr>
        <p:spPr>
          <a:xfrm>
            <a:off x="0" y="0"/>
            <a:ext cx="20104100" cy="11309350"/>
          </a:xfrm>
          <a:prstGeom prst="rect">
            <a:avLst/>
          </a:prstGeom>
          <a:gradFill flip="none" rotWithShape="1">
            <a:gsLst>
              <a:gs pos="0">
                <a:srgbClr val="77A02E"/>
              </a:gs>
              <a:gs pos="100000">
                <a:srgbClr val="346C80"/>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3" name="Skupina 2">
            <a:extLst>
              <a:ext uri="{FF2B5EF4-FFF2-40B4-BE49-F238E27FC236}">
                <a16:creationId xmlns:a16="http://schemas.microsoft.com/office/drawing/2014/main" id="{4D7E94BA-DA2E-40AD-96F5-5B1FCA8160BB}"/>
              </a:ext>
            </a:extLst>
          </p:cNvPr>
          <p:cNvGrpSpPr/>
          <p:nvPr userDrawn="1"/>
        </p:nvGrpSpPr>
        <p:grpSpPr>
          <a:xfrm>
            <a:off x="0" y="3447221"/>
            <a:ext cx="5395809" cy="6347411"/>
            <a:chOff x="0" y="3447221"/>
            <a:chExt cx="5395809" cy="6347411"/>
          </a:xfrm>
        </p:grpSpPr>
        <p:sp>
          <p:nvSpPr>
            <p:cNvPr id="4" name="bk object 41">
              <a:extLst>
                <a:ext uri="{FF2B5EF4-FFF2-40B4-BE49-F238E27FC236}">
                  <a16:creationId xmlns:a16="http://schemas.microsoft.com/office/drawing/2014/main" id="{4ED0AE97-CF52-4B64-B4A7-4DCEF0F71B86}"/>
                </a:ext>
              </a:extLst>
            </p:cNvPr>
            <p:cNvSpPr/>
            <p:nvPr/>
          </p:nvSpPr>
          <p:spPr>
            <a:xfrm>
              <a:off x="4818734" y="4023801"/>
              <a:ext cx="576580" cy="695960"/>
            </a:xfrm>
            <a:custGeom>
              <a:avLst/>
              <a:gdLst/>
              <a:ahLst/>
              <a:cxnLst/>
              <a:rect l="l" t="t" r="r" b="b"/>
              <a:pathLst>
                <a:path w="576579" h="695960">
                  <a:moveTo>
                    <a:pt x="0" y="695960"/>
                  </a:moveTo>
                  <a:lnTo>
                    <a:pt x="576516" y="695960"/>
                  </a:lnTo>
                  <a:lnTo>
                    <a:pt x="576516" y="0"/>
                  </a:lnTo>
                  <a:lnTo>
                    <a:pt x="0" y="0"/>
                  </a:lnTo>
                  <a:lnTo>
                    <a:pt x="0" y="695960"/>
                  </a:lnTo>
                  <a:close/>
                </a:path>
              </a:pathLst>
            </a:custGeom>
            <a:solidFill>
              <a:srgbClr val="FFFFFF"/>
            </a:solidFill>
          </p:spPr>
          <p:txBody>
            <a:bodyPr wrap="square" lIns="0" tIns="0" rIns="0" bIns="0" rtlCol="0"/>
            <a:lstStyle/>
            <a:p>
              <a:endParaRPr/>
            </a:p>
          </p:txBody>
        </p:sp>
        <p:sp>
          <p:nvSpPr>
            <p:cNvPr id="5" name="bk object 42">
              <a:extLst>
                <a:ext uri="{FF2B5EF4-FFF2-40B4-BE49-F238E27FC236}">
                  <a16:creationId xmlns:a16="http://schemas.microsoft.com/office/drawing/2014/main" id="{D8001C8E-8884-4433-9669-2E0AE9AFB240}"/>
                </a:ext>
              </a:extLst>
            </p:cNvPr>
            <p:cNvSpPr/>
            <p:nvPr/>
          </p:nvSpPr>
          <p:spPr>
            <a:xfrm>
              <a:off x="4123269" y="3447221"/>
              <a:ext cx="1272540" cy="576580"/>
            </a:xfrm>
            <a:custGeom>
              <a:avLst/>
              <a:gdLst/>
              <a:ahLst/>
              <a:cxnLst/>
              <a:rect l="l" t="t" r="r" b="b"/>
              <a:pathLst>
                <a:path w="1272539" h="576579">
                  <a:moveTo>
                    <a:pt x="0" y="576580"/>
                  </a:moveTo>
                  <a:lnTo>
                    <a:pt x="1271982" y="576580"/>
                  </a:lnTo>
                  <a:lnTo>
                    <a:pt x="1271982" y="0"/>
                  </a:lnTo>
                  <a:lnTo>
                    <a:pt x="0" y="0"/>
                  </a:lnTo>
                  <a:lnTo>
                    <a:pt x="0" y="576580"/>
                  </a:lnTo>
                  <a:close/>
                </a:path>
              </a:pathLst>
            </a:custGeom>
            <a:solidFill>
              <a:srgbClr val="FFFFFF"/>
            </a:solidFill>
          </p:spPr>
          <p:txBody>
            <a:bodyPr wrap="square" lIns="0" tIns="0" rIns="0" bIns="0" rtlCol="0"/>
            <a:lstStyle/>
            <a:p>
              <a:endParaRPr/>
            </a:p>
          </p:txBody>
        </p:sp>
        <p:sp>
          <p:nvSpPr>
            <p:cNvPr id="6" name="bk object 43">
              <a:extLst>
                <a:ext uri="{FF2B5EF4-FFF2-40B4-BE49-F238E27FC236}">
                  <a16:creationId xmlns:a16="http://schemas.microsoft.com/office/drawing/2014/main" id="{FD019524-8286-46F2-809B-3ED417419207}"/>
                </a:ext>
              </a:extLst>
            </p:cNvPr>
            <p:cNvSpPr/>
            <p:nvPr/>
          </p:nvSpPr>
          <p:spPr>
            <a:xfrm>
              <a:off x="0" y="4023752"/>
              <a:ext cx="4862830" cy="5770880"/>
            </a:xfrm>
            <a:custGeom>
              <a:avLst/>
              <a:gdLst/>
              <a:ahLst/>
              <a:cxnLst/>
              <a:rect l="l" t="t" r="r" b="b"/>
              <a:pathLst>
                <a:path w="4862830" h="5770880">
                  <a:moveTo>
                    <a:pt x="3336233" y="0"/>
                  </a:moveTo>
                  <a:lnTo>
                    <a:pt x="0" y="0"/>
                  </a:lnTo>
                  <a:lnTo>
                    <a:pt x="0" y="576526"/>
                  </a:lnTo>
                  <a:lnTo>
                    <a:pt x="3336233" y="576526"/>
                  </a:lnTo>
                  <a:lnTo>
                    <a:pt x="3336233" y="0"/>
                  </a:lnTo>
                  <a:close/>
                </a:path>
                <a:path w="4862830" h="5770880">
                  <a:moveTo>
                    <a:pt x="4859914" y="1523670"/>
                  </a:moveTo>
                  <a:lnTo>
                    <a:pt x="4283377" y="1523670"/>
                  </a:lnTo>
                  <a:lnTo>
                    <a:pt x="4283377" y="5194176"/>
                  </a:lnTo>
                  <a:lnTo>
                    <a:pt x="0" y="5194176"/>
                  </a:lnTo>
                  <a:lnTo>
                    <a:pt x="0" y="5770714"/>
                  </a:lnTo>
                  <a:lnTo>
                    <a:pt x="4859914" y="5770714"/>
                  </a:lnTo>
                  <a:lnTo>
                    <a:pt x="4859914" y="2922958"/>
                  </a:lnTo>
                  <a:lnTo>
                    <a:pt x="4862595" y="2919806"/>
                  </a:lnTo>
                  <a:lnTo>
                    <a:pt x="4859914" y="2917471"/>
                  </a:lnTo>
                  <a:lnTo>
                    <a:pt x="4859914" y="1523670"/>
                  </a:lnTo>
                  <a:close/>
                </a:path>
              </a:pathLst>
            </a:custGeom>
            <a:solidFill>
              <a:srgbClr val="FFFFFF"/>
            </a:solidFill>
          </p:spPr>
          <p:txBody>
            <a:bodyPr wrap="square" lIns="0" tIns="0" rIns="0" bIns="0" rtlCol="0"/>
            <a:lstStyle/>
            <a:p>
              <a:endParaRPr/>
            </a:p>
          </p:txBody>
        </p:sp>
      </p:grpSp>
      <p:pic>
        <p:nvPicPr>
          <p:cNvPr id="7" name="Slika 6">
            <a:extLst>
              <a:ext uri="{FF2B5EF4-FFF2-40B4-BE49-F238E27FC236}">
                <a16:creationId xmlns:a16="http://schemas.microsoft.com/office/drawing/2014/main" id="{782AA252-3BA3-4976-A5DD-3F24B78E95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16549" y="1157748"/>
            <a:ext cx="4509670" cy="1350611"/>
          </a:xfrm>
          <a:prstGeom prst="rect">
            <a:avLst/>
          </a:prstGeom>
        </p:spPr>
      </p:pic>
    </p:spTree>
    <p:extLst>
      <p:ext uri="{BB962C8B-B14F-4D97-AF65-F5344CB8AC3E}">
        <p14:creationId xmlns:p14="http://schemas.microsoft.com/office/powerpoint/2010/main" val="388581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A.Text_Slide_Image_Placeholder">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F138EF31-C3A4-AD47-ACA4-180D83BF7E82}"/>
              </a:ext>
            </a:extLst>
          </p:cNvPr>
          <p:cNvSpPr>
            <a:spLocks noGrp="1"/>
          </p:cNvSpPr>
          <p:nvPr>
            <p:ph type="body" sz="quarter" idx="13"/>
          </p:nvPr>
        </p:nvSpPr>
        <p:spPr>
          <a:xfrm>
            <a:off x="346444" y="426163"/>
            <a:ext cx="13386123" cy="947682"/>
          </a:xfrm>
          <a:prstGeom prst="rect">
            <a:avLst/>
          </a:prstGeom>
        </p:spPr>
        <p:txBody>
          <a:bodyPr/>
          <a:lstStyle>
            <a:lvl1pPr marL="0" indent="0">
              <a:buFontTx/>
              <a:buNone/>
              <a:defRPr sz="3298" b="1" i="0">
                <a:solidFill>
                  <a:srgbClr val="123274"/>
                </a:solidFill>
                <a:latin typeface="Lato Semibold" panose="020F0502020204030203" pitchFamily="34" charset="0"/>
                <a:ea typeface="Lato Semibold" panose="020F0502020204030203" pitchFamily="34" charset="0"/>
                <a:cs typeface="Lato Semibold" panose="020F0502020204030203" pitchFamily="34" charset="0"/>
              </a:defRPr>
            </a:lvl1pPr>
            <a:lvl2pPr marL="753923" indent="0">
              <a:buFontTx/>
              <a:buNone/>
              <a:defRPr sz="3958" b="1" i="0">
                <a:latin typeface="Lato Semibold" panose="020F0502020204030203" pitchFamily="34" charset="0"/>
                <a:ea typeface="Lato Semibold" panose="020F0502020204030203" pitchFamily="34" charset="0"/>
                <a:cs typeface="Lato Semibold" panose="020F0502020204030203" pitchFamily="34" charset="0"/>
              </a:defRPr>
            </a:lvl2pPr>
            <a:lvl3pPr marL="1507846" indent="0">
              <a:buFontTx/>
              <a:buNone/>
              <a:defRPr sz="3958" b="1" i="0">
                <a:latin typeface="Lato Semibold" panose="020F0502020204030203" pitchFamily="34" charset="0"/>
                <a:ea typeface="Lato Semibold" panose="020F0502020204030203" pitchFamily="34" charset="0"/>
                <a:cs typeface="Lato Semibold" panose="020F0502020204030203" pitchFamily="34" charset="0"/>
              </a:defRPr>
            </a:lvl3pPr>
            <a:lvl4pPr marL="2261768" indent="0">
              <a:buFontTx/>
              <a:buNone/>
              <a:defRPr sz="3958" b="1" i="0">
                <a:latin typeface="Lato Semibold" panose="020F0502020204030203" pitchFamily="34" charset="0"/>
                <a:ea typeface="Lato Semibold" panose="020F0502020204030203" pitchFamily="34" charset="0"/>
                <a:cs typeface="Lato Semibold" panose="020F0502020204030203" pitchFamily="34" charset="0"/>
              </a:defRPr>
            </a:lvl4pPr>
            <a:lvl5pPr marL="3015691" indent="0">
              <a:buFontTx/>
              <a:buNone/>
              <a:defRPr sz="3958" b="1" i="0">
                <a:latin typeface="Lato Semibold" panose="020F0502020204030203" pitchFamily="34" charset="0"/>
                <a:ea typeface="Lato Semibold" panose="020F0502020204030203" pitchFamily="34" charset="0"/>
                <a:cs typeface="Lato Semibold" panose="020F0502020204030203" pitchFamily="34" charset="0"/>
              </a:defRPr>
            </a:lvl5pPr>
          </a:lstStyle>
          <a:p>
            <a:pPr lvl="0"/>
            <a:r>
              <a:rPr lang="en-GB" dirty="0"/>
              <a:t>Click to edit</a:t>
            </a:r>
            <a:endParaRPr lang="en-US" dirty="0"/>
          </a:p>
        </p:txBody>
      </p:sp>
      <p:sp>
        <p:nvSpPr>
          <p:cNvPr id="26" name="Text Placeholder 5">
            <a:extLst>
              <a:ext uri="{FF2B5EF4-FFF2-40B4-BE49-F238E27FC236}">
                <a16:creationId xmlns:a16="http://schemas.microsoft.com/office/drawing/2014/main" id="{573C4EB6-0FBC-7641-BDAF-49CA9BB3DA9D}"/>
              </a:ext>
            </a:extLst>
          </p:cNvPr>
          <p:cNvSpPr>
            <a:spLocks noGrp="1"/>
          </p:cNvSpPr>
          <p:nvPr>
            <p:ph type="body" sz="quarter" idx="17"/>
          </p:nvPr>
        </p:nvSpPr>
        <p:spPr>
          <a:xfrm>
            <a:off x="346444" y="1373844"/>
            <a:ext cx="16848784" cy="975030"/>
          </a:xfrm>
          <a:prstGeom prst="rect">
            <a:avLst/>
          </a:prstGeom>
        </p:spPr>
        <p:txBody>
          <a:bodyPr/>
          <a:lstStyle>
            <a:lvl1pPr marL="0" indent="0">
              <a:buFontTx/>
              <a:buNone/>
              <a:defRPr sz="3958" b="1" i="0">
                <a:solidFill>
                  <a:srgbClr val="123274"/>
                </a:solidFill>
                <a:latin typeface="Lato Semibold" panose="020F0502020204030203" pitchFamily="34" charset="0"/>
                <a:ea typeface="Lato Semibold" panose="020F0502020204030203" pitchFamily="34" charset="0"/>
                <a:cs typeface="Lato Semibold" panose="020F0502020204030203" pitchFamily="34" charset="0"/>
              </a:defRPr>
            </a:lvl1pPr>
            <a:lvl2pPr marL="753923" indent="0">
              <a:buFontTx/>
              <a:buNone/>
              <a:defRPr sz="3958"/>
            </a:lvl2pPr>
            <a:lvl3pPr marL="1507846" indent="0">
              <a:buFontTx/>
              <a:buNone/>
              <a:defRPr sz="3958"/>
            </a:lvl3pPr>
            <a:lvl4pPr marL="2261768" indent="0">
              <a:buFontTx/>
              <a:buNone/>
              <a:defRPr sz="3958"/>
            </a:lvl4pPr>
            <a:lvl5pPr marL="3015691" indent="0">
              <a:buFontTx/>
              <a:buNone/>
              <a:defRPr sz="3958"/>
            </a:lvl5pPr>
          </a:lstStyle>
          <a:p>
            <a:pPr lvl="0"/>
            <a:r>
              <a:rPr lang="en-GB" dirty="0"/>
              <a:t>Click to edit Master text styles</a:t>
            </a:r>
          </a:p>
        </p:txBody>
      </p:sp>
      <p:sp>
        <p:nvSpPr>
          <p:cNvPr id="3" name="Online Image Placeholder 2">
            <a:extLst>
              <a:ext uri="{FF2B5EF4-FFF2-40B4-BE49-F238E27FC236}">
                <a16:creationId xmlns:a16="http://schemas.microsoft.com/office/drawing/2014/main" id="{7300E85E-9991-C24B-ADAD-7BAB1BC238F9}"/>
              </a:ext>
            </a:extLst>
          </p:cNvPr>
          <p:cNvSpPr>
            <a:spLocks noGrp="1"/>
          </p:cNvSpPr>
          <p:nvPr>
            <p:ph type="clipArt" sz="quarter" idx="18"/>
          </p:nvPr>
        </p:nvSpPr>
        <p:spPr>
          <a:xfrm>
            <a:off x="494750" y="2568166"/>
            <a:ext cx="18621182" cy="7361549"/>
          </a:xfrm>
          <a:prstGeom prst="rect">
            <a:avLst/>
          </a:prstGeom>
        </p:spPr>
        <p:txBody>
          <a:bodyPr/>
          <a:lstStyle/>
          <a:p>
            <a:endParaRPr lang="en-US"/>
          </a:p>
        </p:txBody>
      </p:sp>
      <p:pic>
        <p:nvPicPr>
          <p:cNvPr id="6" name="Picture 5">
            <a:extLst>
              <a:ext uri="{FF2B5EF4-FFF2-40B4-BE49-F238E27FC236}">
                <a16:creationId xmlns:a16="http://schemas.microsoft.com/office/drawing/2014/main" id="{A7BA3B29-9686-5245-AEC4-110D9F85C0BC}"/>
              </a:ext>
            </a:extLst>
          </p:cNvPr>
          <p:cNvPicPr>
            <a:picLocks noChangeAspect="1"/>
          </p:cNvPicPr>
          <p:nvPr userDrawn="1"/>
        </p:nvPicPr>
        <p:blipFill>
          <a:blip r:embed="rId2"/>
          <a:stretch>
            <a:fillRect/>
          </a:stretch>
        </p:blipFill>
        <p:spPr>
          <a:xfrm>
            <a:off x="18030990" y="9732019"/>
            <a:ext cx="1968526" cy="1151878"/>
          </a:xfrm>
          <a:prstGeom prst="rect">
            <a:avLst/>
          </a:prstGeom>
        </p:spPr>
      </p:pic>
      <p:sp>
        <p:nvSpPr>
          <p:cNvPr id="10" name="Date Placeholder 3">
            <a:extLst>
              <a:ext uri="{FF2B5EF4-FFF2-40B4-BE49-F238E27FC236}">
                <a16:creationId xmlns:a16="http://schemas.microsoft.com/office/drawing/2014/main" id="{5F3D2CC3-3096-A944-AA7C-CA440D469F13}"/>
              </a:ext>
            </a:extLst>
          </p:cNvPr>
          <p:cNvSpPr txBox="1">
            <a:spLocks/>
          </p:cNvSpPr>
          <p:nvPr userDrawn="1"/>
        </p:nvSpPr>
        <p:spPr>
          <a:xfrm>
            <a:off x="18082775" y="331951"/>
            <a:ext cx="1682737" cy="602118"/>
          </a:xfrm>
          <a:prstGeom prst="rect">
            <a:avLst/>
          </a:prstGeom>
        </p:spPr>
        <p:txBody>
          <a:bodyPr vert="horz" lIns="150781" tIns="75390" rIns="150781" bIns="75390" rtlCol="0" anchor="ctr"/>
          <a:lstStyle>
            <a:defPPr>
              <a:defRPr lang="en-US"/>
            </a:defPPr>
            <a:lvl1pPr marL="0" algn="r" defTabSz="914400" rtl="0" eaLnBrk="1" latinLnBrk="0" hangingPunct="1">
              <a:defRPr sz="900" b="1" i="0" kern="1200">
                <a:solidFill>
                  <a:srgbClr val="4E4E6A">
                    <a:alpha val="40000"/>
                  </a:srgbClr>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13F984C-AC9E-FB4C-B3D9-A8F291E42240}" type="slidenum">
              <a:rPr lang="en-GB" sz="1484" b="1" i="0" smtClean="0">
                <a:solidFill>
                  <a:srgbClr val="7C7C7B"/>
                </a:solidFill>
                <a:latin typeface="Lato Semibold" panose="020F0502020204030203" pitchFamily="34" charset="0"/>
                <a:ea typeface="Lato Semibold" panose="020F0502020204030203" pitchFamily="34" charset="0"/>
                <a:cs typeface="Lato Semibold" panose="020F0502020204030203" pitchFamily="34" charset="0"/>
              </a:rPr>
              <a:pPr algn="r"/>
              <a:t>‹#›</a:t>
            </a:fld>
            <a:endParaRPr lang="en-GB" sz="1484" b="1" i="0" dirty="0">
              <a:solidFill>
                <a:srgbClr val="7C7C7B"/>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50752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6B.Text_Slide_Video_Placeholder">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F138EF31-C3A4-AD47-ACA4-180D83BF7E82}"/>
              </a:ext>
            </a:extLst>
          </p:cNvPr>
          <p:cNvSpPr>
            <a:spLocks noGrp="1"/>
          </p:cNvSpPr>
          <p:nvPr>
            <p:ph type="body" sz="quarter" idx="13"/>
          </p:nvPr>
        </p:nvSpPr>
        <p:spPr>
          <a:xfrm>
            <a:off x="346444" y="426163"/>
            <a:ext cx="13386123" cy="947682"/>
          </a:xfrm>
          <a:prstGeom prst="rect">
            <a:avLst/>
          </a:prstGeom>
        </p:spPr>
        <p:txBody>
          <a:bodyPr/>
          <a:lstStyle>
            <a:lvl1pPr marL="0" indent="0">
              <a:buFontTx/>
              <a:buNone/>
              <a:defRPr sz="3298" b="1" i="0">
                <a:solidFill>
                  <a:srgbClr val="123274"/>
                </a:solidFill>
                <a:latin typeface="Lato Semibold" panose="020F0502020204030203" pitchFamily="34" charset="0"/>
                <a:ea typeface="Lato Semibold" panose="020F0502020204030203" pitchFamily="34" charset="0"/>
                <a:cs typeface="Lato Semibold" panose="020F0502020204030203" pitchFamily="34" charset="0"/>
              </a:defRPr>
            </a:lvl1pPr>
            <a:lvl2pPr marL="753923" indent="0">
              <a:buFontTx/>
              <a:buNone/>
              <a:defRPr sz="3958" b="1" i="0">
                <a:latin typeface="Lato Semibold" panose="020F0502020204030203" pitchFamily="34" charset="0"/>
                <a:ea typeface="Lato Semibold" panose="020F0502020204030203" pitchFamily="34" charset="0"/>
                <a:cs typeface="Lato Semibold" panose="020F0502020204030203" pitchFamily="34" charset="0"/>
              </a:defRPr>
            </a:lvl2pPr>
            <a:lvl3pPr marL="1507846" indent="0">
              <a:buFontTx/>
              <a:buNone/>
              <a:defRPr sz="3958" b="1" i="0">
                <a:latin typeface="Lato Semibold" panose="020F0502020204030203" pitchFamily="34" charset="0"/>
                <a:ea typeface="Lato Semibold" panose="020F0502020204030203" pitchFamily="34" charset="0"/>
                <a:cs typeface="Lato Semibold" panose="020F0502020204030203" pitchFamily="34" charset="0"/>
              </a:defRPr>
            </a:lvl3pPr>
            <a:lvl4pPr marL="2261768" indent="0">
              <a:buFontTx/>
              <a:buNone/>
              <a:defRPr sz="3958" b="1" i="0">
                <a:latin typeface="Lato Semibold" panose="020F0502020204030203" pitchFamily="34" charset="0"/>
                <a:ea typeface="Lato Semibold" panose="020F0502020204030203" pitchFamily="34" charset="0"/>
                <a:cs typeface="Lato Semibold" panose="020F0502020204030203" pitchFamily="34" charset="0"/>
              </a:defRPr>
            </a:lvl4pPr>
            <a:lvl5pPr marL="3015691" indent="0">
              <a:buFontTx/>
              <a:buNone/>
              <a:defRPr sz="3958" b="1" i="0">
                <a:latin typeface="Lato Semibold" panose="020F0502020204030203" pitchFamily="34" charset="0"/>
                <a:ea typeface="Lato Semibold" panose="020F0502020204030203" pitchFamily="34" charset="0"/>
                <a:cs typeface="Lato Semibold" panose="020F0502020204030203" pitchFamily="34" charset="0"/>
              </a:defRPr>
            </a:lvl5pPr>
          </a:lstStyle>
          <a:p>
            <a:pPr lvl="0"/>
            <a:r>
              <a:rPr lang="en-US"/>
              <a:t>Click to edit Master text styles</a:t>
            </a:r>
          </a:p>
        </p:txBody>
      </p:sp>
      <p:sp>
        <p:nvSpPr>
          <p:cNvPr id="26" name="Text Placeholder 5">
            <a:extLst>
              <a:ext uri="{FF2B5EF4-FFF2-40B4-BE49-F238E27FC236}">
                <a16:creationId xmlns:a16="http://schemas.microsoft.com/office/drawing/2014/main" id="{573C4EB6-0FBC-7641-BDAF-49CA9BB3DA9D}"/>
              </a:ext>
            </a:extLst>
          </p:cNvPr>
          <p:cNvSpPr>
            <a:spLocks noGrp="1"/>
          </p:cNvSpPr>
          <p:nvPr>
            <p:ph type="body" sz="quarter" idx="17"/>
          </p:nvPr>
        </p:nvSpPr>
        <p:spPr>
          <a:xfrm>
            <a:off x="346444" y="1373844"/>
            <a:ext cx="16848784" cy="975030"/>
          </a:xfrm>
          <a:prstGeom prst="rect">
            <a:avLst/>
          </a:prstGeom>
        </p:spPr>
        <p:txBody>
          <a:bodyPr/>
          <a:lstStyle>
            <a:lvl1pPr marL="0" indent="0">
              <a:buFontTx/>
              <a:buNone/>
              <a:defRPr sz="3958" b="1" i="0">
                <a:solidFill>
                  <a:srgbClr val="123274"/>
                </a:solidFill>
                <a:latin typeface="Lato Semibold" panose="020F0502020204030203" pitchFamily="34" charset="0"/>
                <a:ea typeface="Lato Semibold" panose="020F0502020204030203" pitchFamily="34" charset="0"/>
                <a:cs typeface="Lato Semibold" panose="020F0502020204030203" pitchFamily="34" charset="0"/>
              </a:defRPr>
            </a:lvl1pPr>
            <a:lvl2pPr marL="753923" indent="0">
              <a:buFontTx/>
              <a:buNone/>
              <a:defRPr sz="3958"/>
            </a:lvl2pPr>
            <a:lvl3pPr marL="1507846" indent="0">
              <a:buFontTx/>
              <a:buNone/>
              <a:defRPr sz="3958"/>
            </a:lvl3pPr>
            <a:lvl4pPr marL="2261768" indent="0">
              <a:buFontTx/>
              <a:buNone/>
              <a:defRPr sz="3958"/>
            </a:lvl4pPr>
            <a:lvl5pPr marL="3015691" indent="0">
              <a:buFontTx/>
              <a:buNone/>
              <a:defRPr sz="3958"/>
            </a:lvl5pPr>
          </a:lstStyle>
          <a:p>
            <a:pPr lvl="0"/>
            <a:r>
              <a:rPr lang="en-US"/>
              <a:t>Click to edit Master text styles</a:t>
            </a:r>
          </a:p>
        </p:txBody>
      </p:sp>
      <p:sp>
        <p:nvSpPr>
          <p:cNvPr id="4" name="Media Placeholder 3">
            <a:extLst>
              <a:ext uri="{FF2B5EF4-FFF2-40B4-BE49-F238E27FC236}">
                <a16:creationId xmlns:a16="http://schemas.microsoft.com/office/drawing/2014/main" id="{E40CF648-9B86-C64A-A2DB-55EE670EA95A}"/>
              </a:ext>
            </a:extLst>
          </p:cNvPr>
          <p:cNvSpPr>
            <a:spLocks noGrp="1"/>
          </p:cNvSpPr>
          <p:nvPr>
            <p:ph type="media" sz="quarter" idx="18"/>
          </p:nvPr>
        </p:nvSpPr>
        <p:spPr>
          <a:xfrm>
            <a:off x="494749" y="2568166"/>
            <a:ext cx="18672295" cy="7361549"/>
          </a:xfrm>
          <a:prstGeom prst="rect">
            <a:avLst/>
          </a:prstGeom>
        </p:spPr>
        <p:txBody>
          <a:bodyPr/>
          <a:lstStyle/>
          <a:p>
            <a:r>
              <a:rPr lang="en-US"/>
              <a:t>Click icon to add media</a:t>
            </a:r>
          </a:p>
        </p:txBody>
      </p:sp>
      <p:pic>
        <p:nvPicPr>
          <p:cNvPr id="6" name="Picture 5">
            <a:extLst>
              <a:ext uri="{FF2B5EF4-FFF2-40B4-BE49-F238E27FC236}">
                <a16:creationId xmlns:a16="http://schemas.microsoft.com/office/drawing/2014/main" id="{40C98B65-6FF5-864E-9BF0-7F1D5A3C5A81}"/>
              </a:ext>
            </a:extLst>
          </p:cNvPr>
          <p:cNvPicPr>
            <a:picLocks noChangeAspect="1"/>
          </p:cNvPicPr>
          <p:nvPr/>
        </p:nvPicPr>
        <p:blipFill>
          <a:blip r:embed="rId2"/>
          <a:stretch>
            <a:fillRect/>
          </a:stretch>
        </p:blipFill>
        <p:spPr>
          <a:xfrm>
            <a:off x="18030990" y="9732019"/>
            <a:ext cx="1968526" cy="1151878"/>
          </a:xfrm>
          <a:prstGeom prst="rect">
            <a:avLst/>
          </a:prstGeom>
        </p:spPr>
      </p:pic>
      <p:sp>
        <p:nvSpPr>
          <p:cNvPr id="10" name="Date Placeholder 3">
            <a:extLst>
              <a:ext uri="{FF2B5EF4-FFF2-40B4-BE49-F238E27FC236}">
                <a16:creationId xmlns:a16="http://schemas.microsoft.com/office/drawing/2014/main" id="{AC5C7EAC-2251-784E-BF8F-A3C6DFAB4C79}"/>
              </a:ext>
            </a:extLst>
          </p:cNvPr>
          <p:cNvSpPr txBox="1">
            <a:spLocks/>
          </p:cNvSpPr>
          <p:nvPr/>
        </p:nvSpPr>
        <p:spPr>
          <a:xfrm>
            <a:off x="18082775" y="331951"/>
            <a:ext cx="1682737" cy="602118"/>
          </a:xfrm>
          <a:prstGeom prst="rect">
            <a:avLst/>
          </a:prstGeom>
        </p:spPr>
        <p:txBody>
          <a:bodyPr vert="horz" lIns="150781" tIns="75390" rIns="150781" bIns="75390" rtlCol="0" anchor="ctr"/>
          <a:lstStyle>
            <a:defPPr>
              <a:defRPr lang="en-US"/>
            </a:defPPr>
            <a:lvl1pPr marL="0" algn="r" defTabSz="914400" rtl="0" eaLnBrk="1" latinLnBrk="0" hangingPunct="1">
              <a:defRPr sz="900" b="1" i="0" kern="1200">
                <a:solidFill>
                  <a:srgbClr val="4E4E6A">
                    <a:alpha val="40000"/>
                  </a:srgbClr>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13F984C-AC9E-FB4C-B3D9-A8F291E42240}" type="slidenum">
              <a:rPr lang="en-GB" sz="1484" b="1" i="0" smtClean="0">
                <a:solidFill>
                  <a:srgbClr val="7C7C7B"/>
                </a:solidFill>
                <a:latin typeface="Lato Semibold" panose="020F0502020204030203" pitchFamily="34" charset="0"/>
                <a:ea typeface="Lato Semibold" panose="020F0502020204030203" pitchFamily="34" charset="0"/>
                <a:cs typeface="Lato Semibold" panose="020F0502020204030203" pitchFamily="34" charset="0"/>
              </a:rPr>
              <a:pPr algn="r"/>
              <a:t>‹#›</a:t>
            </a:fld>
            <a:endParaRPr lang="en-GB" sz="1484" b="1" i="0" dirty="0">
              <a:solidFill>
                <a:srgbClr val="7C7C7B"/>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202759336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GB"/>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GB"/>
          </a:p>
        </p:txBody>
      </p:sp>
    </p:spTree>
    <p:extLst>
      <p:ext uri="{BB962C8B-B14F-4D97-AF65-F5344CB8AC3E}">
        <p14:creationId xmlns:p14="http://schemas.microsoft.com/office/powerpoint/2010/main" val="364661264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3.emf"/><Relationship Id="rId7"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image" Target="../media/image27.emf"/><Relationship Id="rId10" Type="http://schemas.openxmlformats.org/officeDocument/2006/relationships/image" Target="../media/image30.emf"/><Relationship Id="rId4" Type="http://schemas.openxmlformats.org/officeDocument/2006/relationships/image" Target="../media/image26.emf"/><Relationship Id="rId9"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147959" y="4490036"/>
            <a:ext cx="11304164" cy="1290097"/>
          </a:xfrm>
          <a:prstGeom prst="rect">
            <a:avLst/>
          </a:prstGeom>
        </p:spPr>
        <p:txBody>
          <a:bodyPr vert="horz" wrap="square" lIns="0" tIns="147320" rIns="0" bIns="0" rtlCol="0">
            <a:spAutoFit/>
          </a:bodyPr>
          <a:lstStyle/>
          <a:p>
            <a:pPr marL="12700" marR="5080">
              <a:lnSpc>
                <a:spcPts val="8930"/>
              </a:lnSpc>
              <a:spcBef>
                <a:spcPts val="1160"/>
              </a:spcBef>
            </a:pPr>
            <a:r>
              <a:rPr lang="sl-SI" sz="8200" spc="-95" dirty="0">
                <a:solidFill>
                  <a:srgbClr val="FFFFFF"/>
                </a:solidFill>
                <a:latin typeface="Arial Black"/>
                <a:cs typeface="Arial Black"/>
              </a:rPr>
              <a:t>EFQM Model 2020</a:t>
            </a:r>
            <a:endParaRPr sz="8200" dirty="0">
              <a:latin typeface="Arial Black"/>
              <a:cs typeface="Arial Black"/>
            </a:endParaRPr>
          </a:p>
        </p:txBody>
      </p:sp>
      <p:sp>
        <p:nvSpPr>
          <p:cNvPr id="4" name="object 4"/>
          <p:cNvSpPr txBox="1"/>
          <p:nvPr/>
        </p:nvSpPr>
        <p:spPr>
          <a:xfrm>
            <a:off x="7155275" y="7001248"/>
            <a:ext cx="11296848" cy="2040943"/>
          </a:xfrm>
          <a:prstGeom prst="rect">
            <a:avLst/>
          </a:prstGeom>
        </p:spPr>
        <p:txBody>
          <a:bodyPr vert="horz" wrap="square" lIns="0" tIns="17145" rIns="0" bIns="0" rtlCol="0">
            <a:spAutoFit/>
          </a:bodyPr>
          <a:lstStyle/>
          <a:p>
            <a:pPr marL="12700">
              <a:lnSpc>
                <a:spcPct val="100000"/>
              </a:lnSpc>
              <a:spcBef>
                <a:spcPts val="135"/>
              </a:spcBef>
            </a:pPr>
            <a:r>
              <a:rPr lang="sl-SI" sz="5450" spc="15" dirty="0">
                <a:solidFill>
                  <a:srgbClr val="FFFFFF"/>
                </a:solidFill>
                <a:latin typeface="Arial"/>
                <a:cs typeface="Arial"/>
              </a:rPr>
              <a:t>Predstavitev in povabilo k uporabi</a:t>
            </a:r>
          </a:p>
          <a:p>
            <a:pPr marL="30480">
              <a:lnSpc>
                <a:spcPct val="100000"/>
              </a:lnSpc>
              <a:spcBef>
                <a:spcPts val="2375"/>
              </a:spcBef>
            </a:pPr>
            <a:r>
              <a:rPr lang="sl-SI" sz="2850" spc="15" dirty="0">
                <a:solidFill>
                  <a:srgbClr val="FFFFFF"/>
                </a:solidFill>
                <a:latin typeface="Arial"/>
                <a:cs typeface="Arial"/>
              </a:rPr>
              <a:t>Dr. Nenad Savič, EFQM Ambasador, licenciran trener in licenciran ocenjevalec</a:t>
            </a:r>
            <a:endParaRPr sz="2850" dirty="0">
              <a:latin typeface="Arial"/>
              <a:cs typeface="Arial"/>
            </a:endParaRPr>
          </a:p>
        </p:txBody>
      </p:sp>
      <p:sp>
        <p:nvSpPr>
          <p:cNvPr id="5" name="object 2"/>
          <p:cNvSpPr txBox="1"/>
          <p:nvPr/>
        </p:nvSpPr>
        <p:spPr>
          <a:xfrm>
            <a:off x="7155275" y="9924835"/>
            <a:ext cx="10024042" cy="703398"/>
          </a:xfrm>
          <a:prstGeom prst="rect">
            <a:avLst/>
          </a:prstGeom>
        </p:spPr>
        <p:txBody>
          <a:bodyPr vert="horz" wrap="square" lIns="0" tIns="13335" rIns="0" bIns="0" rtlCol="0">
            <a:spAutoFit/>
          </a:bodyPr>
          <a:lstStyle/>
          <a:p>
            <a:pPr marL="12700">
              <a:spcBef>
                <a:spcPts val="105"/>
              </a:spcBef>
            </a:pPr>
            <a:r>
              <a:rPr sz="2200" b="1" dirty="0">
                <a:solidFill>
                  <a:srgbClr val="FFFFFF"/>
                </a:solidFill>
                <a:latin typeface="Arial"/>
                <a:cs typeface="Arial"/>
              </a:rPr>
              <a:t>Javna</a:t>
            </a:r>
            <a:r>
              <a:rPr sz="2200" b="1" spc="-85" dirty="0">
                <a:solidFill>
                  <a:srgbClr val="FFFFFF"/>
                </a:solidFill>
                <a:latin typeface="Arial"/>
                <a:cs typeface="Arial"/>
              </a:rPr>
              <a:t> </a:t>
            </a:r>
            <a:r>
              <a:rPr lang="sl-SI" sz="2200" b="1" spc="-5" dirty="0">
                <a:solidFill>
                  <a:srgbClr val="FFFFFF"/>
                </a:solidFill>
                <a:latin typeface="Arial"/>
                <a:cs typeface="Arial"/>
              </a:rPr>
              <a:t>agencija Republike Slovenije </a:t>
            </a:r>
          </a:p>
          <a:p>
            <a:pPr marL="12700">
              <a:spcBef>
                <a:spcPts val="105"/>
              </a:spcBef>
            </a:pPr>
            <a:r>
              <a:rPr lang="sl-SI" sz="2200" spc="-5" dirty="0">
                <a:solidFill>
                  <a:srgbClr val="FFFFFF"/>
                </a:solidFill>
                <a:latin typeface="Arial"/>
                <a:cs typeface="Arial"/>
              </a:rPr>
              <a:t>za spodbujanje podjetništva, internacionalizacije, tujih investicij in tehnologije</a:t>
            </a:r>
            <a:endParaRPr sz="22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5338E264-7EF6-0F40-89F9-2B3CEEB133D1}"/>
              </a:ext>
            </a:extLst>
          </p:cNvPr>
          <p:cNvPicPr>
            <a:picLocks noChangeAspect="1"/>
          </p:cNvPicPr>
          <p:nvPr/>
        </p:nvPicPr>
        <p:blipFill>
          <a:blip r:embed="rId3"/>
          <a:stretch>
            <a:fillRect/>
          </a:stretch>
        </p:blipFill>
        <p:spPr>
          <a:xfrm>
            <a:off x="4518177" y="635018"/>
            <a:ext cx="9989225" cy="9570389"/>
          </a:xfrm>
          <a:prstGeom prst="rect">
            <a:avLst/>
          </a:prstGeom>
        </p:spPr>
      </p:pic>
      <p:pic>
        <p:nvPicPr>
          <p:cNvPr id="55" name="Picture 54">
            <a:extLst>
              <a:ext uri="{FF2B5EF4-FFF2-40B4-BE49-F238E27FC236}">
                <a16:creationId xmlns:a16="http://schemas.microsoft.com/office/drawing/2014/main" id="{AB60A326-A882-DC46-AC57-440C0673A97C}"/>
              </a:ext>
            </a:extLst>
          </p:cNvPr>
          <p:cNvPicPr>
            <a:picLocks noChangeAspect="1"/>
          </p:cNvPicPr>
          <p:nvPr/>
        </p:nvPicPr>
        <p:blipFill>
          <a:blip r:embed="rId4"/>
          <a:stretch>
            <a:fillRect/>
          </a:stretch>
        </p:blipFill>
        <p:spPr>
          <a:xfrm>
            <a:off x="5579378" y="1742076"/>
            <a:ext cx="7932378" cy="7573305"/>
          </a:xfrm>
          <a:prstGeom prst="rect">
            <a:avLst/>
          </a:prstGeom>
        </p:spPr>
      </p:pic>
      <p:sp>
        <p:nvSpPr>
          <p:cNvPr id="4" name="Text Placeholder 3">
            <a:extLst>
              <a:ext uri="{FF2B5EF4-FFF2-40B4-BE49-F238E27FC236}">
                <a16:creationId xmlns:a16="http://schemas.microsoft.com/office/drawing/2014/main" id="{C5CD11E9-D6A7-B246-80FE-B7571A0E74BC}"/>
              </a:ext>
            </a:extLst>
          </p:cNvPr>
          <p:cNvSpPr>
            <a:spLocks noGrp="1"/>
          </p:cNvSpPr>
          <p:nvPr>
            <p:ph type="body" sz="quarter" idx="4294967295"/>
          </p:nvPr>
        </p:nvSpPr>
        <p:spPr>
          <a:xfrm>
            <a:off x="0" y="425450"/>
            <a:ext cx="13385800" cy="947738"/>
          </a:xfrm>
          <a:prstGeom prst="rect">
            <a:avLst/>
          </a:prstGeom>
        </p:spPr>
        <p:txBody>
          <a:bodyPr/>
          <a:lstStyle/>
          <a:p>
            <a:r>
              <a:rPr lang="en-GB" sz="7250" spc="-25" dirty="0">
                <a:solidFill>
                  <a:srgbClr val="346C80"/>
                </a:solidFill>
                <a:latin typeface="Arial Black" panose="020B0A04020102020204" pitchFamily="34" charset="0"/>
                <a:ea typeface="+mj-ea"/>
                <a:cs typeface="+mj-cs"/>
              </a:rPr>
              <a:t>EFQM Model</a:t>
            </a:r>
            <a:endParaRPr lang="sl-SI" sz="7250" spc="-25" dirty="0">
              <a:solidFill>
                <a:srgbClr val="346C80"/>
              </a:solidFill>
              <a:latin typeface="Arial Black" panose="020B0A04020102020204" pitchFamily="34" charset="0"/>
              <a:ea typeface="+mj-ea"/>
              <a:cs typeface="+mj-cs"/>
            </a:endParaRPr>
          </a:p>
          <a:p>
            <a:r>
              <a:rPr lang="sl-SI" sz="4000" spc="-25" dirty="0">
                <a:solidFill>
                  <a:srgbClr val="346C80"/>
                </a:solidFill>
                <a:latin typeface="Arial Black" panose="020B0A04020102020204" pitchFamily="34" charset="0"/>
                <a:ea typeface="+mj-ea"/>
                <a:cs typeface="+mj-cs"/>
              </a:rPr>
              <a:t>7 meril</a:t>
            </a:r>
            <a:endParaRPr lang="en-GB" sz="4000" spc="-25" dirty="0">
              <a:solidFill>
                <a:srgbClr val="346C80"/>
              </a:solidFill>
              <a:latin typeface="Arial Black" panose="020B0A04020102020204" pitchFamily="34" charset="0"/>
              <a:ea typeface="+mj-ea"/>
              <a:cs typeface="+mj-cs"/>
            </a:endParaRPr>
          </a:p>
          <a:p>
            <a:endParaRPr lang="en-US" dirty="0"/>
          </a:p>
        </p:txBody>
      </p:sp>
      <p:pic>
        <p:nvPicPr>
          <p:cNvPr id="33" name="Picture 32">
            <a:extLst>
              <a:ext uri="{FF2B5EF4-FFF2-40B4-BE49-F238E27FC236}">
                <a16:creationId xmlns:a16="http://schemas.microsoft.com/office/drawing/2014/main" id="{DEF66A60-43A5-CF49-B2FB-07B0B6AF8196}"/>
              </a:ext>
            </a:extLst>
          </p:cNvPr>
          <p:cNvPicPr>
            <a:picLocks noChangeAspect="1"/>
          </p:cNvPicPr>
          <p:nvPr/>
        </p:nvPicPr>
        <p:blipFill rotWithShape="1">
          <a:blip r:embed="rId5"/>
          <a:srcRect l="35841" t="11666" r="34385" b="70091"/>
          <a:stretch/>
        </p:blipFill>
        <p:spPr>
          <a:xfrm>
            <a:off x="7250731" y="1085265"/>
            <a:ext cx="4756748" cy="2062979"/>
          </a:xfrm>
          <a:prstGeom prst="rect">
            <a:avLst/>
          </a:prstGeom>
        </p:spPr>
      </p:pic>
      <p:pic>
        <p:nvPicPr>
          <p:cNvPr id="35" name="Picture 34">
            <a:extLst>
              <a:ext uri="{FF2B5EF4-FFF2-40B4-BE49-F238E27FC236}">
                <a16:creationId xmlns:a16="http://schemas.microsoft.com/office/drawing/2014/main" id="{904CA365-7A48-534B-82E0-B15B6D04BF08}"/>
              </a:ext>
            </a:extLst>
          </p:cNvPr>
          <p:cNvPicPr>
            <a:picLocks noChangeAspect="1"/>
          </p:cNvPicPr>
          <p:nvPr/>
        </p:nvPicPr>
        <p:blipFill rotWithShape="1">
          <a:blip r:embed="rId6"/>
          <a:srcRect l="55092"/>
          <a:stretch/>
        </p:blipFill>
        <p:spPr>
          <a:xfrm>
            <a:off x="10114264" y="5225170"/>
            <a:ext cx="4279091" cy="5277326"/>
          </a:xfrm>
          <a:prstGeom prst="rect">
            <a:avLst/>
          </a:prstGeom>
        </p:spPr>
      </p:pic>
      <p:pic>
        <p:nvPicPr>
          <p:cNvPr id="51" name="Picture 50">
            <a:extLst>
              <a:ext uri="{FF2B5EF4-FFF2-40B4-BE49-F238E27FC236}">
                <a16:creationId xmlns:a16="http://schemas.microsoft.com/office/drawing/2014/main" id="{5B3EB87F-0D3E-CB4D-825C-56CF5A1BD801}"/>
              </a:ext>
            </a:extLst>
          </p:cNvPr>
          <p:cNvPicPr>
            <a:picLocks noChangeAspect="1"/>
          </p:cNvPicPr>
          <p:nvPr/>
        </p:nvPicPr>
        <p:blipFill rotWithShape="1">
          <a:blip r:embed="rId7"/>
          <a:srcRect l="21060" t="50684" r="60676" b="15748"/>
          <a:stretch/>
        </p:blipFill>
        <p:spPr>
          <a:xfrm>
            <a:off x="4613295" y="5938373"/>
            <a:ext cx="2917894" cy="3796039"/>
          </a:xfrm>
          <a:prstGeom prst="rect">
            <a:avLst/>
          </a:prstGeom>
        </p:spPr>
      </p:pic>
      <p:pic>
        <p:nvPicPr>
          <p:cNvPr id="49" name="Picture 48">
            <a:extLst>
              <a:ext uri="{FF2B5EF4-FFF2-40B4-BE49-F238E27FC236}">
                <a16:creationId xmlns:a16="http://schemas.microsoft.com/office/drawing/2014/main" id="{9621C7FE-F5D4-A641-BD79-DAB0D3205F07}"/>
              </a:ext>
            </a:extLst>
          </p:cNvPr>
          <p:cNvPicPr>
            <a:picLocks noChangeAspect="1"/>
          </p:cNvPicPr>
          <p:nvPr/>
        </p:nvPicPr>
        <p:blipFill>
          <a:blip r:embed="rId8"/>
          <a:stretch>
            <a:fillRect/>
          </a:stretch>
        </p:blipFill>
        <p:spPr>
          <a:xfrm>
            <a:off x="6393410" y="2560503"/>
            <a:ext cx="6282531" cy="5863696"/>
          </a:xfrm>
          <a:prstGeom prst="rect">
            <a:avLst/>
          </a:prstGeom>
        </p:spPr>
      </p:pic>
      <p:pic>
        <p:nvPicPr>
          <p:cNvPr id="15" name="Picture 14">
            <a:extLst>
              <a:ext uri="{FF2B5EF4-FFF2-40B4-BE49-F238E27FC236}">
                <a16:creationId xmlns:a16="http://schemas.microsoft.com/office/drawing/2014/main" id="{13B56876-BEEB-C648-9760-852440768082}"/>
              </a:ext>
            </a:extLst>
          </p:cNvPr>
          <p:cNvPicPr>
            <a:picLocks noChangeAspect="1"/>
          </p:cNvPicPr>
          <p:nvPr/>
        </p:nvPicPr>
        <p:blipFill rotWithShape="1">
          <a:blip r:embed="rId9"/>
          <a:srcRect b="79508"/>
          <a:stretch/>
        </p:blipFill>
        <p:spPr>
          <a:xfrm>
            <a:off x="7250731" y="3922876"/>
            <a:ext cx="5067909" cy="613665"/>
          </a:xfrm>
          <a:prstGeom prst="rect">
            <a:avLst/>
          </a:prstGeom>
        </p:spPr>
      </p:pic>
      <p:pic>
        <p:nvPicPr>
          <p:cNvPr id="30" name="Picture 29">
            <a:extLst>
              <a:ext uri="{FF2B5EF4-FFF2-40B4-BE49-F238E27FC236}">
                <a16:creationId xmlns:a16="http://schemas.microsoft.com/office/drawing/2014/main" id="{F1A10888-BF79-3F44-A392-5DF27EE8900C}"/>
              </a:ext>
            </a:extLst>
          </p:cNvPr>
          <p:cNvPicPr>
            <a:picLocks noChangeAspect="1"/>
          </p:cNvPicPr>
          <p:nvPr/>
        </p:nvPicPr>
        <p:blipFill rotWithShape="1">
          <a:blip r:embed="rId9"/>
          <a:srcRect l="45823" t="73352" r="-13747" b="-24009"/>
          <a:stretch/>
        </p:blipFill>
        <p:spPr>
          <a:xfrm>
            <a:off x="9498845" y="6232908"/>
            <a:ext cx="3442301" cy="1516991"/>
          </a:xfrm>
          <a:prstGeom prst="rect">
            <a:avLst/>
          </a:prstGeom>
        </p:spPr>
      </p:pic>
      <p:pic>
        <p:nvPicPr>
          <p:cNvPr id="31" name="Picture 30">
            <a:extLst>
              <a:ext uri="{FF2B5EF4-FFF2-40B4-BE49-F238E27FC236}">
                <a16:creationId xmlns:a16="http://schemas.microsoft.com/office/drawing/2014/main" id="{10269F24-94B5-1245-830E-9BD8674C2061}"/>
              </a:ext>
            </a:extLst>
          </p:cNvPr>
          <p:cNvPicPr>
            <a:picLocks noChangeAspect="1"/>
          </p:cNvPicPr>
          <p:nvPr/>
        </p:nvPicPr>
        <p:blipFill rotWithShape="1">
          <a:blip r:embed="rId9"/>
          <a:srcRect l="-3128" t="73352" r="58907" b="-24009"/>
          <a:stretch/>
        </p:blipFill>
        <p:spPr>
          <a:xfrm>
            <a:off x="7018103" y="6252564"/>
            <a:ext cx="2241023" cy="1516991"/>
          </a:xfrm>
          <a:prstGeom prst="rect">
            <a:avLst/>
          </a:prstGeom>
        </p:spPr>
      </p:pic>
      <p:pic>
        <p:nvPicPr>
          <p:cNvPr id="57" name="Picture 56">
            <a:extLst>
              <a:ext uri="{FF2B5EF4-FFF2-40B4-BE49-F238E27FC236}">
                <a16:creationId xmlns:a16="http://schemas.microsoft.com/office/drawing/2014/main" id="{FBA93197-842A-8C43-A3E7-BD2187FD3F0E}"/>
              </a:ext>
            </a:extLst>
          </p:cNvPr>
          <p:cNvPicPr>
            <a:picLocks noChangeAspect="1"/>
          </p:cNvPicPr>
          <p:nvPr/>
        </p:nvPicPr>
        <p:blipFill>
          <a:blip r:embed="rId10"/>
          <a:stretch>
            <a:fillRect/>
          </a:stretch>
        </p:blipFill>
        <p:spPr>
          <a:xfrm>
            <a:off x="5724767" y="2693885"/>
            <a:ext cx="7221489" cy="6753761"/>
          </a:xfrm>
          <a:prstGeom prst="rect">
            <a:avLst/>
          </a:prstGeom>
        </p:spPr>
      </p:pic>
      <p:sp>
        <p:nvSpPr>
          <p:cNvPr id="3" name="PoljeZBesedilom 2">
            <a:extLst>
              <a:ext uri="{FF2B5EF4-FFF2-40B4-BE49-F238E27FC236}">
                <a16:creationId xmlns:a16="http://schemas.microsoft.com/office/drawing/2014/main" id="{8F541A3A-CC0F-403B-A630-A487858474A8}"/>
              </a:ext>
            </a:extLst>
          </p:cNvPr>
          <p:cNvSpPr txBox="1"/>
          <p:nvPr/>
        </p:nvSpPr>
        <p:spPr>
          <a:xfrm>
            <a:off x="-132125" y="7883285"/>
            <a:ext cx="301686" cy="369332"/>
          </a:xfrm>
          <a:prstGeom prst="rect">
            <a:avLst/>
          </a:prstGeom>
          <a:noFill/>
        </p:spPr>
        <p:txBody>
          <a:bodyPr wrap="none" rtlCol="0">
            <a:spAutoFit/>
          </a:bodyPr>
          <a:lstStyle/>
          <a:p>
            <a:r>
              <a:rPr lang="sl-SI" dirty="0"/>
              <a:t>1</a:t>
            </a:r>
            <a:endParaRPr lang="en-US" dirty="0"/>
          </a:p>
        </p:txBody>
      </p:sp>
    </p:spTree>
    <p:extLst>
      <p:ext uri="{BB962C8B-B14F-4D97-AF65-F5344CB8AC3E}">
        <p14:creationId xmlns:p14="http://schemas.microsoft.com/office/powerpoint/2010/main" val="154910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a:extLst>
              <a:ext uri="{FF2B5EF4-FFF2-40B4-BE49-F238E27FC236}">
                <a16:creationId xmlns:a16="http://schemas.microsoft.com/office/drawing/2014/main" id="{A3525AAE-A09F-4FEA-AFCD-21388CA68D2F}"/>
              </a:ext>
            </a:extLst>
          </p:cNvPr>
          <p:cNvSpPr/>
          <p:nvPr/>
        </p:nvSpPr>
        <p:spPr>
          <a:xfrm>
            <a:off x="652655" y="1501503"/>
            <a:ext cx="4815840" cy="109728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dirty="0"/>
              <a:t>Usmeritev (ZAKAJ)</a:t>
            </a:r>
            <a:endParaRPr lang="en-US" sz="3200" dirty="0"/>
          </a:p>
        </p:txBody>
      </p:sp>
      <p:sp>
        <p:nvSpPr>
          <p:cNvPr id="6" name="Pravokotnik 5">
            <a:extLst>
              <a:ext uri="{FF2B5EF4-FFF2-40B4-BE49-F238E27FC236}">
                <a16:creationId xmlns:a16="http://schemas.microsoft.com/office/drawing/2014/main" id="{2EA4ACF6-51A6-4399-921B-815F4B28906D}"/>
              </a:ext>
            </a:extLst>
          </p:cNvPr>
          <p:cNvSpPr/>
          <p:nvPr/>
        </p:nvSpPr>
        <p:spPr>
          <a:xfrm>
            <a:off x="5803775" y="1501503"/>
            <a:ext cx="4815840" cy="10972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dirty="0"/>
              <a:t>Izvedba (KAKO)</a:t>
            </a:r>
            <a:endParaRPr lang="en-US" sz="3200" dirty="0"/>
          </a:p>
        </p:txBody>
      </p:sp>
      <p:sp>
        <p:nvSpPr>
          <p:cNvPr id="7" name="Pravokotnik 6">
            <a:extLst>
              <a:ext uri="{FF2B5EF4-FFF2-40B4-BE49-F238E27FC236}">
                <a16:creationId xmlns:a16="http://schemas.microsoft.com/office/drawing/2014/main" id="{873EEEB4-BB8A-4A9D-97D8-0A5F4F99E003}"/>
              </a:ext>
            </a:extLst>
          </p:cNvPr>
          <p:cNvSpPr/>
          <p:nvPr/>
        </p:nvSpPr>
        <p:spPr>
          <a:xfrm>
            <a:off x="10911717" y="1501503"/>
            <a:ext cx="4815840" cy="109728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dirty="0"/>
              <a:t>Rezultati (KAJ)</a:t>
            </a:r>
            <a:endParaRPr lang="en-US" sz="3200" dirty="0"/>
          </a:p>
        </p:txBody>
      </p:sp>
      <p:graphicFrame>
        <p:nvGraphicFramePr>
          <p:cNvPr id="9" name="Tabela 9">
            <a:extLst>
              <a:ext uri="{FF2B5EF4-FFF2-40B4-BE49-F238E27FC236}">
                <a16:creationId xmlns:a16="http://schemas.microsoft.com/office/drawing/2014/main" id="{1FB6DEFE-0856-4F25-AC7C-0658379A144C}"/>
              </a:ext>
            </a:extLst>
          </p:cNvPr>
          <p:cNvGraphicFramePr>
            <a:graphicFrameLocks noGrp="1"/>
          </p:cNvGraphicFramePr>
          <p:nvPr>
            <p:extLst>
              <p:ext uri="{D42A27DB-BD31-4B8C-83A1-F6EECF244321}">
                <p14:modId xmlns:p14="http://schemas.microsoft.com/office/powerpoint/2010/main" val="2413715488"/>
              </p:ext>
            </p:extLst>
          </p:nvPr>
        </p:nvGraphicFramePr>
        <p:xfrm>
          <a:off x="652656" y="3086463"/>
          <a:ext cx="4815840" cy="2656840"/>
        </p:xfrm>
        <a:graphic>
          <a:graphicData uri="http://schemas.openxmlformats.org/drawingml/2006/table">
            <a:tbl>
              <a:tblPr firstRow="1" bandRow="1">
                <a:tableStyleId>{5C22544A-7EE6-4342-B048-85BDC9FD1C3A}</a:tableStyleId>
              </a:tblPr>
              <a:tblGrid>
                <a:gridCol w="4815840">
                  <a:extLst>
                    <a:ext uri="{9D8B030D-6E8A-4147-A177-3AD203B41FA5}">
                      <a16:colId xmlns:a16="http://schemas.microsoft.com/office/drawing/2014/main" val="3488514820"/>
                    </a:ext>
                  </a:extLst>
                </a:gridCol>
              </a:tblGrid>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l-SI" sz="1800" dirty="0"/>
                        <a:t>Namen, vizija, strategija</a:t>
                      </a:r>
                      <a:endParaRPr lang="en-US" sz="1800" dirty="0"/>
                    </a:p>
                  </a:txBody>
                  <a:tcPr>
                    <a:solidFill>
                      <a:schemeClr val="accent2">
                        <a:lumMod val="50000"/>
                      </a:schemeClr>
                    </a:solidFill>
                  </a:tcPr>
                </a:tc>
                <a:extLst>
                  <a:ext uri="{0D108BD9-81ED-4DB2-BD59-A6C34878D82A}">
                    <a16:rowId xmlns:a16="http://schemas.microsoft.com/office/drawing/2014/main" val="1689152631"/>
                  </a:ext>
                </a:extLst>
              </a:tr>
              <a:tr h="370840">
                <a:tc>
                  <a:txBody>
                    <a:bodyPr/>
                    <a:lstStyle/>
                    <a:p>
                      <a:pPr marL="285750" indent="-285750">
                        <a:buFont typeface="Arial" panose="020B0604020202020204" pitchFamily="34" charset="0"/>
                        <a:buChar char="•"/>
                      </a:pPr>
                      <a:r>
                        <a:rPr lang="en-US" dirty="0">
                          <a:solidFill>
                            <a:schemeClr val="accent2">
                              <a:lumMod val="50000"/>
                            </a:schemeClr>
                          </a:solidFill>
                        </a:rPr>
                        <a:t>1a: </a:t>
                      </a:r>
                      <a:r>
                        <a:rPr lang="en-US" dirty="0" err="1">
                          <a:solidFill>
                            <a:schemeClr val="accent2">
                              <a:lumMod val="50000"/>
                            </a:schemeClr>
                          </a:solidFill>
                          <a:latin typeface="+mn-lt"/>
                          <a:ea typeface="+mn-ea"/>
                          <a:cs typeface="+mn-cs"/>
                        </a:rPr>
                        <a:t>Opredelitev</a:t>
                      </a:r>
                      <a:r>
                        <a:rPr lang="en-US" dirty="0">
                          <a:solidFill>
                            <a:schemeClr val="accent2">
                              <a:lumMod val="50000"/>
                            </a:schemeClr>
                          </a:solidFill>
                          <a:latin typeface="+mn-lt"/>
                          <a:ea typeface="+mn-ea"/>
                          <a:cs typeface="+mn-cs"/>
                        </a:rPr>
                        <a:t> </a:t>
                      </a:r>
                      <a:r>
                        <a:rPr lang="en-US" dirty="0" err="1">
                          <a:solidFill>
                            <a:schemeClr val="accent2">
                              <a:lumMod val="50000"/>
                            </a:schemeClr>
                          </a:solidFill>
                          <a:latin typeface="+mn-lt"/>
                          <a:ea typeface="+mn-ea"/>
                          <a:cs typeface="+mn-cs"/>
                        </a:rPr>
                        <a:t>Namena</a:t>
                      </a:r>
                      <a:r>
                        <a:rPr lang="en-US" dirty="0">
                          <a:solidFill>
                            <a:schemeClr val="accent2">
                              <a:lumMod val="50000"/>
                            </a:schemeClr>
                          </a:solidFill>
                          <a:latin typeface="+mn-lt"/>
                          <a:ea typeface="+mn-ea"/>
                          <a:cs typeface="+mn-cs"/>
                        </a:rPr>
                        <a:t> in </a:t>
                      </a:r>
                      <a:r>
                        <a:rPr lang="sl-SI" dirty="0">
                          <a:solidFill>
                            <a:schemeClr val="accent2">
                              <a:lumMod val="50000"/>
                            </a:schemeClr>
                          </a:solidFill>
                          <a:latin typeface="+mn-lt"/>
                          <a:ea typeface="+mn-ea"/>
                          <a:cs typeface="+mn-cs"/>
                        </a:rPr>
                        <a:t>vizije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a:solidFill>
                            <a:schemeClr val="accent2">
                              <a:lumMod val="50000"/>
                            </a:schemeClr>
                          </a:solidFill>
                          <a:latin typeface="+mn-lt"/>
                          <a:ea typeface="+mn-ea"/>
                          <a:cs typeface="+mn-cs"/>
                        </a:rPr>
                        <a:t>1b: Prepoznavanje in razumevanje potreb deležnikov</a:t>
                      </a:r>
                    </a:p>
                    <a:p>
                      <a:pPr marL="285750" indent="-285750">
                        <a:buFont typeface="Arial" panose="020B0604020202020204" pitchFamily="34" charset="0"/>
                        <a:buChar char="•"/>
                      </a:pPr>
                      <a:r>
                        <a:rPr lang="sl-SI" dirty="0">
                          <a:solidFill>
                            <a:schemeClr val="accent2">
                              <a:lumMod val="50000"/>
                            </a:schemeClr>
                          </a:solidFill>
                          <a:latin typeface="+mn-lt"/>
                          <a:ea typeface="+mn-ea"/>
                          <a:cs typeface="+mn-cs"/>
                        </a:rPr>
                        <a:t>1c: Razumevanje ekosistema, lastnih sposobnosti in glavnih izzivov </a:t>
                      </a:r>
                    </a:p>
                    <a:p>
                      <a:pPr marL="285750" indent="-285750">
                        <a:buFont typeface="Arial" panose="020B0604020202020204" pitchFamily="34" charset="0"/>
                        <a:buChar char="•"/>
                      </a:pPr>
                      <a:r>
                        <a:rPr lang="sl-SI" dirty="0">
                          <a:solidFill>
                            <a:schemeClr val="accent2">
                              <a:lumMod val="50000"/>
                            </a:schemeClr>
                          </a:solidFill>
                          <a:latin typeface="+mn-lt"/>
                          <a:ea typeface="+mn-ea"/>
                          <a:cs typeface="+mn-cs"/>
                        </a:rPr>
                        <a:t>1d: Razvoj Strategije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a:solidFill>
                            <a:schemeClr val="accent2">
                              <a:lumMod val="50000"/>
                            </a:schemeClr>
                          </a:solidFill>
                          <a:latin typeface="+mn-lt"/>
                          <a:ea typeface="+mn-ea"/>
                          <a:cs typeface="+mn-cs"/>
                        </a:rPr>
                        <a:t>1e: Zasnova in vpeljava sistema upravljanja in obvladovanja </a:t>
                      </a:r>
                      <a:r>
                        <a:rPr lang="en-GB" dirty="0">
                          <a:solidFill>
                            <a:schemeClr val="accent2">
                              <a:lumMod val="50000"/>
                            </a:schemeClr>
                          </a:solidFill>
                          <a:latin typeface="+mn-lt"/>
                          <a:ea typeface="+mn-ea"/>
                          <a:cs typeface="+mn-cs"/>
                        </a:rPr>
                        <a:t> </a:t>
                      </a:r>
                      <a:r>
                        <a:rPr lang="sl-SI" dirty="0">
                          <a:solidFill>
                            <a:schemeClr val="accent2">
                              <a:lumMod val="50000"/>
                            </a:schemeClr>
                          </a:solidFill>
                          <a:latin typeface="+mn-lt"/>
                          <a:ea typeface="+mn-ea"/>
                          <a:cs typeface="+mn-cs"/>
                        </a:rPr>
                        <a:t>uspešnosti delovanja </a:t>
                      </a:r>
                      <a:r>
                        <a:rPr lang="en-GB" dirty="0">
                          <a:solidFill>
                            <a:schemeClr val="accent2">
                              <a:lumMod val="50000"/>
                            </a:schemeClr>
                          </a:solidFill>
                          <a:latin typeface="+mn-lt"/>
                          <a:ea typeface="+mn-ea"/>
                          <a:cs typeface="+mn-cs"/>
                        </a:rPr>
                        <a:t> </a:t>
                      </a:r>
                      <a:endParaRPr lang="sl-SI" dirty="0">
                        <a:solidFill>
                          <a:schemeClr val="accent2">
                            <a:lumMod val="50000"/>
                          </a:schemeClr>
                        </a:solidFill>
                        <a:latin typeface="+mn-lt"/>
                        <a:ea typeface="+mn-ea"/>
                        <a:cs typeface="+mn-cs"/>
                      </a:endParaRPr>
                    </a:p>
                  </a:txBody>
                  <a:tcPr/>
                </a:tc>
                <a:extLst>
                  <a:ext uri="{0D108BD9-81ED-4DB2-BD59-A6C34878D82A}">
                    <a16:rowId xmlns:a16="http://schemas.microsoft.com/office/drawing/2014/main" val="226860977"/>
                  </a:ext>
                </a:extLst>
              </a:tr>
            </a:tbl>
          </a:graphicData>
        </a:graphic>
      </p:graphicFrame>
      <p:graphicFrame>
        <p:nvGraphicFramePr>
          <p:cNvPr id="11" name="Tabela 9">
            <a:extLst>
              <a:ext uri="{FF2B5EF4-FFF2-40B4-BE49-F238E27FC236}">
                <a16:creationId xmlns:a16="http://schemas.microsoft.com/office/drawing/2014/main" id="{7804B249-4F6A-4412-A3DC-5141C979F5EF}"/>
              </a:ext>
            </a:extLst>
          </p:cNvPr>
          <p:cNvGraphicFramePr>
            <a:graphicFrameLocks noGrp="1"/>
          </p:cNvGraphicFramePr>
          <p:nvPr>
            <p:extLst>
              <p:ext uri="{D42A27DB-BD31-4B8C-83A1-F6EECF244321}">
                <p14:modId xmlns:p14="http://schemas.microsoft.com/office/powerpoint/2010/main" val="3354120370"/>
              </p:ext>
            </p:extLst>
          </p:nvPr>
        </p:nvGraphicFramePr>
        <p:xfrm>
          <a:off x="652655" y="6230983"/>
          <a:ext cx="4815840" cy="2382520"/>
        </p:xfrm>
        <a:graphic>
          <a:graphicData uri="http://schemas.openxmlformats.org/drawingml/2006/table">
            <a:tbl>
              <a:tblPr firstRow="1" bandRow="1">
                <a:tableStyleId>{5C22544A-7EE6-4342-B048-85BDC9FD1C3A}</a:tableStyleId>
              </a:tblPr>
              <a:tblGrid>
                <a:gridCol w="4815840">
                  <a:extLst>
                    <a:ext uri="{9D8B030D-6E8A-4147-A177-3AD203B41FA5}">
                      <a16:colId xmlns:a16="http://schemas.microsoft.com/office/drawing/2014/main" val="3488514820"/>
                    </a:ext>
                  </a:extLst>
                </a:gridCol>
              </a:tblGrid>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l-SI" sz="1800" b="1" dirty="0">
                          <a:solidFill>
                            <a:schemeClr val="lt1"/>
                          </a:solidFill>
                          <a:effectLst/>
                          <a:latin typeface="+mn-lt"/>
                          <a:ea typeface="+mn-ea"/>
                          <a:cs typeface="+mn-cs"/>
                        </a:rPr>
                        <a:t>Organizacijska kultura in voditeljstvo</a:t>
                      </a:r>
                      <a:endParaRPr lang="en-US" sz="1800" dirty="0"/>
                    </a:p>
                  </a:txBody>
                  <a:tcPr>
                    <a:solidFill>
                      <a:schemeClr val="accent2">
                        <a:lumMod val="50000"/>
                      </a:schemeClr>
                    </a:solidFill>
                  </a:tcPr>
                </a:tc>
                <a:extLst>
                  <a:ext uri="{0D108BD9-81ED-4DB2-BD59-A6C34878D82A}">
                    <a16:rowId xmlns:a16="http://schemas.microsoft.com/office/drawing/2014/main" val="1689152631"/>
                  </a:ext>
                </a:extLst>
              </a:tr>
              <a:tr h="0">
                <a:tc>
                  <a:txBody>
                    <a:bodyPr/>
                    <a:lstStyle/>
                    <a:p>
                      <a:pPr marL="285750" indent="-285750">
                        <a:buFont typeface="Arial" panose="020B0604020202020204" pitchFamily="34" charset="0"/>
                        <a:buChar char="•"/>
                      </a:pPr>
                      <a:r>
                        <a:rPr lang="sl-SI" dirty="0">
                          <a:solidFill>
                            <a:schemeClr val="accent2">
                              <a:lumMod val="50000"/>
                            </a:schemeClr>
                          </a:solidFill>
                          <a:latin typeface="+mn-lt"/>
                          <a:ea typeface="+mn-ea"/>
                          <a:cs typeface="+mn-cs"/>
                        </a:rPr>
                        <a:t>2a: Usmerjanje kulture organizacije in spodbujanje vrednot</a:t>
                      </a:r>
                    </a:p>
                    <a:p>
                      <a:pPr marL="285750" indent="-285750">
                        <a:buFont typeface="Arial" panose="020B0604020202020204" pitchFamily="34" charset="0"/>
                        <a:buChar char="•"/>
                      </a:pPr>
                      <a:r>
                        <a:rPr lang="sl-SI" dirty="0">
                          <a:solidFill>
                            <a:schemeClr val="accent2">
                              <a:lumMod val="50000"/>
                            </a:schemeClr>
                          </a:solidFill>
                          <a:latin typeface="+mn-lt"/>
                          <a:ea typeface="+mn-ea"/>
                          <a:cs typeface="+mn-cs"/>
                        </a:rPr>
                        <a:t>2b: Ustvarjanje pogojev za uresničitev sprememb </a:t>
                      </a:r>
                    </a:p>
                    <a:p>
                      <a:pPr marL="285750" indent="-285750">
                        <a:buFont typeface="Arial" panose="020B0604020202020204" pitchFamily="34" charset="0"/>
                        <a:buChar char="•"/>
                      </a:pPr>
                      <a:r>
                        <a:rPr lang="sl-SI" dirty="0">
                          <a:solidFill>
                            <a:schemeClr val="accent2">
                              <a:lumMod val="50000"/>
                            </a:schemeClr>
                          </a:solidFill>
                          <a:latin typeface="+mn-lt"/>
                          <a:ea typeface="+mn-ea"/>
                          <a:cs typeface="+mn-cs"/>
                        </a:rPr>
                        <a:t>2c: Omogočanje ustvarjalnosti in inovativnosti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a:solidFill>
                            <a:schemeClr val="accent2">
                              <a:lumMod val="50000"/>
                            </a:schemeClr>
                          </a:solidFill>
                          <a:latin typeface="+mn-lt"/>
                          <a:ea typeface="+mn-ea"/>
                          <a:cs typeface="+mn-cs"/>
                        </a:rPr>
                        <a:t>2d: Skupno prizadevanje za uresničitev Namena, Vizije in Strategije</a:t>
                      </a:r>
                      <a:endParaRPr lang="en-US" dirty="0">
                        <a:solidFill>
                          <a:schemeClr val="accent2">
                            <a:lumMod val="50000"/>
                          </a:schemeClr>
                        </a:solidFill>
                        <a:latin typeface="+mn-lt"/>
                        <a:ea typeface="+mn-ea"/>
                        <a:cs typeface="+mn-cs"/>
                      </a:endParaRPr>
                    </a:p>
                  </a:txBody>
                  <a:tcPr/>
                </a:tc>
                <a:extLst>
                  <a:ext uri="{0D108BD9-81ED-4DB2-BD59-A6C34878D82A}">
                    <a16:rowId xmlns:a16="http://schemas.microsoft.com/office/drawing/2014/main" val="226860977"/>
                  </a:ext>
                </a:extLst>
              </a:tr>
            </a:tbl>
          </a:graphicData>
        </a:graphic>
      </p:graphicFrame>
      <p:graphicFrame>
        <p:nvGraphicFramePr>
          <p:cNvPr id="12" name="Tabela 9">
            <a:extLst>
              <a:ext uri="{FF2B5EF4-FFF2-40B4-BE49-F238E27FC236}">
                <a16:creationId xmlns:a16="http://schemas.microsoft.com/office/drawing/2014/main" id="{E89F517B-FD6A-441F-8421-6CDD831C5FCB}"/>
              </a:ext>
            </a:extLst>
          </p:cNvPr>
          <p:cNvGraphicFramePr>
            <a:graphicFrameLocks noGrp="1"/>
          </p:cNvGraphicFramePr>
          <p:nvPr>
            <p:extLst>
              <p:ext uri="{D42A27DB-BD31-4B8C-83A1-F6EECF244321}">
                <p14:modId xmlns:p14="http://schemas.microsoft.com/office/powerpoint/2010/main" val="3138798529"/>
              </p:ext>
            </p:extLst>
          </p:nvPr>
        </p:nvGraphicFramePr>
        <p:xfrm>
          <a:off x="5850448" y="3086463"/>
          <a:ext cx="4815840" cy="3205480"/>
        </p:xfrm>
        <a:graphic>
          <a:graphicData uri="http://schemas.openxmlformats.org/drawingml/2006/table">
            <a:tbl>
              <a:tblPr firstRow="1" bandRow="1">
                <a:tableStyleId>{5C22544A-7EE6-4342-B048-85BDC9FD1C3A}</a:tableStyleId>
              </a:tblPr>
              <a:tblGrid>
                <a:gridCol w="4815840">
                  <a:extLst>
                    <a:ext uri="{9D8B030D-6E8A-4147-A177-3AD203B41FA5}">
                      <a16:colId xmlns:a16="http://schemas.microsoft.com/office/drawing/2014/main" val="3488514820"/>
                    </a:ext>
                  </a:extLst>
                </a:gridCol>
              </a:tblGrid>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l-SI" sz="1800" b="1" u="none" dirty="0">
                          <a:solidFill>
                            <a:schemeClr val="lt1"/>
                          </a:solidFill>
                          <a:effectLst/>
                          <a:latin typeface="+mn-lt"/>
                          <a:ea typeface="+mn-ea"/>
                          <a:cs typeface="+mn-cs"/>
                        </a:rPr>
                        <a:t>Vključevanje deležnikov</a:t>
                      </a:r>
                      <a:endParaRPr lang="en-US" sz="1800" u="none" dirty="0"/>
                    </a:p>
                  </a:txBody>
                  <a:tcPr>
                    <a:solidFill>
                      <a:schemeClr val="accent2">
                        <a:lumMod val="75000"/>
                      </a:schemeClr>
                    </a:solidFill>
                  </a:tcPr>
                </a:tc>
                <a:extLst>
                  <a:ext uri="{0D108BD9-81ED-4DB2-BD59-A6C34878D82A}">
                    <a16:rowId xmlns:a16="http://schemas.microsoft.com/office/drawing/2014/main" val="1689152631"/>
                  </a:ext>
                </a:extLst>
              </a:tr>
              <a:tr h="370840">
                <a:tc>
                  <a:txBody>
                    <a:bodyPr/>
                    <a:lstStyle/>
                    <a:p>
                      <a:pPr marL="285750" indent="-285750">
                        <a:buFont typeface="Arial" panose="020B0604020202020204" pitchFamily="34" charset="0"/>
                        <a:buChar char="•"/>
                      </a:pPr>
                      <a:r>
                        <a:rPr lang="sl-SI" dirty="0">
                          <a:solidFill>
                            <a:schemeClr val="accent2">
                              <a:lumMod val="75000"/>
                            </a:schemeClr>
                          </a:solidFill>
                          <a:latin typeface="+mn-lt"/>
                          <a:ea typeface="+mn-ea"/>
                          <a:cs typeface="+mn-cs"/>
                        </a:rPr>
                        <a:t>3a: Odjemalci – Gradnja trajnostnih odnosov</a:t>
                      </a:r>
                    </a:p>
                    <a:p>
                      <a:pPr marL="285750" indent="-285750">
                        <a:buFont typeface="Arial" panose="020B0604020202020204" pitchFamily="34" charset="0"/>
                        <a:buChar char="•"/>
                      </a:pPr>
                      <a:r>
                        <a:rPr lang="sl-SI" dirty="0">
                          <a:solidFill>
                            <a:schemeClr val="accent2">
                              <a:lumMod val="75000"/>
                            </a:schemeClr>
                          </a:solidFill>
                          <a:latin typeface="+mn-lt"/>
                          <a:ea typeface="+mn-ea"/>
                          <a:cs typeface="+mn-cs"/>
                        </a:rPr>
                        <a:t>3b: Zaposleni – Privabljanje, vključevanje, razvoj in zadržanje kadra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a:solidFill>
                            <a:schemeClr val="accent2">
                              <a:lumMod val="75000"/>
                            </a:schemeClr>
                          </a:solidFill>
                          <a:latin typeface="+mn-lt"/>
                          <a:ea typeface="+mn-ea"/>
                          <a:cs typeface="+mn-cs"/>
                        </a:rPr>
                        <a:t>3c: Poslovni in vladni deležniki</a:t>
                      </a:r>
                      <a:r>
                        <a:rPr lang="en-GB" dirty="0">
                          <a:solidFill>
                            <a:schemeClr val="accent2">
                              <a:lumMod val="75000"/>
                            </a:schemeClr>
                          </a:solidFill>
                          <a:latin typeface="+mn-lt"/>
                          <a:ea typeface="+mn-ea"/>
                          <a:cs typeface="+mn-cs"/>
                        </a:rPr>
                        <a:t> </a:t>
                      </a:r>
                      <a:r>
                        <a:rPr lang="sl-SI" dirty="0">
                          <a:solidFill>
                            <a:schemeClr val="accent2">
                              <a:lumMod val="75000"/>
                            </a:schemeClr>
                          </a:solidFill>
                          <a:latin typeface="+mn-lt"/>
                          <a:ea typeface="+mn-ea"/>
                          <a:cs typeface="+mn-cs"/>
                        </a:rPr>
                        <a:t> – Zagotavljanje in ohranjanje stalne podpore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a:solidFill>
                            <a:schemeClr val="accent2">
                              <a:lumMod val="75000"/>
                            </a:schemeClr>
                          </a:solidFill>
                          <a:latin typeface="+mn-lt"/>
                          <a:ea typeface="+mn-ea"/>
                          <a:cs typeface="+mn-cs"/>
                        </a:rPr>
                        <a:t>3d: Družba – Prispevanje k njenemu razvoju, dobremu počutju in blaginji</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a:solidFill>
                            <a:schemeClr val="accent2">
                              <a:lumMod val="75000"/>
                            </a:schemeClr>
                          </a:solidFill>
                          <a:latin typeface="+mn-lt"/>
                          <a:ea typeface="+mn-ea"/>
                          <a:cs typeface="+mn-cs"/>
                        </a:rPr>
                        <a:t>3e: Partnerji in dobavitelji – Izgradnja odnosov in pridobivanje podpore za Ustvarjanje Trajnostne Vrednosti</a:t>
                      </a:r>
                      <a:endParaRPr lang="en-US" dirty="0">
                        <a:solidFill>
                          <a:schemeClr val="accent2">
                            <a:lumMod val="75000"/>
                          </a:schemeClr>
                        </a:solidFill>
                      </a:endParaRPr>
                    </a:p>
                  </a:txBody>
                  <a:tcPr/>
                </a:tc>
                <a:extLst>
                  <a:ext uri="{0D108BD9-81ED-4DB2-BD59-A6C34878D82A}">
                    <a16:rowId xmlns:a16="http://schemas.microsoft.com/office/drawing/2014/main" val="226860977"/>
                  </a:ext>
                </a:extLst>
              </a:tr>
            </a:tbl>
          </a:graphicData>
        </a:graphic>
      </p:graphicFrame>
      <p:graphicFrame>
        <p:nvGraphicFramePr>
          <p:cNvPr id="13" name="Tabela 9">
            <a:extLst>
              <a:ext uri="{FF2B5EF4-FFF2-40B4-BE49-F238E27FC236}">
                <a16:creationId xmlns:a16="http://schemas.microsoft.com/office/drawing/2014/main" id="{0C2F7FEE-8238-4124-95AA-00AA7C85A0FA}"/>
              </a:ext>
            </a:extLst>
          </p:cNvPr>
          <p:cNvGraphicFramePr>
            <a:graphicFrameLocks noGrp="1"/>
          </p:cNvGraphicFramePr>
          <p:nvPr>
            <p:extLst>
              <p:ext uri="{D42A27DB-BD31-4B8C-83A1-F6EECF244321}">
                <p14:modId xmlns:p14="http://schemas.microsoft.com/office/powerpoint/2010/main" val="4211892343"/>
              </p:ext>
            </p:extLst>
          </p:nvPr>
        </p:nvGraphicFramePr>
        <p:xfrm>
          <a:off x="5850448" y="6396914"/>
          <a:ext cx="4815840" cy="1559560"/>
        </p:xfrm>
        <a:graphic>
          <a:graphicData uri="http://schemas.openxmlformats.org/drawingml/2006/table">
            <a:tbl>
              <a:tblPr firstRow="1" bandRow="1">
                <a:tableStyleId>{5C22544A-7EE6-4342-B048-85BDC9FD1C3A}</a:tableStyleId>
              </a:tblPr>
              <a:tblGrid>
                <a:gridCol w="4815840">
                  <a:extLst>
                    <a:ext uri="{9D8B030D-6E8A-4147-A177-3AD203B41FA5}">
                      <a16:colId xmlns:a16="http://schemas.microsoft.com/office/drawing/2014/main" val="3488514820"/>
                    </a:ext>
                  </a:extLst>
                </a:gridCol>
              </a:tblGrid>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l-SI" sz="1800" b="1" u="none" dirty="0">
                          <a:solidFill>
                            <a:schemeClr val="lt1"/>
                          </a:solidFill>
                          <a:effectLst/>
                          <a:latin typeface="+mn-lt"/>
                          <a:ea typeface="+mn-ea"/>
                          <a:cs typeface="+mn-cs"/>
                        </a:rPr>
                        <a:t>Ustvarjanje Trajnostne Vrednosti</a:t>
                      </a:r>
                      <a:endParaRPr lang="en-US" sz="1800" u="none" dirty="0"/>
                    </a:p>
                  </a:txBody>
                  <a:tcPr>
                    <a:solidFill>
                      <a:schemeClr val="accent2">
                        <a:lumMod val="75000"/>
                      </a:schemeClr>
                    </a:solidFill>
                  </a:tcPr>
                </a:tc>
                <a:extLst>
                  <a:ext uri="{0D108BD9-81ED-4DB2-BD59-A6C34878D82A}">
                    <a16:rowId xmlns:a16="http://schemas.microsoft.com/office/drawing/2014/main" val="1689152631"/>
                  </a:ext>
                </a:extLst>
              </a:tr>
              <a:tr h="370840">
                <a:tc>
                  <a:txBody>
                    <a:bodyPr/>
                    <a:lstStyle/>
                    <a:p>
                      <a:pPr marL="285750" indent="-285750">
                        <a:buFont typeface="Arial" panose="020B0604020202020204" pitchFamily="34" charset="0"/>
                        <a:buChar char="•"/>
                      </a:pPr>
                      <a:r>
                        <a:rPr lang="sl-SI" sz="1800" dirty="0">
                          <a:solidFill>
                            <a:schemeClr val="accent2">
                              <a:lumMod val="75000"/>
                            </a:schemeClr>
                          </a:solidFill>
                          <a:effectLst/>
                          <a:latin typeface="+mn-lt"/>
                          <a:ea typeface="+mn-ea"/>
                          <a:cs typeface="+mn-cs"/>
                        </a:rPr>
                        <a:t>4a: Snovanje in ustvarjanje vrednosti</a:t>
                      </a:r>
                    </a:p>
                    <a:p>
                      <a:pPr marL="285750" indent="-285750">
                        <a:buFont typeface="Arial" panose="020B0604020202020204" pitchFamily="34" charset="0"/>
                        <a:buChar char="•"/>
                      </a:pPr>
                      <a:r>
                        <a:rPr lang="sl-SI" sz="1800" dirty="0">
                          <a:solidFill>
                            <a:schemeClr val="accent2">
                              <a:lumMod val="75000"/>
                            </a:schemeClr>
                          </a:solidFill>
                          <a:effectLst/>
                          <a:latin typeface="+mn-lt"/>
                          <a:ea typeface="+mn-ea"/>
                          <a:cs typeface="+mn-cs"/>
                        </a:rPr>
                        <a:t>4b: Komuniciranje in prodajanje vrednosti </a:t>
                      </a:r>
                    </a:p>
                    <a:p>
                      <a:pPr marL="285750" indent="-285750">
                        <a:buFont typeface="Arial" panose="020B0604020202020204" pitchFamily="34" charset="0"/>
                        <a:buChar char="•"/>
                      </a:pPr>
                      <a:r>
                        <a:rPr lang="sl-SI" sz="1800" dirty="0">
                          <a:solidFill>
                            <a:schemeClr val="accent2">
                              <a:lumMod val="75000"/>
                            </a:schemeClr>
                          </a:solidFill>
                          <a:effectLst/>
                          <a:latin typeface="+mn-lt"/>
                          <a:ea typeface="+mn-ea"/>
                          <a:cs typeface="+mn-cs"/>
                        </a:rPr>
                        <a:t>4c: Doseganje </a:t>
                      </a:r>
                      <a:r>
                        <a:rPr lang="en-GB" sz="1800" dirty="0">
                          <a:solidFill>
                            <a:schemeClr val="accent2">
                              <a:lumMod val="75000"/>
                            </a:schemeClr>
                          </a:solidFill>
                          <a:effectLst/>
                          <a:latin typeface="+mn-lt"/>
                          <a:ea typeface="+mn-ea"/>
                          <a:cs typeface="+mn-cs"/>
                        </a:rPr>
                        <a:t> </a:t>
                      </a:r>
                      <a:r>
                        <a:rPr lang="sl-SI" sz="1800" dirty="0">
                          <a:solidFill>
                            <a:schemeClr val="accent2">
                              <a:lumMod val="75000"/>
                            </a:schemeClr>
                          </a:solidFill>
                          <a:effectLst/>
                          <a:latin typeface="+mn-lt"/>
                          <a:ea typeface="+mn-ea"/>
                          <a:cs typeface="+mn-cs"/>
                        </a:rPr>
                        <a:t>vrednosti</a:t>
                      </a:r>
                    </a:p>
                    <a:p>
                      <a:pPr marL="285750" indent="-285750">
                        <a:buFont typeface="Arial" panose="020B0604020202020204" pitchFamily="34" charset="0"/>
                        <a:buChar char="•"/>
                      </a:pPr>
                      <a:r>
                        <a:rPr lang="sl-SI" sz="1800" dirty="0">
                          <a:solidFill>
                            <a:schemeClr val="accent2">
                              <a:lumMod val="75000"/>
                            </a:schemeClr>
                          </a:solidFill>
                          <a:effectLst/>
                          <a:latin typeface="+mn-lt"/>
                          <a:ea typeface="+mn-ea"/>
                          <a:cs typeface="+mn-cs"/>
                        </a:rPr>
                        <a:t>4d: Opredelitev in izvajanje celostne izkušnje</a:t>
                      </a:r>
                    </a:p>
                  </a:txBody>
                  <a:tcPr/>
                </a:tc>
                <a:extLst>
                  <a:ext uri="{0D108BD9-81ED-4DB2-BD59-A6C34878D82A}">
                    <a16:rowId xmlns:a16="http://schemas.microsoft.com/office/drawing/2014/main" val="226860977"/>
                  </a:ext>
                </a:extLst>
              </a:tr>
            </a:tbl>
          </a:graphicData>
        </a:graphic>
      </p:graphicFrame>
      <p:graphicFrame>
        <p:nvGraphicFramePr>
          <p:cNvPr id="14" name="Tabela 9">
            <a:extLst>
              <a:ext uri="{FF2B5EF4-FFF2-40B4-BE49-F238E27FC236}">
                <a16:creationId xmlns:a16="http://schemas.microsoft.com/office/drawing/2014/main" id="{205C7969-C538-4547-9722-8E4E04220353}"/>
              </a:ext>
            </a:extLst>
          </p:cNvPr>
          <p:cNvGraphicFramePr>
            <a:graphicFrameLocks noGrp="1"/>
          </p:cNvGraphicFramePr>
          <p:nvPr>
            <p:extLst>
              <p:ext uri="{D42A27DB-BD31-4B8C-83A1-F6EECF244321}">
                <p14:modId xmlns:p14="http://schemas.microsoft.com/office/powerpoint/2010/main" val="3837698318"/>
              </p:ext>
            </p:extLst>
          </p:nvPr>
        </p:nvGraphicFramePr>
        <p:xfrm>
          <a:off x="5803775" y="8207981"/>
          <a:ext cx="4815840" cy="2651760"/>
        </p:xfrm>
        <a:graphic>
          <a:graphicData uri="http://schemas.openxmlformats.org/drawingml/2006/table">
            <a:tbl>
              <a:tblPr firstRow="1" bandRow="1">
                <a:tableStyleId>{5C22544A-7EE6-4342-B048-85BDC9FD1C3A}</a:tableStyleId>
              </a:tblPr>
              <a:tblGrid>
                <a:gridCol w="4815840">
                  <a:extLst>
                    <a:ext uri="{9D8B030D-6E8A-4147-A177-3AD203B41FA5}">
                      <a16:colId xmlns:a16="http://schemas.microsoft.com/office/drawing/2014/main" val="3488514820"/>
                    </a:ext>
                  </a:extLst>
                </a:gridCol>
              </a:tblGrid>
              <a:tr h="370840">
                <a:tc>
                  <a:txBody>
                    <a:bodyPr/>
                    <a:lstStyle/>
                    <a:p>
                      <a:r>
                        <a:rPr lang="sl-SI" sz="1800" b="1" u="none" dirty="0">
                          <a:solidFill>
                            <a:schemeClr val="lt1"/>
                          </a:solidFill>
                          <a:effectLst/>
                          <a:latin typeface="+mn-lt"/>
                          <a:ea typeface="+mn-ea"/>
                          <a:cs typeface="+mn-cs"/>
                        </a:rPr>
                        <a:t>Obvladovanje uspešnosti delovanja in transformacij</a:t>
                      </a:r>
                      <a:r>
                        <a:rPr lang="en-GB" sz="1800" b="1" u="none" dirty="0">
                          <a:solidFill>
                            <a:schemeClr val="lt1"/>
                          </a:solidFill>
                          <a:effectLst/>
                          <a:latin typeface="+mn-lt"/>
                          <a:ea typeface="+mn-ea"/>
                          <a:cs typeface="+mn-cs"/>
                        </a:rPr>
                        <a:t> </a:t>
                      </a:r>
                      <a:r>
                        <a:rPr lang="sl-SI" u="none" dirty="0">
                          <a:effectLst/>
                        </a:rPr>
                        <a:t> </a:t>
                      </a:r>
                      <a:r>
                        <a:rPr lang="en-GB" sz="1800" b="1" u="none" dirty="0">
                          <a:solidFill>
                            <a:schemeClr val="lt1"/>
                          </a:solidFill>
                          <a:effectLst/>
                          <a:latin typeface="+mn-lt"/>
                          <a:ea typeface="+mn-ea"/>
                          <a:cs typeface="+mn-cs"/>
                        </a:rPr>
                        <a:t>  </a:t>
                      </a:r>
                      <a:endParaRPr lang="sl-SI" sz="1800" b="1" u="none" dirty="0">
                        <a:solidFill>
                          <a:schemeClr val="lt1"/>
                        </a:solidFill>
                        <a:effectLst/>
                        <a:latin typeface="+mn-lt"/>
                        <a:ea typeface="+mn-ea"/>
                        <a:cs typeface="+mn-cs"/>
                      </a:endParaRPr>
                    </a:p>
                  </a:txBody>
                  <a:tcPr>
                    <a:solidFill>
                      <a:schemeClr val="accent2">
                        <a:lumMod val="75000"/>
                      </a:schemeClr>
                    </a:solidFill>
                  </a:tcPr>
                </a:tc>
                <a:extLst>
                  <a:ext uri="{0D108BD9-81ED-4DB2-BD59-A6C34878D82A}">
                    <a16:rowId xmlns:a16="http://schemas.microsoft.com/office/drawing/2014/main" val="1689152631"/>
                  </a:ext>
                </a:extLst>
              </a:tr>
              <a:tr h="370840">
                <a:tc>
                  <a:txBody>
                    <a:bodyPr/>
                    <a:lstStyle/>
                    <a:p>
                      <a:pPr marL="285750" indent="-285750">
                        <a:buFont typeface="Arial" panose="020B0604020202020204" pitchFamily="34" charset="0"/>
                        <a:buChar char="•"/>
                      </a:pPr>
                      <a:r>
                        <a:rPr lang="sl-SI" sz="1800" dirty="0">
                          <a:solidFill>
                            <a:schemeClr val="accent2">
                              <a:lumMod val="75000"/>
                            </a:schemeClr>
                          </a:solidFill>
                          <a:effectLst/>
                          <a:latin typeface="+mn-lt"/>
                          <a:ea typeface="+mn-ea"/>
                          <a:cs typeface="+mn-cs"/>
                        </a:rPr>
                        <a:t>5a: Obvladovanje uspešnosti delovanja in upravljanje s tveganji  </a:t>
                      </a:r>
                    </a:p>
                    <a:p>
                      <a:pPr marL="285750" indent="-285750">
                        <a:buFont typeface="Arial" panose="020B0604020202020204" pitchFamily="34" charset="0"/>
                        <a:buChar char="•"/>
                      </a:pPr>
                      <a:r>
                        <a:rPr lang="sl-SI" sz="1800" dirty="0">
                          <a:solidFill>
                            <a:schemeClr val="accent2">
                              <a:lumMod val="75000"/>
                            </a:schemeClr>
                          </a:solidFill>
                          <a:effectLst/>
                          <a:latin typeface="+mn-lt"/>
                          <a:ea typeface="+mn-ea"/>
                          <a:cs typeface="+mn-cs"/>
                        </a:rPr>
                        <a:t>5b: Transformacija  organizacije za prihodnost</a:t>
                      </a:r>
                    </a:p>
                    <a:p>
                      <a:pPr marL="285750" indent="-285750">
                        <a:buFont typeface="Arial" panose="020B0604020202020204" pitchFamily="34" charset="0"/>
                        <a:buChar char="•"/>
                      </a:pPr>
                      <a:r>
                        <a:rPr lang="sl-SI" sz="1800" dirty="0">
                          <a:solidFill>
                            <a:schemeClr val="accent2">
                              <a:lumMod val="75000"/>
                            </a:schemeClr>
                          </a:solidFill>
                          <a:effectLst/>
                          <a:latin typeface="+mn-lt"/>
                          <a:ea typeface="+mn-ea"/>
                          <a:cs typeface="+mn-cs"/>
                        </a:rPr>
                        <a:t>5c: Spodbujanje inovacij in uporaba  tehnologije </a:t>
                      </a:r>
                    </a:p>
                    <a:p>
                      <a:pPr marL="285750" indent="-285750">
                        <a:buFont typeface="Arial" panose="020B0604020202020204" pitchFamily="34" charset="0"/>
                        <a:buChar char="•"/>
                      </a:pPr>
                      <a:r>
                        <a:rPr lang="sl-SI" sz="1800" dirty="0">
                          <a:solidFill>
                            <a:schemeClr val="accent2">
                              <a:lumMod val="75000"/>
                            </a:schemeClr>
                          </a:solidFill>
                          <a:effectLst/>
                          <a:latin typeface="+mn-lt"/>
                          <a:ea typeface="+mn-ea"/>
                          <a:cs typeface="+mn-cs"/>
                        </a:rPr>
                        <a:t>5d: Izkoriščanje podatkov, informacij in znanja </a:t>
                      </a:r>
                    </a:p>
                    <a:p>
                      <a:pPr marL="285750" indent="-285750">
                        <a:buFont typeface="Arial" panose="020B0604020202020204" pitchFamily="34" charset="0"/>
                        <a:buChar char="•"/>
                      </a:pPr>
                      <a:r>
                        <a:rPr lang="sl-SI" sz="1800" dirty="0">
                          <a:solidFill>
                            <a:schemeClr val="accent2">
                              <a:lumMod val="75000"/>
                            </a:schemeClr>
                          </a:solidFill>
                          <a:effectLst/>
                          <a:latin typeface="+mn-lt"/>
                          <a:ea typeface="+mn-ea"/>
                          <a:cs typeface="+mn-cs"/>
                        </a:rPr>
                        <a:t>5e: Upravljanje ključnih sredstev in virov</a:t>
                      </a:r>
                    </a:p>
                  </a:txBody>
                  <a:tcPr/>
                </a:tc>
                <a:extLst>
                  <a:ext uri="{0D108BD9-81ED-4DB2-BD59-A6C34878D82A}">
                    <a16:rowId xmlns:a16="http://schemas.microsoft.com/office/drawing/2014/main" val="226860977"/>
                  </a:ext>
                </a:extLst>
              </a:tr>
            </a:tbl>
          </a:graphicData>
        </a:graphic>
      </p:graphicFrame>
      <p:graphicFrame>
        <p:nvGraphicFramePr>
          <p:cNvPr id="15" name="Tabela 9">
            <a:extLst>
              <a:ext uri="{FF2B5EF4-FFF2-40B4-BE49-F238E27FC236}">
                <a16:creationId xmlns:a16="http://schemas.microsoft.com/office/drawing/2014/main" id="{AC033D8C-C7B1-40C2-8F92-7B88EDD32877}"/>
              </a:ext>
            </a:extLst>
          </p:cNvPr>
          <p:cNvGraphicFramePr>
            <a:graphicFrameLocks noGrp="1"/>
          </p:cNvGraphicFramePr>
          <p:nvPr>
            <p:extLst>
              <p:ext uri="{D42A27DB-BD31-4B8C-83A1-F6EECF244321}">
                <p14:modId xmlns:p14="http://schemas.microsoft.com/office/powerpoint/2010/main" val="3818888208"/>
              </p:ext>
            </p:extLst>
          </p:nvPr>
        </p:nvGraphicFramePr>
        <p:xfrm>
          <a:off x="10911717" y="3086463"/>
          <a:ext cx="4815840" cy="2656840"/>
        </p:xfrm>
        <a:graphic>
          <a:graphicData uri="http://schemas.openxmlformats.org/drawingml/2006/table">
            <a:tbl>
              <a:tblPr firstRow="1" bandRow="1">
                <a:tableStyleId>{5C22544A-7EE6-4342-B048-85BDC9FD1C3A}</a:tableStyleId>
              </a:tblPr>
              <a:tblGrid>
                <a:gridCol w="4815840">
                  <a:extLst>
                    <a:ext uri="{9D8B030D-6E8A-4147-A177-3AD203B41FA5}">
                      <a16:colId xmlns:a16="http://schemas.microsoft.com/office/drawing/2014/main" val="3488514820"/>
                    </a:ext>
                  </a:extLst>
                </a:gridCol>
              </a:tblGrid>
              <a:tr h="370840">
                <a:tc>
                  <a:txBody>
                    <a:bodyPr/>
                    <a:lstStyle/>
                    <a:p>
                      <a:pPr algn="ctr"/>
                      <a:r>
                        <a:rPr lang="sl-SI" sz="1800" b="1" u="none" dirty="0">
                          <a:solidFill>
                            <a:schemeClr val="lt1"/>
                          </a:solidFill>
                          <a:effectLst/>
                          <a:latin typeface="+mn-lt"/>
                          <a:ea typeface="+mn-ea"/>
                          <a:cs typeface="+mn-cs"/>
                        </a:rPr>
                        <a:t>Dojemanje deležnikov</a:t>
                      </a:r>
                    </a:p>
                  </a:txBody>
                  <a:tcPr>
                    <a:solidFill>
                      <a:schemeClr val="accent4">
                        <a:lumMod val="75000"/>
                      </a:schemeClr>
                    </a:solidFill>
                  </a:tcPr>
                </a:tc>
                <a:extLst>
                  <a:ext uri="{0D108BD9-81ED-4DB2-BD59-A6C34878D82A}">
                    <a16:rowId xmlns:a16="http://schemas.microsoft.com/office/drawing/2014/main" val="1689152631"/>
                  </a:ext>
                </a:extLst>
              </a:tr>
              <a:tr h="0">
                <a:tc>
                  <a:txBody>
                    <a:bodyPr/>
                    <a:lstStyle/>
                    <a:p>
                      <a:pPr marL="285750" indent="-285750">
                        <a:buFont typeface="Arial" panose="020B0604020202020204" pitchFamily="34" charset="0"/>
                        <a:buChar char="•"/>
                      </a:pPr>
                      <a:r>
                        <a:rPr lang="sl-SI" dirty="0">
                          <a:solidFill>
                            <a:schemeClr val="accent4">
                              <a:lumMod val="75000"/>
                            </a:schemeClr>
                          </a:solidFill>
                          <a:latin typeface="+mn-lt"/>
                          <a:ea typeface="+mn-ea"/>
                          <a:cs typeface="+mn-cs"/>
                        </a:rPr>
                        <a:t>Rezultati dojemanja odjemalcev</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a:solidFill>
                            <a:schemeClr val="accent4">
                              <a:lumMod val="75000"/>
                            </a:schemeClr>
                          </a:solidFill>
                          <a:latin typeface="+mn-lt"/>
                          <a:ea typeface="+mn-ea"/>
                          <a:cs typeface="+mn-cs"/>
                        </a:rPr>
                        <a:t>Rezultati dojemanja zaposlenih</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a:solidFill>
                            <a:schemeClr val="accent4">
                              <a:lumMod val="75000"/>
                            </a:schemeClr>
                          </a:solidFill>
                          <a:latin typeface="+mn-lt"/>
                          <a:ea typeface="+mn-ea"/>
                          <a:cs typeface="+mn-cs"/>
                        </a:rPr>
                        <a:t>Rezultati dojemanja Poslovnih in Vladnih </a:t>
                      </a:r>
                      <a:r>
                        <a:rPr lang="en-GB" dirty="0">
                          <a:solidFill>
                            <a:schemeClr val="accent4">
                              <a:lumMod val="75000"/>
                            </a:schemeClr>
                          </a:solidFill>
                          <a:latin typeface="+mn-lt"/>
                          <a:ea typeface="+mn-ea"/>
                          <a:cs typeface="+mn-cs"/>
                        </a:rPr>
                        <a:t> </a:t>
                      </a:r>
                      <a:r>
                        <a:rPr lang="sl-SI" dirty="0">
                          <a:solidFill>
                            <a:schemeClr val="accent4">
                              <a:lumMod val="75000"/>
                            </a:schemeClr>
                          </a:solidFill>
                          <a:latin typeface="+mn-lt"/>
                          <a:ea typeface="+mn-ea"/>
                          <a:cs typeface="+mn-cs"/>
                        </a:rPr>
                        <a:t>deležnikov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a:solidFill>
                            <a:schemeClr val="accent4">
                              <a:lumMod val="75000"/>
                            </a:schemeClr>
                          </a:solidFill>
                          <a:latin typeface="+mn-lt"/>
                          <a:ea typeface="+mn-ea"/>
                          <a:cs typeface="+mn-cs"/>
                        </a:rPr>
                        <a:t>Rezultati dojemanja družbe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dirty="0">
                          <a:solidFill>
                            <a:schemeClr val="accent4">
                              <a:lumMod val="75000"/>
                            </a:schemeClr>
                          </a:solidFill>
                          <a:latin typeface="+mn-lt"/>
                          <a:ea typeface="+mn-ea"/>
                          <a:cs typeface="+mn-cs"/>
                        </a:rPr>
                        <a:t>Rezultati dojemanja partnerjev in dobaviteljev</a:t>
                      </a:r>
                    </a:p>
                    <a:p>
                      <a:pPr marL="0" marR="0" lvl="0" indent="0" defTabSz="914400" eaLnBrk="1" fontAlgn="auto" latinLnBrk="0" hangingPunct="1">
                        <a:lnSpc>
                          <a:spcPct val="100000"/>
                        </a:lnSpc>
                        <a:spcBef>
                          <a:spcPts val="0"/>
                        </a:spcBef>
                        <a:spcAft>
                          <a:spcPts val="0"/>
                        </a:spcAft>
                        <a:buClrTx/>
                        <a:buSzTx/>
                        <a:buFontTx/>
                        <a:buNone/>
                        <a:tabLst/>
                        <a:defRPr/>
                      </a:pPr>
                      <a:endParaRPr lang="sl-SI" sz="18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226860977"/>
                  </a:ext>
                </a:extLst>
              </a:tr>
            </a:tbl>
          </a:graphicData>
        </a:graphic>
      </p:graphicFrame>
      <p:graphicFrame>
        <p:nvGraphicFramePr>
          <p:cNvPr id="16" name="Tabela 9">
            <a:extLst>
              <a:ext uri="{FF2B5EF4-FFF2-40B4-BE49-F238E27FC236}">
                <a16:creationId xmlns:a16="http://schemas.microsoft.com/office/drawing/2014/main" id="{B5DA3C87-753F-4828-B6D6-0B74CFDE62F3}"/>
              </a:ext>
            </a:extLst>
          </p:cNvPr>
          <p:cNvGraphicFramePr>
            <a:graphicFrameLocks noGrp="1"/>
          </p:cNvGraphicFramePr>
          <p:nvPr>
            <p:extLst>
              <p:ext uri="{D42A27DB-BD31-4B8C-83A1-F6EECF244321}">
                <p14:modId xmlns:p14="http://schemas.microsoft.com/office/powerpoint/2010/main" val="322269175"/>
              </p:ext>
            </p:extLst>
          </p:nvPr>
        </p:nvGraphicFramePr>
        <p:xfrm>
          <a:off x="10911717" y="6230983"/>
          <a:ext cx="4815840" cy="2656840"/>
        </p:xfrm>
        <a:graphic>
          <a:graphicData uri="http://schemas.openxmlformats.org/drawingml/2006/table">
            <a:tbl>
              <a:tblPr firstRow="1" bandRow="1">
                <a:tableStyleId>{5C22544A-7EE6-4342-B048-85BDC9FD1C3A}</a:tableStyleId>
              </a:tblPr>
              <a:tblGrid>
                <a:gridCol w="4815840">
                  <a:extLst>
                    <a:ext uri="{9D8B030D-6E8A-4147-A177-3AD203B41FA5}">
                      <a16:colId xmlns:a16="http://schemas.microsoft.com/office/drawing/2014/main" val="3488514820"/>
                    </a:ext>
                  </a:extLst>
                </a:gridCol>
              </a:tblGrid>
              <a:tr h="370840">
                <a:tc>
                  <a:txBody>
                    <a:bodyPr/>
                    <a:lstStyle/>
                    <a:p>
                      <a:pPr algn="ctr"/>
                      <a:r>
                        <a:rPr lang="sl-SI" sz="1800" b="1" u="none" dirty="0">
                          <a:solidFill>
                            <a:schemeClr val="lt1"/>
                          </a:solidFill>
                          <a:effectLst/>
                          <a:latin typeface="+mn-lt"/>
                          <a:ea typeface="+mn-ea"/>
                          <a:cs typeface="+mn-cs"/>
                        </a:rPr>
                        <a:t>Strateška in operativna uspešnost delovanja</a:t>
                      </a:r>
                    </a:p>
                  </a:txBody>
                  <a:tcPr>
                    <a:solidFill>
                      <a:schemeClr val="accent4">
                        <a:lumMod val="75000"/>
                      </a:schemeClr>
                    </a:solidFill>
                  </a:tcPr>
                </a:tc>
                <a:extLst>
                  <a:ext uri="{0D108BD9-81ED-4DB2-BD59-A6C34878D82A}">
                    <a16:rowId xmlns:a16="http://schemas.microsoft.com/office/drawing/2014/main" val="1689152631"/>
                  </a:ext>
                </a:extLst>
              </a:tr>
              <a:tr h="0">
                <a:tc>
                  <a:txBody>
                    <a:bodyPr/>
                    <a:lstStyle/>
                    <a:p>
                      <a:pPr marL="285750" indent="-285750">
                        <a:buFont typeface="Arial" panose="020B0604020202020204" pitchFamily="34" charset="0"/>
                        <a:buChar char="•"/>
                      </a:pPr>
                      <a:endParaRPr lang="sl-SI" dirty="0">
                        <a:solidFill>
                          <a:schemeClr val="dk1"/>
                        </a:solidFill>
                        <a:latin typeface="+mn-lt"/>
                        <a:ea typeface="+mn-ea"/>
                        <a:cs typeface="+mn-cs"/>
                      </a:endParaRPr>
                    </a:p>
                    <a:p>
                      <a:pPr marL="285750" indent="-285750">
                        <a:buFont typeface="Arial" panose="020B0604020202020204" pitchFamily="34" charset="0"/>
                        <a:buChar char="•"/>
                      </a:pPr>
                      <a:r>
                        <a:rPr lang="sl-SI" dirty="0">
                          <a:solidFill>
                            <a:schemeClr val="accent4">
                              <a:lumMod val="75000"/>
                            </a:schemeClr>
                          </a:solidFill>
                          <a:latin typeface="+mn-lt"/>
                          <a:ea typeface="+mn-ea"/>
                          <a:cs typeface="+mn-cs"/>
                        </a:rPr>
                        <a:t>Rezultate, ki jih organizacija uporablja za spremljanje glede uspešnosti opredeljene v delih modela Usmeritev in Izvedba </a:t>
                      </a:r>
                    </a:p>
                    <a:p>
                      <a:pPr marL="285750" indent="-285750">
                        <a:buFont typeface="Arial" panose="020B0604020202020204" pitchFamily="34" charset="0"/>
                        <a:buChar char="•"/>
                      </a:pPr>
                      <a:r>
                        <a:rPr lang="sl-SI" dirty="0">
                          <a:solidFill>
                            <a:schemeClr val="accent4">
                              <a:lumMod val="75000"/>
                            </a:schemeClr>
                          </a:solidFill>
                          <a:latin typeface="+mn-lt"/>
                          <a:ea typeface="+mn-ea"/>
                          <a:cs typeface="+mn-cs"/>
                        </a:rPr>
                        <a:t>Rezultati, ki omogočijo Jasne vzročne povezave z rezultati dojemanja deležnikov</a:t>
                      </a:r>
                    </a:p>
                    <a:p>
                      <a:pPr marL="0" marR="0" lvl="0" indent="0" defTabSz="914400" eaLnBrk="1" fontAlgn="auto" latinLnBrk="0" hangingPunct="1">
                        <a:lnSpc>
                          <a:spcPct val="100000"/>
                        </a:lnSpc>
                        <a:spcBef>
                          <a:spcPts val="0"/>
                        </a:spcBef>
                        <a:spcAft>
                          <a:spcPts val="0"/>
                        </a:spcAft>
                        <a:buClrTx/>
                        <a:buSzTx/>
                        <a:buFontTx/>
                        <a:buNone/>
                        <a:tabLst/>
                        <a:defRPr/>
                      </a:pPr>
                      <a:endParaRPr lang="sl-SI" sz="18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226860977"/>
                  </a:ext>
                </a:extLst>
              </a:tr>
            </a:tbl>
          </a:graphicData>
        </a:graphic>
      </p:graphicFrame>
      <p:sp>
        <p:nvSpPr>
          <p:cNvPr id="17" name="Text Placeholder 3">
            <a:extLst>
              <a:ext uri="{FF2B5EF4-FFF2-40B4-BE49-F238E27FC236}">
                <a16:creationId xmlns:a16="http://schemas.microsoft.com/office/drawing/2014/main" id="{2952E919-5847-4A67-A6CA-F8B0721A390F}"/>
              </a:ext>
            </a:extLst>
          </p:cNvPr>
          <p:cNvSpPr txBox="1">
            <a:spLocks/>
          </p:cNvSpPr>
          <p:nvPr/>
        </p:nvSpPr>
        <p:spPr>
          <a:xfrm>
            <a:off x="26144" y="-1"/>
            <a:ext cx="20077956" cy="101382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7250" spc="-25" dirty="0">
                <a:solidFill>
                  <a:srgbClr val="346C80"/>
                </a:solidFill>
                <a:latin typeface="Arial Black" panose="020B0A04020102020204" pitchFamily="34" charset="0"/>
                <a:ea typeface="+mj-ea"/>
                <a:cs typeface="+mj-cs"/>
              </a:rPr>
              <a:t>EFQM Model</a:t>
            </a:r>
            <a:r>
              <a:rPr lang="sl-SI" sz="7250" spc="-25" dirty="0">
                <a:solidFill>
                  <a:srgbClr val="346C80"/>
                </a:solidFill>
                <a:latin typeface="Arial Black" panose="020B0A04020102020204" pitchFamily="34" charset="0"/>
                <a:ea typeface="+mj-ea"/>
                <a:cs typeface="+mj-cs"/>
              </a:rPr>
              <a:t> </a:t>
            </a:r>
            <a:r>
              <a:rPr lang="sl-SI" sz="4000" spc="-25" dirty="0">
                <a:solidFill>
                  <a:srgbClr val="346C80"/>
                </a:solidFill>
                <a:latin typeface="Arial Black" panose="020B0A04020102020204" pitchFamily="34" charset="0"/>
                <a:ea typeface="+mj-ea"/>
                <a:cs typeface="+mj-cs"/>
              </a:rPr>
              <a:t>-  7 meril; 23 delov meril in 2 skupini rezultatov</a:t>
            </a:r>
            <a:endParaRPr lang="en-US" sz="4000" spc="-25" dirty="0">
              <a:solidFill>
                <a:srgbClr val="346C80"/>
              </a:solidFill>
              <a:latin typeface="Arial Black" panose="020B0A04020102020204" pitchFamily="34" charset="0"/>
              <a:ea typeface="+mj-ea"/>
              <a:cs typeface="+mj-cs"/>
            </a:endParaRPr>
          </a:p>
        </p:txBody>
      </p:sp>
      <p:pic>
        <p:nvPicPr>
          <p:cNvPr id="18" name="Slika 17">
            <a:extLst>
              <a:ext uri="{FF2B5EF4-FFF2-40B4-BE49-F238E27FC236}">
                <a16:creationId xmlns:a16="http://schemas.microsoft.com/office/drawing/2014/main" id="{356D710D-9931-416E-93E9-517A68995DBE}"/>
              </a:ext>
            </a:extLst>
          </p:cNvPr>
          <p:cNvPicPr>
            <a:picLocks noChangeAspect="1"/>
          </p:cNvPicPr>
          <p:nvPr/>
        </p:nvPicPr>
        <p:blipFill>
          <a:blip r:embed="rId3"/>
          <a:stretch>
            <a:fillRect/>
          </a:stretch>
        </p:blipFill>
        <p:spPr>
          <a:xfrm>
            <a:off x="16313935" y="4077471"/>
            <a:ext cx="3137509" cy="3099223"/>
          </a:xfrm>
          <a:prstGeom prst="rect">
            <a:avLst/>
          </a:prstGeom>
        </p:spPr>
      </p:pic>
    </p:spTree>
    <p:extLst>
      <p:ext uri="{BB962C8B-B14F-4D97-AF65-F5344CB8AC3E}">
        <p14:creationId xmlns:p14="http://schemas.microsoft.com/office/powerpoint/2010/main" val="94955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CD11E9-D6A7-B246-80FE-B7571A0E74BC}"/>
              </a:ext>
            </a:extLst>
          </p:cNvPr>
          <p:cNvSpPr>
            <a:spLocks noGrp="1"/>
          </p:cNvSpPr>
          <p:nvPr>
            <p:ph type="body" sz="quarter" idx="4294967295"/>
          </p:nvPr>
        </p:nvSpPr>
        <p:spPr>
          <a:xfrm>
            <a:off x="0" y="425450"/>
            <a:ext cx="13385800" cy="947738"/>
          </a:xfrm>
          <a:prstGeom prst="rect">
            <a:avLst/>
          </a:prstGeom>
        </p:spPr>
        <p:txBody>
          <a:bodyPr/>
          <a:lstStyle/>
          <a:p>
            <a:r>
              <a:rPr lang="en-GB" sz="7250" kern="1200" spc="-25" dirty="0">
                <a:solidFill>
                  <a:srgbClr val="346C80"/>
                </a:solidFill>
                <a:latin typeface="Arial Black" panose="020B0A04020102020204" pitchFamily="34" charset="0"/>
                <a:ea typeface="+mj-ea"/>
                <a:cs typeface="+mj-cs"/>
              </a:rPr>
              <a:t>EFQM Model</a:t>
            </a:r>
            <a:endParaRPr lang="sl-SI" sz="7250" kern="1200" spc="-25" dirty="0">
              <a:solidFill>
                <a:srgbClr val="346C80"/>
              </a:solidFill>
              <a:latin typeface="Arial Black" panose="020B0A04020102020204" pitchFamily="34" charset="0"/>
              <a:ea typeface="+mj-ea"/>
              <a:cs typeface="+mj-cs"/>
            </a:endParaRPr>
          </a:p>
          <a:p>
            <a:r>
              <a:rPr lang="sl-SI" sz="4000" kern="1200" spc="-25" dirty="0">
                <a:solidFill>
                  <a:srgbClr val="346C80"/>
                </a:solidFill>
                <a:latin typeface="Arial Black" panose="020B0A04020102020204" pitchFamily="34" charset="0"/>
                <a:ea typeface="+mj-ea"/>
                <a:cs typeface="+mj-cs"/>
              </a:rPr>
              <a:t>3 RADAR </a:t>
            </a:r>
          </a:p>
          <a:p>
            <a:r>
              <a:rPr lang="sl-SI" sz="4000" kern="1200" spc="-25" dirty="0">
                <a:solidFill>
                  <a:srgbClr val="346C80"/>
                </a:solidFill>
                <a:latin typeface="Arial Black" panose="020B0A04020102020204" pitchFamily="34" charset="0"/>
                <a:ea typeface="+mj-ea"/>
                <a:cs typeface="+mj-cs"/>
              </a:rPr>
              <a:t>ocenjevalne tabele</a:t>
            </a:r>
            <a:endParaRPr lang="en-GB" sz="4000" kern="1200" spc="-25" dirty="0">
              <a:solidFill>
                <a:srgbClr val="346C80"/>
              </a:solidFill>
              <a:latin typeface="Arial Black" panose="020B0A04020102020204" pitchFamily="34" charset="0"/>
              <a:ea typeface="+mj-ea"/>
              <a:cs typeface="+mj-cs"/>
            </a:endParaRPr>
          </a:p>
          <a:p>
            <a:endParaRPr lang="en-US" dirty="0"/>
          </a:p>
        </p:txBody>
      </p:sp>
      <p:pic>
        <p:nvPicPr>
          <p:cNvPr id="24" name="Picture 17">
            <a:extLst>
              <a:ext uri="{FF2B5EF4-FFF2-40B4-BE49-F238E27FC236}">
                <a16:creationId xmlns:a16="http://schemas.microsoft.com/office/drawing/2014/main" id="{8DCFD0AF-71D6-4AA6-98E3-6D34B4AF6332}"/>
              </a:ext>
            </a:extLst>
          </p:cNvPr>
          <p:cNvPicPr>
            <a:picLocks noChangeAspect="1"/>
          </p:cNvPicPr>
          <p:nvPr/>
        </p:nvPicPr>
        <p:blipFill>
          <a:blip r:embed="rId3"/>
          <a:stretch>
            <a:fillRect/>
          </a:stretch>
        </p:blipFill>
        <p:spPr>
          <a:xfrm>
            <a:off x="1429790" y="1603235"/>
            <a:ext cx="16824582" cy="9485826"/>
          </a:xfrm>
          <a:prstGeom prst="rect">
            <a:avLst/>
          </a:prstGeom>
        </p:spPr>
      </p:pic>
      <p:sp>
        <p:nvSpPr>
          <p:cNvPr id="3" name="Oblaček: puščica dol 2">
            <a:extLst>
              <a:ext uri="{FF2B5EF4-FFF2-40B4-BE49-F238E27FC236}">
                <a16:creationId xmlns:a16="http://schemas.microsoft.com/office/drawing/2014/main" id="{DFEC5A0A-6EBD-405A-B7FB-F87EA9A58E8D}"/>
              </a:ext>
            </a:extLst>
          </p:cNvPr>
          <p:cNvSpPr/>
          <p:nvPr/>
        </p:nvSpPr>
        <p:spPr>
          <a:xfrm>
            <a:off x="7896714" y="189691"/>
            <a:ext cx="3890734" cy="3318280"/>
          </a:xfrm>
          <a:prstGeom prst="downArrowCallou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sl-SI" sz="2800" b="1" dirty="0">
                <a:solidFill>
                  <a:srgbClr val="C00000"/>
                </a:solidFill>
              </a:rPr>
              <a:t>Usmeritev</a:t>
            </a:r>
            <a:endParaRPr lang="en-US" b="1" dirty="0">
              <a:solidFill>
                <a:srgbClr val="C00000"/>
              </a:solidFill>
            </a:endParaRPr>
          </a:p>
        </p:txBody>
      </p:sp>
      <p:pic>
        <p:nvPicPr>
          <p:cNvPr id="2" name="Slika 1">
            <a:extLst>
              <a:ext uri="{FF2B5EF4-FFF2-40B4-BE49-F238E27FC236}">
                <a16:creationId xmlns:a16="http://schemas.microsoft.com/office/drawing/2014/main" id="{4933C199-614F-40F2-BFD7-306BDE831E75}"/>
              </a:ext>
            </a:extLst>
          </p:cNvPr>
          <p:cNvPicPr>
            <a:picLocks noChangeAspect="1"/>
          </p:cNvPicPr>
          <p:nvPr/>
        </p:nvPicPr>
        <p:blipFill>
          <a:blip r:embed="rId4"/>
          <a:stretch>
            <a:fillRect/>
          </a:stretch>
        </p:blipFill>
        <p:spPr>
          <a:xfrm>
            <a:off x="8182000" y="286789"/>
            <a:ext cx="3212644" cy="1541975"/>
          </a:xfrm>
          <a:prstGeom prst="rect">
            <a:avLst/>
          </a:prstGeom>
        </p:spPr>
      </p:pic>
      <p:sp>
        <p:nvSpPr>
          <p:cNvPr id="6" name="Oblaček: puščica levo 5">
            <a:extLst>
              <a:ext uri="{FF2B5EF4-FFF2-40B4-BE49-F238E27FC236}">
                <a16:creationId xmlns:a16="http://schemas.microsoft.com/office/drawing/2014/main" id="{5AA4E275-74D6-4C2E-BF1B-8D0A6A4C3604}"/>
              </a:ext>
            </a:extLst>
          </p:cNvPr>
          <p:cNvSpPr/>
          <p:nvPr/>
        </p:nvSpPr>
        <p:spPr>
          <a:xfrm>
            <a:off x="12594762" y="6882940"/>
            <a:ext cx="5918663" cy="2208936"/>
          </a:xfrm>
          <a:prstGeom prst="leftArrowCallou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Slika 4">
            <a:extLst>
              <a:ext uri="{FF2B5EF4-FFF2-40B4-BE49-F238E27FC236}">
                <a16:creationId xmlns:a16="http://schemas.microsoft.com/office/drawing/2014/main" id="{7469CCB3-93D5-4629-AF1F-8F40785EF01A}"/>
              </a:ext>
            </a:extLst>
          </p:cNvPr>
          <p:cNvPicPr>
            <a:picLocks noChangeAspect="1"/>
          </p:cNvPicPr>
          <p:nvPr/>
        </p:nvPicPr>
        <p:blipFill>
          <a:blip r:embed="rId5"/>
          <a:stretch>
            <a:fillRect/>
          </a:stretch>
        </p:blipFill>
        <p:spPr>
          <a:xfrm>
            <a:off x="14751949" y="7136848"/>
            <a:ext cx="3612210" cy="1701114"/>
          </a:xfrm>
          <a:prstGeom prst="rect">
            <a:avLst/>
          </a:prstGeom>
        </p:spPr>
      </p:pic>
      <p:sp>
        <p:nvSpPr>
          <p:cNvPr id="8" name="Oblaček: puščica desno 7">
            <a:extLst>
              <a:ext uri="{FF2B5EF4-FFF2-40B4-BE49-F238E27FC236}">
                <a16:creationId xmlns:a16="http://schemas.microsoft.com/office/drawing/2014/main" id="{197A65B3-BCBA-454E-8854-75B939E72BD6}"/>
              </a:ext>
            </a:extLst>
          </p:cNvPr>
          <p:cNvSpPr/>
          <p:nvPr/>
        </p:nvSpPr>
        <p:spPr>
          <a:xfrm>
            <a:off x="120625" y="6882940"/>
            <a:ext cx="6918880" cy="2208936"/>
          </a:xfrm>
          <a:prstGeom prst="rightArrowCallou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lika 6">
            <a:extLst>
              <a:ext uri="{FF2B5EF4-FFF2-40B4-BE49-F238E27FC236}">
                <a16:creationId xmlns:a16="http://schemas.microsoft.com/office/drawing/2014/main" id="{A6C94555-AB36-4803-8DCA-EDF97479CCBE}"/>
              </a:ext>
            </a:extLst>
          </p:cNvPr>
          <p:cNvPicPr>
            <a:picLocks noChangeAspect="1"/>
          </p:cNvPicPr>
          <p:nvPr/>
        </p:nvPicPr>
        <p:blipFill>
          <a:blip r:embed="rId6"/>
          <a:stretch>
            <a:fillRect/>
          </a:stretch>
        </p:blipFill>
        <p:spPr>
          <a:xfrm>
            <a:off x="419883" y="7136851"/>
            <a:ext cx="3717226" cy="1748640"/>
          </a:xfrm>
          <a:prstGeom prst="rect">
            <a:avLst/>
          </a:prstGeom>
        </p:spPr>
      </p:pic>
      <p:sp>
        <p:nvSpPr>
          <p:cNvPr id="9" name="PoljeZBesedilom 8">
            <a:extLst>
              <a:ext uri="{FF2B5EF4-FFF2-40B4-BE49-F238E27FC236}">
                <a16:creationId xmlns:a16="http://schemas.microsoft.com/office/drawing/2014/main" id="{87DB3B07-7458-4D46-9378-CCC939903941}"/>
              </a:ext>
            </a:extLst>
          </p:cNvPr>
          <p:cNvSpPr txBox="1"/>
          <p:nvPr/>
        </p:nvSpPr>
        <p:spPr>
          <a:xfrm>
            <a:off x="13271421" y="7725795"/>
            <a:ext cx="1331262" cy="523220"/>
          </a:xfrm>
          <a:prstGeom prst="rect">
            <a:avLst/>
          </a:prstGeom>
          <a:noFill/>
        </p:spPr>
        <p:txBody>
          <a:bodyPr wrap="none" rtlCol="0">
            <a:spAutoFit/>
          </a:bodyPr>
          <a:lstStyle/>
          <a:p>
            <a:r>
              <a:rPr lang="sl-SI" sz="2800" b="1" dirty="0">
                <a:solidFill>
                  <a:srgbClr val="C00000"/>
                </a:solidFill>
              </a:rPr>
              <a:t>Izvedba</a:t>
            </a:r>
            <a:endParaRPr lang="en-US" b="1" dirty="0">
              <a:solidFill>
                <a:srgbClr val="C00000"/>
              </a:solidFill>
            </a:endParaRPr>
          </a:p>
        </p:txBody>
      </p:sp>
      <p:sp>
        <p:nvSpPr>
          <p:cNvPr id="12" name="PoljeZBesedilom 11">
            <a:extLst>
              <a:ext uri="{FF2B5EF4-FFF2-40B4-BE49-F238E27FC236}">
                <a16:creationId xmlns:a16="http://schemas.microsoft.com/office/drawing/2014/main" id="{8CF70DDA-47C1-4C9A-B87A-80B4B000BF6F}"/>
              </a:ext>
            </a:extLst>
          </p:cNvPr>
          <p:cNvSpPr txBox="1"/>
          <p:nvPr/>
        </p:nvSpPr>
        <p:spPr>
          <a:xfrm>
            <a:off x="4834702" y="7749561"/>
            <a:ext cx="1489767" cy="523220"/>
          </a:xfrm>
          <a:prstGeom prst="rect">
            <a:avLst/>
          </a:prstGeom>
          <a:noFill/>
        </p:spPr>
        <p:txBody>
          <a:bodyPr wrap="none" rtlCol="0">
            <a:spAutoFit/>
          </a:bodyPr>
          <a:lstStyle/>
          <a:p>
            <a:r>
              <a:rPr lang="sl-SI" sz="2800" b="1" dirty="0">
                <a:solidFill>
                  <a:srgbClr val="C00000"/>
                </a:solidFill>
              </a:rPr>
              <a:t>Rezultati</a:t>
            </a:r>
            <a:endParaRPr lang="en-US" b="1" dirty="0">
              <a:solidFill>
                <a:srgbClr val="C00000"/>
              </a:solidFill>
            </a:endParaRPr>
          </a:p>
        </p:txBody>
      </p:sp>
    </p:spTree>
    <p:extLst>
      <p:ext uri="{BB962C8B-B14F-4D97-AF65-F5344CB8AC3E}">
        <p14:creationId xmlns:p14="http://schemas.microsoft.com/office/powerpoint/2010/main" val="2257162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idx="4294967295"/>
          </p:nvPr>
        </p:nvSpPr>
        <p:spPr>
          <a:xfrm>
            <a:off x="0" y="220663"/>
            <a:ext cx="14960600" cy="1138237"/>
          </a:xfrm>
        </p:spPr>
        <p:txBody>
          <a:bodyPr>
            <a:noAutofit/>
          </a:bodyPr>
          <a:lstStyle/>
          <a:p>
            <a:r>
              <a:rPr lang="sl-SI" sz="7250" b="1" kern="1200" spc="-25" dirty="0">
                <a:solidFill>
                  <a:srgbClr val="346C80"/>
                </a:solidFill>
                <a:latin typeface="Arial Black" panose="020B0A04020102020204" pitchFamily="34" charset="0"/>
              </a:rPr>
              <a:t>RADAR - Usmeritev</a:t>
            </a:r>
          </a:p>
        </p:txBody>
      </p:sp>
      <p:graphicFrame>
        <p:nvGraphicFramePr>
          <p:cNvPr id="5" name="Content Placeholder 3"/>
          <p:cNvGraphicFramePr>
            <a:graphicFrameLocks/>
          </p:cNvGraphicFramePr>
          <p:nvPr>
            <p:extLst>
              <p:ext uri="{D42A27DB-BD31-4B8C-83A1-F6EECF244321}">
                <p14:modId xmlns:p14="http://schemas.microsoft.com/office/powerpoint/2010/main" val="1740624725"/>
              </p:ext>
            </p:extLst>
          </p:nvPr>
        </p:nvGraphicFramePr>
        <p:xfrm>
          <a:off x="1951037" y="2017713"/>
          <a:ext cx="16562397" cy="7933136"/>
        </p:xfrm>
        <a:graphic>
          <a:graphicData uri="http://schemas.openxmlformats.org/drawingml/2006/table">
            <a:tbl>
              <a:tblPr firstRow="1" bandRow="1">
                <a:tableStyleId>{1FECB4D8-DB02-4DC6-A0A2-4F2EBAE1DC90}</a:tableStyleId>
              </a:tblPr>
              <a:tblGrid>
                <a:gridCol w="3635116">
                  <a:extLst>
                    <a:ext uri="{9D8B030D-6E8A-4147-A177-3AD203B41FA5}">
                      <a16:colId xmlns:a16="http://schemas.microsoft.com/office/drawing/2014/main" val="20000"/>
                    </a:ext>
                  </a:extLst>
                </a:gridCol>
                <a:gridCol w="2617921">
                  <a:extLst>
                    <a:ext uri="{9D8B030D-6E8A-4147-A177-3AD203B41FA5}">
                      <a16:colId xmlns:a16="http://schemas.microsoft.com/office/drawing/2014/main" val="20001"/>
                    </a:ext>
                  </a:extLst>
                </a:gridCol>
                <a:gridCol w="1030936">
                  <a:extLst>
                    <a:ext uri="{9D8B030D-6E8A-4147-A177-3AD203B41FA5}">
                      <a16:colId xmlns:a16="http://schemas.microsoft.com/office/drawing/2014/main" val="20002"/>
                    </a:ext>
                  </a:extLst>
                </a:gridCol>
                <a:gridCol w="1030936">
                  <a:extLst>
                    <a:ext uri="{9D8B030D-6E8A-4147-A177-3AD203B41FA5}">
                      <a16:colId xmlns:a16="http://schemas.microsoft.com/office/drawing/2014/main" val="20004"/>
                    </a:ext>
                  </a:extLst>
                </a:gridCol>
                <a:gridCol w="1030936">
                  <a:extLst>
                    <a:ext uri="{9D8B030D-6E8A-4147-A177-3AD203B41FA5}">
                      <a16:colId xmlns:a16="http://schemas.microsoft.com/office/drawing/2014/main" val="20006"/>
                    </a:ext>
                  </a:extLst>
                </a:gridCol>
                <a:gridCol w="1030936">
                  <a:extLst>
                    <a:ext uri="{9D8B030D-6E8A-4147-A177-3AD203B41FA5}">
                      <a16:colId xmlns:a16="http://schemas.microsoft.com/office/drawing/2014/main" val="20009"/>
                    </a:ext>
                  </a:extLst>
                </a:gridCol>
                <a:gridCol w="1030936">
                  <a:extLst>
                    <a:ext uri="{9D8B030D-6E8A-4147-A177-3AD203B41FA5}">
                      <a16:colId xmlns:a16="http://schemas.microsoft.com/office/drawing/2014/main" val="20012"/>
                    </a:ext>
                  </a:extLst>
                </a:gridCol>
                <a:gridCol w="1030936">
                  <a:extLst>
                    <a:ext uri="{9D8B030D-6E8A-4147-A177-3AD203B41FA5}">
                      <a16:colId xmlns:a16="http://schemas.microsoft.com/office/drawing/2014/main" val="20014"/>
                    </a:ext>
                  </a:extLst>
                </a:gridCol>
                <a:gridCol w="1030936">
                  <a:extLst>
                    <a:ext uri="{9D8B030D-6E8A-4147-A177-3AD203B41FA5}">
                      <a16:colId xmlns:a16="http://schemas.microsoft.com/office/drawing/2014/main" val="20017"/>
                    </a:ext>
                  </a:extLst>
                </a:gridCol>
                <a:gridCol w="1030936">
                  <a:extLst>
                    <a:ext uri="{9D8B030D-6E8A-4147-A177-3AD203B41FA5}">
                      <a16:colId xmlns:a16="http://schemas.microsoft.com/office/drawing/2014/main" val="20019"/>
                    </a:ext>
                  </a:extLst>
                </a:gridCol>
                <a:gridCol w="1030936">
                  <a:extLst>
                    <a:ext uri="{9D8B030D-6E8A-4147-A177-3AD203B41FA5}">
                      <a16:colId xmlns:a16="http://schemas.microsoft.com/office/drawing/2014/main" val="20021"/>
                    </a:ext>
                  </a:extLst>
                </a:gridCol>
                <a:gridCol w="1030936">
                  <a:extLst>
                    <a:ext uri="{9D8B030D-6E8A-4147-A177-3AD203B41FA5}">
                      <a16:colId xmlns:a16="http://schemas.microsoft.com/office/drawing/2014/main" val="20024"/>
                    </a:ext>
                  </a:extLst>
                </a:gridCol>
              </a:tblGrid>
              <a:tr h="904748">
                <a:tc>
                  <a:txBody>
                    <a:bodyPr/>
                    <a:lstStyle/>
                    <a:p>
                      <a:pPr algn="l"/>
                      <a:r>
                        <a:rPr lang="sl-SI" sz="2400" dirty="0"/>
                        <a:t>Element</a:t>
                      </a:r>
                      <a:endParaRPr lang="en-GB" sz="2400" dirty="0">
                        <a:solidFill>
                          <a:schemeClr val="tx1"/>
                        </a:solidFill>
                        <a:latin typeface="+mj-lt"/>
                      </a:endParaRPr>
                    </a:p>
                  </a:txBody>
                  <a:tcPr marL="150798" marR="150798" marT="75396" marB="75396" anchor="ctr"/>
                </a:tc>
                <a:tc>
                  <a:txBody>
                    <a:bodyPr/>
                    <a:lstStyle/>
                    <a:p>
                      <a:pPr algn="l"/>
                      <a:r>
                        <a:rPr lang="sl-SI" sz="2400" dirty="0"/>
                        <a:t>Atribut</a:t>
                      </a:r>
                      <a:endParaRPr lang="en-GB" sz="2400" dirty="0">
                        <a:solidFill>
                          <a:schemeClr val="tx1"/>
                        </a:solidFill>
                        <a:latin typeface="+mj-lt"/>
                      </a:endParaRPr>
                    </a:p>
                  </a:txBody>
                  <a:tcPr marL="150798" marR="150798" marT="75396" marB="75396" anchor="ctr"/>
                </a:tc>
                <a:tc gridSpan="10">
                  <a:txBody>
                    <a:bodyPr/>
                    <a:lstStyle/>
                    <a:p>
                      <a:pPr algn="l"/>
                      <a:r>
                        <a:rPr lang="sl-SI" sz="2400" dirty="0"/>
                        <a:t>Opis</a:t>
                      </a:r>
                      <a:endParaRPr lang="en-GB" sz="2400" dirty="0">
                        <a:solidFill>
                          <a:schemeClr val="tx1"/>
                        </a:solidFill>
                        <a:latin typeface="+mj-lt"/>
                      </a:endParaRPr>
                    </a:p>
                  </a:txBody>
                  <a:tcPr marL="150798" marR="150798" marT="75396" marB="75396"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tx1"/>
                        </a:solidFill>
                      </a:endParaRPr>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hMerge="1">
                  <a:txBody>
                    <a:bodyPr/>
                    <a:lstStyle/>
                    <a:p>
                      <a:endParaRPr lang="en-GB"/>
                    </a:p>
                  </a:txBody>
                  <a:tcPr/>
                </a:tc>
                <a:tc hMerge="1">
                  <a:txBody>
                    <a:bodyPr/>
                    <a:lstStyle/>
                    <a:p>
                      <a:pPr algn="ctr"/>
                      <a:endParaRPr lang="en-GB" sz="1600" dirty="0">
                        <a:solidFill>
                          <a:schemeClr val="tx1"/>
                        </a:solidFill>
                      </a:endParaRPr>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904748">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800" b="1" dirty="0"/>
                        <a:t>Pristop</a:t>
                      </a:r>
                      <a:endParaRPr lang="en-GB" sz="2800" b="1" dirty="0">
                        <a:latin typeface="+mj-lt"/>
                      </a:endParaRPr>
                    </a:p>
                  </a:txBody>
                  <a:tcPr marL="150798" marR="150798" marT="75396" marB="75396"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dirty="0"/>
                        <a:t>Utemeljen</a:t>
                      </a:r>
                      <a:endParaRPr lang="sl-SI" sz="2400" noProof="0" dirty="0">
                        <a:latin typeface="+mj-lt"/>
                      </a:endParaRPr>
                    </a:p>
                  </a:txBody>
                  <a:tcPr marL="150798" marR="150798" marT="75396" marB="75396" anchor="ctr"/>
                </a:tc>
                <a:tc gridSpan="10">
                  <a:txBody>
                    <a:bodyPr/>
                    <a:lstStyle/>
                    <a:p>
                      <a:pPr algn="l"/>
                      <a:r>
                        <a:rPr lang="sl-SI" sz="2400" noProof="0" dirty="0"/>
                        <a:t>Pristopi so jasno utemeljeni, prizadevajo si izpolnjevati potrebe </a:t>
                      </a:r>
                      <a:r>
                        <a:rPr lang="sl-SI" sz="2400" b="1" noProof="0" dirty="0">
                          <a:solidFill>
                            <a:srgbClr val="346C80"/>
                          </a:solidFill>
                        </a:rPr>
                        <a:t>Ključnih Odjemalcev </a:t>
                      </a:r>
                      <a:r>
                        <a:rPr lang="sl-SI" sz="2400" noProof="0" dirty="0"/>
                        <a:t>in se nanje odzivati, so primerno opisani in tako zasnovani, da so </a:t>
                      </a:r>
                      <a:r>
                        <a:rPr lang="sl-SI" sz="2400" b="1" noProof="0" dirty="0">
                          <a:solidFill>
                            <a:srgbClr val="346C80"/>
                          </a:solidFill>
                          <a:latin typeface="+mn-lt"/>
                          <a:ea typeface="+mn-ea"/>
                          <a:cs typeface="+mn-cs"/>
                        </a:rPr>
                        <a:t>pripravljeni na  prihodnost</a:t>
                      </a:r>
                    </a:p>
                  </a:txBody>
                  <a:tcPr marL="150798" marR="150798" marT="75396" marB="75396"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C1"/>
                    </a:solidFill>
                  </a:tcPr>
                </a:tc>
                <a:tc hMerge="1">
                  <a:txBody>
                    <a:bodyPr/>
                    <a:lstStyle/>
                    <a:p>
                      <a:endParaRPr lang="en-GB"/>
                    </a:p>
                  </a:txBody>
                  <a:tcPr/>
                </a:tc>
                <a:tc hMerge="1">
                  <a:txBody>
                    <a:bodyPr/>
                    <a:lstStyle/>
                    <a:p>
                      <a:pPr algn="ctr"/>
                      <a:endParaRPr lang="en-GB" sz="1600" dirty="0"/>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C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881900">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i="1" noProof="0" dirty="0">
                          <a:solidFill>
                            <a:srgbClr val="C00000"/>
                          </a:solidFill>
                        </a:rPr>
                        <a:t>Skladen</a:t>
                      </a:r>
                      <a:endParaRPr lang="sl-SI" sz="2400" i="1" noProof="0" dirty="0">
                        <a:solidFill>
                          <a:srgbClr val="C00000"/>
                        </a:solidFill>
                        <a:latin typeface="+mj-lt"/>
                      </a:endParaRPr>
                    </a:p>
                  </a:txBody>
                  <a:tcPr marL="150798" marR="150798" marT="75396" marB="75396" anchor="ctr"/>
                </a:tc>
                <a:tc gridSpan="10">
                  <a:txBody>
                    <a:bodyPr/>
                    <a:lstStyle/>
                    <a:p>
                      <a:pPr algn="l"/>
                      <a:r>
                        <a:rPr lang="sl-SI" sz="2400" i="1" noProof="0" dirty="0">
                          <a:solidFill>
                            <a:srgbClr val="C00000"/>
                          </a:solidFill>
                        </a:rPr>
                        <a:t>Opomba: Ne velja za pristope Usmeritve</a:t>
                      </a:r>
                      <a:endParaRPr lang="sl-SI" sz="2400" i="1" noProof="0" dirty="0">
                        <a:solidFill>
                          <a:srgbClr val="C00000"/>
                        </a:solidFill>
                        <a:latin typeface="+mj-lt"/>
                      </a:endParaRPr>
                    </a:p>
                  </a:txBody>
                  <a:tcPr marL="150798" marR="150798" marT="75396" marB="75396"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pPr algn="ctr"/>
                      <a:endParaRPr lang="en-GB" sz="1600" dirty="0"/>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881900">
                <a:tc rowSpan="2">
                  <a:txBody>
                    <a:bodyPr/>
                    <a:lstStyle/>
                    <a:p>
                      <a:pPr algn="l">
                        <a:spcAft>
                          <a:spcPts val="0"/>
                        </a:spcAft>
                      </a:pPr>
                      <a:r>
                        <a:rPr lang="sl-SI" sz="2800" b="1" dirty="0">
                          <a:effectLst/>
                        </a:rPr>
                        <a:t>Uvedba in </a:t>
                      </a:r>
                      <a:r>
                        <a:rPr lang="sl-SI" sz="2800" b="1" dirty="0"/>
                        <a:t>razširjanje</a:t>
                      </a:r>
                      <a:endParaRPr lang="sl-SI" sz="2800" b="1" dirty="0">
                        <a:solidFill>
                          <a:schemeClr val="dk1"/>
                        </a:solidFill>
                        <a:latin typeface="+mj-lt"/>
                        <a:ea typeface="+mn-ea"/>
                        <a:cs typeface="+mn-cs"/>
                      </a:endParaRPr>
                    </a:p>
                  </a:txBody>
                  <a:tcPr marL="68580" marR="68580" marT="0" marB="0"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noProof="0" dirty="0"/>
                        <a:t>Uveden</a:t>
                      </a:r>
                      <a:endParaRPr lang="sl-SI" sz="2400" noProof="0" dirty="0">
                        <a:latin typeface="+mj-lt"/>
                      </a:endParaRPr>
                    </a:p>
                  </a:txBody>
                  <a:tcPr marL="150798" marR="150798" marT="75396" marB="75396" anchor="ctr"/>
                </a:tc>
                <a:tc gridSpan="10">
                  <a:txBody>
                    <a:bodyPr/>
                    <a:lstStyle/>
                    <a:p>
                      <a:pPr algn="l"/>
                      <a:r>
                        <a:rPr lang="sl-SI" sz="2400" noProof="0" dirty="0">
                          <a:effectLst/>
                        </a:rPr>
                        <a:t>Pristopi so uspešno in pravočasno uvedeni na relevantnih področjih</a:t>
                      </a:r>
                      <a:endParaRPr lang="sl-SI" sz="2400" noProof="0" dirty="0">
                        <a:latin typeface="+mj-lt"/>
                      </a:endParaRPr>
                    </a:p>
                  </a:txBody>
                  <a:tcPr marL="150798" marR="150798" marT="75396" marB="7539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4669801"/>
                  </a:ext>
                </a:extLst>
              </a:tr>
              <a:tr h="881900">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i="1" noProof="0" dirty="0">
                          <a:solidFill>
                            <a:srgbClr val="C00000"/>
                          </a:solidFill>
                        </a:rPr>
                        <a:t>Fleksibilen</a:t>
                      </a:r>
                      <a:endParaRPr lang="sl-SI" sz="2400" i="1" noProof="0" dirty="0">
                        <a:solidFill>
                          <a:srgbClr val="C00000"/>
                        </a:solidFill>
                        <a:latin typeface="+mj-lt"/>
                        <a:ea typeface="+mn-ea"/>
                        <a:cs typeface="+mn-cs"/>
                      </a:endParaRPr>
                    </a:p>
                  </a:txBody>
                  <a:tcPr marL="150798" marR="150798" marT="75396" marB="75396" anchor="ctr"/>
                </a:tc>
                <a:tc gridSpan="10">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i="1" noProof="0" dirty="0">
                          <a:solidFill>
                            <a:srgbClr val="C00000"/>
                          </a:solidFill>
                        </a:rPr>
                        <a:t>Opomba: Ne velja za Usmeritve</a:t>
                      </a:r>
                      <a:endParaRPr lang="sl-SI" sz="2400" i="1" noProof="0" dirty="0">
                        <a:solidFill>
                          <a:srgbClr val="C00000"/>
                        </a:solidFill>
                        <a:latin typeface="+mj-lt"/>
                        <a:ea typeface="+mn-ea"/>
                        <a:cs typeface="+mn-cs"/>
                      </a:endParaRPr>
                    </a:p>
                  </a:txBody>
                  <a:tcPr marL="150798" marR="150798" marT="75396" marB="7539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2311010"/>
                  </a:ext>
                </a:extLst>
              </a:tr>
              <a:tr h="881900">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800" b="1" dirty="0">
                          <a:effectLst/>
                        </a:rPr>
                        <a:t>Ocenjevanje in izpopolnjevanje</a:t>
                      </a:r>
                      <a:endParaRPr lang="en-GB" sz="2800" b="1" dirty="0">
                        <a:latin typeface="+mj-lt"/>
                      </a:endParaRPr>
                    </a:p>
                  </a:txBody>
                  <a:tcPr marL="150798" marR="150798" marT="75396" marB="75396"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b="1" dirty="0">
                          <a:solidFill>
                            <a:srgbClr val="346C80"/>
                          </a:solidFill>
                          <a:latin typeface="+mn-lt"/>
                          <a:ea typeface="+mn-ea"/>
                          <a:cs typeface="+mn-cs"/>
                        </a:rPr>
                        <a:t>Ovrednoteni in razumljeni</a:t>
                      </a:r>
                      <a:endParaRPr lang="sl-SI" sz="2400" b="1" noProof="0" dirty="0">
                        <a:solidFill>
                          <a:srgbClr val="346C80"/>
                        </a:solidFill>
                        <a:latin typeface="+mn-lt"/>
                        <a:ea typeface="+mn-ea"/>
                        <a:cs typeface="+mn-cs"/>
                      </a:endParaRPr>
                    </a:p>
                  </a:txBody>
                  <a:tcPr marL="150798" marR="150798" marT="75396" marB="75396"/>
                </a:tc>
                <a:tc gridSpan="10">
                  <a:txBody>
                    <a:bodyPr/>
                    <a:lstStyle/>
                    <a:p>
                      <a:pPr algn="l"/>
                      <a:r>
                        <a:rPr lang="sl-SI" sz="2400" noProof="0" dirty="0">
                          <a:effectLst/>
                        </a:rPr>
                        <a:t>Povratne informacije o uspešnosti in učinkovitosti pristopov ter o njihovem uvajanju in razširjanju so zbrane, </a:t>
                      </a:r>
                      <a:r>
                        <a:rPr lang="sl-SI" sz="2400" b="1" noProof="0" dirty="0">
                          <a:solidFill>
                            <a:srgbClr val="346C80"/>
                          </a:solidFill>
                          <a:latin typeface="+mn-lt"/>
                          <a:ea typeface="+mn-ea"/>
                          <a:cs typeface="+mn-cs"/>
                        </a:rPr>
                        <a:t>razumljene in na razpolago vsem</a:t>
                      </a:r>
                      <a:r>
                        <a:rPr lang="sl-SI" sz="2400" noProof="0" dirty="0">
                          <a:effectLst/>
                        </a:rPr>
                        <a:t>, ki jih potrebujejo.</a:t>
                      </a:r>
                      <a:endParaRPr lang="sl-SI" sz="2400" noProof="0" dirty="0">
                        <a:latin typeface="+mj-lt"/>
                      </a:endParaRPr>
                    </a:p>
                  </a:txBody>
                  <a:tcPr marL="150798" marR="150798" marT="75396" marB="7539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7341997"/>
                  </a:ext>
                </a:extLst>
              </a:tr>
              <a:tr h="881900">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b="1" dirty="0">
                          <a:solidFill>
                            <a:srgbClr val="346C80"/>
                          </a:solidFill>
                          <a:latin typeface="+mn-lt"/>
                          <a:ea typeface="+mn-ea"/>
                          <a:cs typeface="+mn-cs"/>
                        </a:rPr>
                        <a:t>Učenje in izboljšanje</a:t>
                      </a:r>
                      <a:endParaRPr lang="sl-SI" sz="2400" b="1" noProof="0" dirty="0">
                        <a:solidFill>
                          <a:srgbClr val="346C80"/>
                        </a:solidFill>
                        <a:latin typeface="+mn-lt"/>
                        <a:ea typeface="+mn-ea"/>
                        <a:cs typeface="+mn-cs"/>
                      </a:endParaRPr>
                    </a:p>
                  </a:txBody>
                  <a:tcPr marL="150798" marR="150798" marT="75396" marB="75396"/>
                </a:tc>
                <a:tc gridSpan="10">
                  <a:txBody>
                    <a:bodyPr/>
                    <a:lstStyle/>
                    <a:p>
                      <a:pPr algn="l"/>
                      <a:r>
                        <a:rPr lang="sl-SI" sz="2400" noProof="0" dirty="0">
                          <a:effectLst/>
                        </a:rPr>
                        <a:t>Ugotovitve </a:t>
                      </a:r>
                      <a:r>
                        <a:rPr lang="sl-SI" sz="2400" b="1" noProof="0" dirty="0">
                          <a:solidFill>
                            <a:srgbClr val="346C80"/>
                          </a:solidFill>
                          <a:latin typeface="+mn-lt"/>
                          <a:ea typeface="+mn-ea"/>
                          <a:cs typeface="+mn-cs"/>
                        </a:rPr>
                        <a:t>analiz nastajajočih trendov</a:t>
                      </a:r>
                      <a:r>
                        <a:rPr lang="sl-SI" sz="2400" noProof="0" dirty="0">
                          <a:effectLst/>
                        </a:rPr>
                        <a:t>, meritev, učenja in primerjav se uporabljajo za spodbujanje ustvarjalnosti in </a:t>
                      </a:r>
                      <a:r>
                        <a:rPr lang="sl-SI" sz="2400" b="1" noProof="0" dirty="0">
                          <a:solidFill>
                            <a:srgbClr val="346C80"/>
                          </a:solidFill>
                          <a:effectLst/>
                        </a:rPr>
                        <a:t>pripomorejo k inovativnim rešitvam </a:t>
                      </a:r>
                      <a:r>
                        <a:rPr lang="sl-SI" sz="2400" noProof="0" dirty="0">
                          <a:effectLst/>
                        </a:rPr>
                        <a:t>za izboljšanje uspešnosti delovanja v ustreznih časovnih okvirjih.</a:t>
                      </a:r>
                      <a:endParaRPr lang="sl-SI" sz="2400" noProof="0" dirty="0">
                        <a:latin typeface="+mj-lt"/>
                      </a:endParaRPr>
                    </a:p>
                  </a:txBody>
                  <a:tcPr marL="150798" marR="150798" marT="75396" marB="7539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6001886"/>
                  </a:ext>
                </a:extLst>
              </a:tr>
              <a:tr h="638472">
                <a:tc>
                  <a:txBody>
                    <a:bodyPr/>
                    <a:lstStyle/>
                    <a:p>
                      <a:r>
                        <a:rPr lang="sl-SI" sz="1800" dirty="0"/>
                        <a:t>Skupni rezultat</a:t>
                      </a:r>
                      <a:endParaRPr lang="en-GB" sz="1800" b="1" dirty="0">
                        <a:solidFill>
                          <a:schemeClr val="tx1"/>
                        </a:solidFill>
                      </a:endParaRPr>
                    </a:p>
                  </a:txBody>
                  <a:tcPr marL="150798" marR="150798" marT="75396" marB="75396"/>
                </a:tc>
                <a:tc>
                  <a:txBody>
                    <a:bodyPr/>
                    <a:lstStyle/>
                    <a:p>
                      <a:endParaRPr lang="en-GB" sz="1600" b="1" dirty="0">
                        <a:solidFill>
                          <a:schemeClr val="bg1"/>
                        </a:solidFill>
                      </a:endParaRPr>
                    </a:p>
                  </a:txBody>
                  <a:tcPr marL="150798" marR="150798" marT="75396" marB="75396"/>
                </a:tc>
                <a:tc>
                  <a:txBody>
                    <a:bodyPr/>
                    <a:lstStyle/>
                    <a:p>
                      <a:pPr algn="ctr"/>
                      <a:r>
                        <a:rPr lang="sl-SI" sz="1600" dirty="0"/>
                        <a:t>10</a:t>
                      </a:r>
                      <a:endParaRPr lang="en-GB" sz="1600" b="1" dirty="0">
                        <a:solidFill>
                          <a:schemeClr val="bg1"/>
                        </a:solidFill>
                      </a:endParaRPr>
                    </a:p>
                  </a:txBody>
                  <a:tcPr marL="150798" marR="150798" marT="75396" marB="75396" anchor="ctr"/>
                </a:tc>
                <a:tc>
                  <a:txBody>
                    <a:bodyPr/>
                    <a:lstStyle/>
                    <a:p>
                      <a:pPr algn="ctr"/>
                      <a:r>
                        <a:rPr lang="sl-SI" sz="1600" dirty="0"/>
                        <a:t>20</a:t>
                      </a:r>
                      <a:endParaRPr lang="en-GB" sz="1600" b="1" dirty="0">
                        <a:solidFill>
                          <a:schemeClr val="bg1"/>
                        </a:solidFill>
                      </a:endParaRPr>
                    </a:p>
                  </a:txBody>
                  <a:tcPr marL="150798" marR="150798" marT="75396" marB="75396" anchor="ctr"/>
                </a:tc>
                <a:tc>
                  <a:txBody>
                    <a:bodyPr/>
                    <a:lstStyle/>
                    <a:p>
                      <a:pPr algn="ctr"/>
                      <a:r>
                        <a:rPr lang="sl-SI" sz="1600" dirty="0"/>
                        <a:t>30</a:t>
                      </a:r>
                      <a:endParaRPr lang="en-GB" sz="1600" b="1" dirty="0">
                        <a:solidFill>
                          <a:schemeClr val="bg1"/>
                        </a:solidFill>
                      </a:endParaRPr>
                    </a:p>
                  </a:txBody>
                  <a:tcPr marL="150798" marR="150798" marT="75396" marB="75396" anchor="ctr"/>
                </a:tc>
                <a:tc>
                  <a:txBody>
                    <a:bodyPr/>
                    <a:lstStyle/>
                    <a:p>
                      <a:pPr algn="ctr"/>
                      <a:r>
                        <a:rPr lang="sl-SI" sz="1600" dirty="0"/>
                        <a:t>40</a:t>
                      </a:r>
                      <a:endParaRPr lang="en-GB" sz="1600" b="1" dirty="0">
                        <a:solidFill>
                          <a:schemeClr val="bg1"/>
                        </a:solidFill>
                      </a:endParaRPr>
                    </a:p>
                  </a:txBody>
                  <a:tcPr marL="150798" marR="150798" marT="75396" marB="75396" anchor="ctr"/>
                </a:tc>
                <a:tc>
                  <a:txBody>
                    <a:bodyPr/>
                    <a:lstStyle/>
                    <a:p>
                      <a:pPr algn="ctr"/>
                      <a:r>
                        <a:rPr lang="sl-SI" sz="1600" dirty="0"/>
                        <a:t>50</a:t>
                      </a:r>
                      <a:endParaRPr lang="en-GB" sz="1600" b="1" dirty="0">
                        <a:solidFill>
                          <a:schemeClr val="bg1"/>
                        </a:solidFill>
                      </a:endParaRPr>
                    </a:p>
                  </a:txBody>
                  <a:tcPr marL="150798" marR="150798" marT="75396" marB="75396" anchor="ctr"/>
                </a:tc>
                <a:tc>
                  <a:txBody>
                    <a:bodyPr/>
                    <a:lstStyle/>
                    <a:p>
                      <a:pPr algn="ctr"/>
                      <a:r>
                        <a:rPr lang="sl-SI" sz="1600" dirty="0"/>
                        <a:t>60</a:t>
                      </a:r>
                      <a:endParaRPr lang="en-GB" sz="1600" b="1" dirty="0">
                        <a:solidFill>
                          <a:schemeClr val="bg1"/>
                        </a:solidFill>
                      </a:endParaRPr>
                    </a:p>
                  </a:txBody>
                  <a:tcPr marL="150798" marR="150798" marT="75396" marB="75396" anchor="ctr"/>
                </a:tc>
                <a:tc>
                  <a:txBody>
                    <a:bodyPr/>
                    <a:lstStyle/>
                    <a:p>
                      <a:pPr algn="ctr"/>
                      <a:r>
                        <a:rPr lang="sl-SI" sz="1600" dirty="0"/>
                        <a:t>70</a:t>
                      </a:r>
                      <a:endParaRPr lang="en-GB" sz="1600" b="1" dirty="0">
                        <a:solidFill>
                          <a:schemeClr val="bg1"/>
                        </a:solidFill>
                      </a:endParaRPr>
                    </a:p>
                  </a:txBody>
                  <a:tcPr marL="150798" marR="150798" marT="75396" marB="75396" anchor="ctr"/>
                </a:tc>
                <a:tc>
                  <a:txBody>
                    <a:bodyPr/>
                    <a:lstStyle/>
                    <a:p>
                      <a:pPr algn="ctr"/>
                      <a:r>
                        <a:rPr lang="sl-SI" sz="1600" dirty="0"/>
                        <a:t>80</a:t>
                      </a:r>
                      <a:endParaRPr lang="en-GB" sz="1600" b="1" dirty="0">
                        <a:solidFill>
                          <a:schemeClr val="bg1"/>
                        </a:solidFill>
                      </a:endParaRPr>
                    </a:p>
                  </a:txBody>
                  <a:tcPr marL="150798" marR="150798" marT="75396" marB="75396" anchor="ctr"/>
                </a:tc>
                <a:tc>
                  <a:txBody>
                    <a:bodyPr/>
                    <a:lstStyle/>
                    <a:p>
                      <a:pPr algn="ctr"/>
                      <a:r>
                        <a:rPr lang="sl-SI" sz="1600" dirty="0"/>
                        <a:t>90</a:t>
                      </a:r>
                      <a:endParaRPr lang="en-GB" sz="1600" b="1" dirty="0">
                        <a:solidFill>
                          <a:schemeClr val="bg1"/>
                        </a:solidFill>
                      </a:endParaRPr>
                    </a:p>
                  </a:txBody>
                  <a:tcPr marL="150798" marR="150798" marT="75396" marB="75396" anchor="ctr"/>
                </a:tc>
                <a:tc>
                  <a:txBody>
                    <a:bodyPr/>
                    <a:lstStyle/>
                    <a:p>
                      <a:pPr algn="ctr"/>
                      <a:r>
                        <a:rPr lang="sl-SI" sz="1600" dirty="0"/>
                        <a:t>100</a:t>
                      </a:r>
                      <a:endParaRPr lang="en-GB" sz="1600" b="1" dirty="0">
                        <a:solidFill>
                          <a:schemeClr val="bg1"/>
                        </a:solidFill>
                      </a:endParaRPr>
                    </a:p>
                  </a:txBody>
                  <a:tcPr marL="150798" marR="150798" marT="75396" marB="75396"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294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315722471"/>
              </p:ext>
            </p:extLst>
          </p:nvPr>
        </p:nvGraphicFramePr>
        <p:xfrm>
          <a:off x="1975016" y="2017713"/>
          <a:ext cx="16538409" cy="7947347"/>
        </p:xfrm>
        <a:graphic>
          <a:graphicData uri="http://schemas.openxmlformats.org/drawingml/2006/table">
            <a:tbl>
              <a:tblPr firstRow="1" bandRow="1">
                <a:tableStyleId>{1FECB4D8-DB02-4DC6-A0A2-4F2EBAE1DC90}</a:tableStyleId>
              </a:tblPr>
              <a:tblGrid>
                <a:gridCol w="3598257">
                  <a:extLst>
                    <a:ext uri="{9D8B030D-6E8A-4147-A177-3AD203B41FA5}">
                      <a16:colId xmlns:a16="http://schemas.microsoft.com/office/drawing/2014/main" val="20000"/>
                    </a:ext>
                  </a:extLst>
                </a:gridCol>
                <a:gridCol w="2622902">
                  <a:extLst>
                    <a:ext uri="{9D8B030D-6E8A-4147-A177-3AD203B41FA5}">
                      <a16:colId xmlns:a16="http://schemas.microsoft.com/office/drawing/2014/main" val="20001"/>
                    </a:ext>
                  </a:extLst>
                </a:gridCol>
                <a:gridCol w="1031725">
                  <a:extLst>
                    <a:ext uri="{9D8B030D-6E8A-4147-A177-3AD203B41FA5}">
                      <a16:colId xmlns:a16="http://schemas.microsoft.com/office/drawing/2014/main" val="20002"/>
                    </a:ext>
                  </a:extLst>
                </a:gridCol>
                <a:gridCol w="1031725">
                  <a:extLst>
                    <a:ext uri="{9D8B030D-6E8A-4147-A177-3AD203B41FA5}">
                      <a16:colId xmlns:a16="http://schemas.microsoft.com/office/drawing/2014/main" val="20004"/>
                    </a:ext>
                  </a:extLst>
                </a:gridCol>
                <a:gridCol w="1031725">
                  <a:extLst>
                    <a:ext uri="{9D8B030D-6E8A-4147-A177-3AD203B41FA5}">
                      <a16:colId xmlns:a16="http://schemas.microsoft.com/office/drawing/2014/main" val="20006"/>
                    </a:ext>
                  </a:extLst>
                </a:gridCol>
                <a:gridCol w="1031725">
                  <a:extLst>
                    <a:ext uri="{9D8B030D-6E8A-4147-A177-3AD203B41FA5}">
                      <a16:colId xmlns:a16="http://schemas.microsoft.com/office/drawing/2014/main" val="20009"/>
                    </a:ext>
                  </a:extLst>
                </a:gridCol>
                <a:gridCol w="1031725">
                  <a:extLst>
                    <a:ext uri="{9D8B030D-6E8A-4147-A177-3AD203B41FA5}">
                      <a16:colId xmlns:a16="http://schemas.microsoft.com/office/drawing/2014/main" val="20012"/>
                    </a:ext>
                  </a:extLst>
                </a:gridCol>
                <a:gridCol w="1031725">
                  <a:extLst>
                    <a:ext uri="{9D8B030D-6E8A-4147-A177-3AD203B41FA5}">
                      <a16:colId xmlns:a16="http://schemas.microsoft.com/office/drawing/2014/main" val="20014"/>
                    </a:ext>
                  </a:extLst>
                </a:gridCol>
                <a:gridCol w="1031725">
                  <a:extLst>
                    <a:ext uri="{9D8B030D-6E8A-4147-A177-3AD203B41FA5}">
                      <a16:colId xmlns:a16="http://schemas.microsoft.com/office/drawing/2014/main" val="20017"/>
                    </a:ext>
                  </a:extLst>
                </a:gridCol>
                <a:gridCol w="1031725">
                  <a:extLst>
                    <a:ext uri="{9D8B030D-6E8A-4147-A177-3AD203B41FA5}">
                      <a16:colId xmlns:a16="http://schemas.microsoft.com/office/drawing/2014/main" val="20019"/>
                    </a:ext>
                  </a:extLst>
                </a:gridCol>
                <a:gridCol w="1031725">
                  <a:extLst>
                    <a:ext uri="{9D8B030D-6E8A-4147-A177-3AD203B41FA5}">
                      <a16:colId xmlns:a16="http://schemas.microsoft.com/office/drawing/2014/main" val="20021"/>
                    </a:ext>
                  </a:extLst>
                </a:gridCol>
                <a:gridCol w="1031725">
                  <a:extLst>
                    <a:ext uri="{9D8B030D-6E8A-4147-A177-3AD203B41FA5}">
                      <a16:colId xmlns:a16="http://schemas.microsoft.com/office/drawing/2014/main" val="20024"/>
                    </a:ext>
                  </a:extLst>
                </a:gridCol>
              </a:tblGrid>
              <a:tr h="904748">
                <a:tc>
                  <a:txBody>
                    <a:bodyPr/>
                    <a:lstStyle/>
                    <a:p>
                      <a:pPr algn="l"/>
                      <a:r>
                        <a:rPr lang="sl-SI" sz="2400" dirty="0"/>
                        <a:t>Element</a:t>
                      </a:r>
                      <a:endParaRPr lang="en-GB" sz="2400" dirty="0">
                        <a:solidFill>
                          <a:schemeClr val="tx1"/>
                        </a:solidFill>
                        <a:latin typeface="+mj-lt"/>
                      </a:endParaRPr>
                    </a:p>
                  </a:txBody>
                  <a:tcPr marL="150798" marR="150798" marT="75396" marB="75396" anchor="ctr"/>
                </a:tc>
                <a:tc>
                  <a:txBody>
                    <a:bodyPr/>
                    <a:lstStyle/>
                    <a:p>
                      <a:pPr algn="l"/>
                      <a:r>
                        <a:rPr lang="sl-SI" sz="2400" dirty="0"/>
                        <a:t>Atribut</a:t>
                      </a:r>
                      <a:endParaRPr lang="en-GB" sz="2400" dirty="0">
                        <a:solidFill>
                          <a:schemeClr val="tx1"/>
                        </a:solidFill>
                        <a:latin typeface="+mj-lt"/>
                      </a:endParaRPr>
                    </a:p>
                  </a:txBody>
                  <a:tcPr marL="150798" marR="150798" marT="75396" marB="75396" anchor="ctr"/>
                </a:tc>
                <a:tc gridSpan="10">
                  <a:txBody>
                    <a:bodyPr/>
                    <a:lstStyle/>
                    <a:p>
                      <a:pPr algn="l"/>
                      <a:r>
                        <a:rPr lang="sl-SI" sz="2400" dirty="0"/>
                        <a:t>Opis</a:t>
                      </a:r>
                      <a:endParaRPr lang="en-GB" sz="2400" dirty="0">
                        <a:solidFill>
                          <a:schemeClr val="tx1"/>
                        </a:solidFill>
                        <a:latin typeface="+mj-lt"/>
                      </a:endParaRPr>
                    </a:p>
                  </a:txBody>
                  <a:tcPr marL="150798" marR="150798" marT="75396" marB="75396"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tx1"/>
                        </a:solidFill>
                      </a:endParaRPr>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hMerge="1">
                  <a:txBody>
                    <a:bodyPr/>
                    <a:lstStyle/>
                    <a:p>
                      <a:endParaRPr lang="en-GB"/>
                    </a:p>
                  </a:txBody>
                  <a:tcPr/>
                </a:tc>
                <a:tc hMerge="1">
                  <a:txBody>
                    <a:bodyPr/>
                    <a:lstStyle/>
                    <a:p>
                      <a:pPr algn="ctr"/>
                      <a:endParaRPr lang="en-GB" sz="1600" dirty="0">
                        <a:solidFill>
                          <a:schemeClr val="tx1"/>
                        </a:solidFill>
                      </a:endParaRPr>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904748">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800" b="1" dirty="0"/>
                        <a:t>Pristop</a:t>
                      </a:r>
                      <a:endParaRPr lang="en-GB" sz="2800" b="1" dirty="0">
                        <a:latin typeface="+mj-lt"/>
                      </a:endParaRPr>
                    </a:p>
                  </a:txBody>
                  <a:tcPr marL="150798" marR="150798" marT="75396" marB="75396"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dirty="0"/>
                        <a:t>Utemeljen</a:t>
                      </a:r>
                      <a:endParaRPr lang="sl-SI" sz="2400" noProof="0" dirty="0">
                        <a:latin typeface="+mj-lt"/>
                      </a:endParaRPr>
                    </a:p>
                  </a:txBody>
                  <a:tcPr marL="150798" marR="150798" marT="75396" marB="75396" anchor="ctr"/>
                </a:tc>
                <a:tc gridSpan="10">
                  <a:txBody>
                    <a:bodyPr/>
                    <a:lstStyle/>
                    <a:p>
                      <a:pPr algn="l"/>
                      <a:r>
                        <a:rPr lang="sl-SI" sz="2400" noProof="0" dirty="0"/>
                        <a:t>Pristopi so jasno utemeljeni, prizadevajo si izpolnjevati potrebe </a:t>
                      </a:r>
                      <a:r>
                        <a:rPr lang="sl-SI" sz="2400" b="1" noProof="0" dirty="0">
                          <a:solidFill>
                            <a:srgbClr val="346C80"/>
                          </a:solidFill>
                        </a:rPr>
                        <a:t>Ključnih Odjemalcev </a:t>
                      </a:r>
                      <a:r>
                        <a:rPr lang="sl-SI" sz="2400" noProof="0" dirty="0"/>
                        <a:t>in se nanje odzivati, so primerno opisani in tako zasnovani, da so </a:t>
                      </a:r>
                      <a:r>
                        <a:rPr lang="sl-SI" sz="2400" b="1" noProof="0" dirty="0">
                          <a:solidFill>
                            <a:srgbClr val="346C80"/>
                          </a:solidFill>
                        </a:rPr>
                        <a:t>pripravljeni na  prihodnost</a:t>
                      </a:r>
                      <a:endParaRPr lang="sl-SI" sz="2400" b="1" noProof="0" dirty="0">
                        <a:solidFill>
                          <a:srgbClr val="346C80"/>
                        </a:solidFill>
                        <a:latin typeface="+mj-lt"/>
                      </a:endParaRPr>
                    </a:p>
                  </a:txBody>
                  <a:tcPr marL="150798" marR="150798" marT="75396" marB="75396"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C1"/>
                    </a:solidFill>
                  </a:tcPr>
                </a:tc>
                <a:tc hMerge="1">
                  <a:txBody>
                    <a:bodyPr/>
                    <a:lstStyle/>
                    <a:p>
                      <a:endParaRPr lang="en-GB"/>
                    </a:p>
                  </a:txBody>
                  <a:tcPr/>
                </a:tc>
                <a:tc hMerge="1">
                  <a:txBody>
                    <a:bodyPr/>
                    <a:lstStyle/>
                    <a:p>
                      <a:pPr algn="ctr"/>
                      <a:endParaRPr lang="en-GB" sz="1600" dirty="0"/>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C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881900">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b="1" noProof="0" dirty="0">
                          <a:solidFill>
                            <a:srgbClr val="346C80"/>
                          </a:solidFill>
                        </a:rPr>
                        <a:t>Skladen</a:t>
                      </a:r>
                      <a:endParaRPr lang="sl-SI" sz="2400" b="1" noProof="0" dirty="0">
                        <a:solidFill>
                          <a:srgbClr val="346C80"/>
                        </a:solidFill>
                        <a:latin typeface="+mj-lt"/>
                      </a:endParaRPr>
                    </a:p>
                  </a:txBody>
                  <a:tcPr marL="150798" marR="150798" marT="75396" marB="75396" anchor="ctr"/>
                </a:tc>
                <a:tc gridSpan="10">
                  <a:txBody>
                    <a:bodyPr/>
                    <a:lstStyle/>
                    <a:p>
                      <a:r>
                        <a:rPr lang="sl-SI" sz="2400" noProof="0" dirty="0">
                          <a:effectLst/>
                        </a:rPr>
                        <a:t>Pristopi </a:t>
                      </a:r>
                      <a:r>
                        <a:rPr lang="sl-SI" sz="2400" b="1" noProof="0" dirty="0">
                          <a:solidFill>
                            <a:srgbClr val="346C80"/>
                          </a:solidFill>
                          <a:effectLst/>
                        </a:rPr>
                        <a:t>spodbujajo Usmeritev organizacije </a:t>
                      </a:r>
                      <a:r>
                        <a:rPr lang="sl-SI" sz="2400" noProof="0" dirty="0">
                          <a:effectLst/>
                        </a:rPr>
                        <a:t>in so povezani  z drugimi relevantnimi pristopi</a:t>
                      </a:r>
                      <a:endParaRPr lang="sl-SI" sz="2400" noProof="0" dirty="0">
                        <a:solidFill>
                          <a:schemeClr val="dk1"/>
                        </a:solidFill>
                        <a:effectLst/>
                        <a:latin typeface="+mn-lt"/>
                        <a:ea typeface="+mn-ea"/>
                        <a:cs typeface="+mn-cs"/>
                      </a:endParaRPr>
                    </a:p>
                  </a:txBody>
                  <a:tcPr marL="150798" marR="150798" marT="75396" marB="75396"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pPr algn="ctr"/>
                      <a:endParaRPr lang="en-GB" sz="1600" dirty="0"/>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881900">
                <a:tc rowSpan="2">
                  <a:txBody>
                    <a:bodyPr/>
                    <a:lstStyle/>
                    <a:p>
                      <a:pPr algn="l">
                        <a:spcAft>
                          <a:spcPts val="0"/>
                        </a:spcAft>
                      </a:pPr>
                      <a:r>
                        <a:rPr lang="sl-SI" sz="2800" b="1" dirty="0">
                          <a:effectLst/>
                        </a:rPr>
                        <a:t>Uvedba in </a:t>
                      </a:r>
                      <a:r>
                        <a:rPr lang="sl-SI" sz="2800" b="1" dirty="0"/>
                        <a:t>razširjanje</a:t>
                      </a:r>
                      <a:endParaRPr lang="sl-SI" sz="2800" b="1" dirty="0">
                        <a:solidFill>
                          <a:schemeClr val="dk1"/>
                        </a:solidFill>
                        <a:latin typeface="+mj-lt"/>
                        <a:ea typeface="+mn-ea"/>
                        <a:cs typeface="+mn-cs"/>
                      </a:endParaRPr>
                    </a:p>
                  </a:txBody>
                  <a:tcPr marL="68580" marR="68580" marT="0" marB="0"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noProof="0" dirty="0"/>
                        <a:t>Uveden</a:t>
                      </a:r>
                      <a:endParaRPr lang="sl-SI" sz="2400" noProof="0" dirty="0">
                        <a:latin typeface="+mj-lt"/>
                      </a:endParaRPr>
                    </a:p>
                  </a:txBody>
                  <a:tcPr marL="150798" marR="150798" marT="75396" marB="75396" anchor="ctr"/>
                </a:tc>
                <a:tc gridSpan="10">
                  <a:txBody>
                    <a:bodyPr/>
                    <a:lstStyle/>
                    <a:p>
                      <a:pPr algn="l"/>
                      <a:r>
                        <a:rPr lang="sl-SI" sz="2400" noProof="0" dirty="0">
                          <a:effectLst/>
                        </a:rPr>
                        <a:t>Pristopi so uspešno in pravočasno uvedeni na relevantnih področjih</a:t>
                      </a:r>
                      <a:endParaRPr lang="sl-SI" sz="2400" noProof="0" dirty="0">
                        <a:latin typeface="+mj-lt"/>
                      </a:endParaRPr>
                    </a:p>
                  </a:txBody>
                  <a:tcPr marL="150798" marR="150798" marT="75396" marB="7539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4669801"/>
                  </a:ext>
                </a:extLst>
              </a:tr>
              <a:tr h="881900">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b="1" noProof="0" dirty="0">
                          <a:solidFill>
                            <a:srgbClr val="346C80"/>
                          </a:solidFill>
                        </a:rPr>
                        <a:t>Fleksibilen</a:t>
                      </a:r>
                      <a:endParaRPr lang="sl-SI" sz="2400" b="1" noProof="0" dirty="0">
                        <a:solidFill>
                          <a:srgbClr val="346C80"/>
                        </a:solidFill>
                        <a:latin typeface="+mj-lt"/>
                      </a:endParaRPr>
                    </a:p>
                  </a:txBody>
                  <a:tcPr marL="150798" marR="150798" marT="75396" marB="75396" anchor="ctr"/>
                </a:tc>
                <a:tc gridSpan="10">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sl-SI" sz="2400" noProof="0" dirty="0"/>
                        <a:t>Izvedba omogoča prožnost in prilagodljivost</a:t>
                      </a:r>
                      <a:endParaRPr lang="sl-SI" sz="2400" noProof="0" dirty="0">
                        <a:latin typeface="+mj-lt"/>
                      </a:endParaRPr>
                    </a:p>
                  </a:txBody>
                  <a:tcPr marL="150798" marR="150798" marT="75396" marB="7539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2311010"/>
                  </a:ext>
                </a:extLst>
              </a:tr>
              <a:tr h="881900">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800" b="1" dirty="0">
                          <a:effectLst/>
                        </a:rPr>
                        <a:t>Ocenjevanje in izpopolnjevanje</a:t>
                      </a:r>
                      <a:endParaRPr lang="en-GB" sz="2800" b="1" dirty="0">
                        <a:latin typeface="+mj-lt"/>
                      </a:endParaRPr>
                    </a:p>
                  </a:txBody>
                  <a:tcPr marL="150798" marR="150798" marT="75396" marB="75396"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dirty="0">
                          <a:effectLst/>
                        </a:rPr>
                        <a:t>Ovrednoteni in razumljeni</a:t>
                      </a:r>
                      <a:endParaRPr lang="sl-SI" sz="2400" noProof="0" dirty="0">
                        <a:latin typeface="+mj-lt"/>
                      </a:endParaRPr>
                    </a:p>
                  </a:txBody>
                  <a:tcPr marL="150798" marR="150798" marT="75396" marB="75396"/>
                </a:tc>
                <a:tc gridSpan="10">
                  <a:txBody>
                    <a:bodyPr/>
                    <a:lstStyle/>
                    <a:p>
                      <a:pPr algn="l"/>
                      <a:r>
                        <a:rPr lang="sl-SI" sz="2400" noProof="0" dirty="0">
                          <a:effectLst/>
                        </a:rPr>
                        <a:t>Povratne informacije o uspešnosti in učinkovitosti pristopov ter o njihovem uvajanju in razširjanju so zbrane, razumljene in na razpolago vsem, ki jih potrebujejo.</a:t>
                      </a:r>
                      <a:endParaRPr lang="sl-SI" sz="2400" noProof="0" dirty="0">
                        <a:latin typeface="+mj-lt"/>
                      </a:endParaRPr>
                    </a:p>
                  </a:txBody>
                  <a:tcPr marL="150798" marR="150798" marT="75396" marB="7539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7341997"/>
                  </a:ext>
                </a:extLst>
              </a:tr>
              <a:tr h="881900">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dirty="0">
                          <a:effectLst/>
                        </a:rPr>
                        <a:t>Učenje in izboljšanje</a:t>
                      </a:r>
                      <a:endParaRPr lang="sl-SI" sz="2400" noProof="0" dirty="0">
                        <a:latin typeface="+mj-lt"/>
                      </a:endParaRPr>
                    </a:p>
                  </a:txBody>
                  <a:tcPr marL="150798" marR="150798" marT="75396" marB="75396"/>
                </a:tc>
                <a:tc gridSpan="10">
                  <a:txBody>
                    <a:bodyPr/>
                    <a:lstStyle/>
                    <a:p>
                      <a:pPr algn="l"/>
                      <a:r>
                        <a:rPr lang="sl-SI" sz="2400" noProof="0" dirty="0">
                          <a:effectLst/>
                        </a:rPr>
                        <a:t>Ugotovitve </a:t>
                      </a:r>
                      <a:r>
                        <a:rPr lang="sl-SI" sz="2400" b="1" noProof="0" dirty="0">
                          <a:solidFill>
                            <a:srgbClr val="346C80"/>
                          </a:solidFill>
                          <a:effectLst/>
                        </a:rPr>
                        <a:t>analiz nastajajočih trendov</a:t>
                      </a:r>
                      <a:r>
                        <a:rPr lang="sl-SI" sz="2400" noProof="0" dirty="0">
                          <a:effectLst/>
                        </a:rPr>
                        <a:t>, meritev, učenja in primerjav se uporabljajo za spodbujanje ustvarjalnosti in </a:t>
                      </a:r>
                      <a:r>
                        <a:rPr lang="sl-SI" sz="2400" b="1" noProof="0" dirty="0">
                          <a:solidFill>
                            <a:srgbClr val="346C80"/>
                          </a:solidFill>
                          <a:effectLst/>
                        </a:rPr>
                        <a:t>pripomorejo k inovativnim rešitvam </a:t>
                      </a:r>
                      <a:r>
                        <a:rPr lang="sl-SI" sz="2400" noProof="0" dirty="0">
                          <a:effectLst/>
                        </a:rPr>
                        <a:t>za izboljšanje uspešnosti delovanja v ustreznih časovnih okvirjih.</a:t>
                      </a:r>
                      <a:endParaRPr lang="sl-SI" sz="2400" noProof="0" dirty="0">
                        <a:latin typeface="+mj-lt"/>
                      </a:endParaRPr>
                    </a:p>
                  </a:txBody>
                  <a:tcPr marL="150798" marR="150798" marT="75396" marB="7539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6001886"/>
                  </a:ext>
                </a:extLst>
              </a:tr>
              <a:tr h="652271">
                <a:tc>
                  <a:txBody>
                    <a:bodyPr/>
                    <a:lstStyle/>
                    <a:p>
                      <a:r>
                        <a:rPr lang="sl-SI" sz="1800" dirty="0"/>
                        <a:t>Skupni rezultat</a:t>
                      </a:r>
                      <a:endParaRPr lang="en-GB" sz="1800" b="1" dirty="0">
                        <a:solidFill>
                          <a:schemeClr val="tx1"/>
                        </a:solidFill>
                      </a:endParaRPr>
                    </a:p>
                  </a:txBody>
                  <a:tcPr marL="150798" marR="150798" marT="75396" marB="75396"/>
                </a:tc>
                <a:tc>
                  <a:txBody>
                    <a:bodyPr/>
                    <a:lstStyle/>
                    <a:p>
                      <a:endParaRPr lang="en-GB" sz="1600" b="1" dirty="0">
                        <a:solidFill>
                          <a:schemeClr val="bg1"/>
                        </a:solidFill>
                      </a:endParaRPr>
                    </a:p>
                  </a:txBody>
                  <a:tcPr marL="150798" marR="150798" marT="75396" marB="75396"/>
                </a:tc>
                <a:tc>
                  <a:txBody>
                    <a:bodyPr/>
                    <a:lstStyle/>
                    <a:p>
                      <a:pPr algn="ctr"/>
                      <a:r>
                        <a:rPr lang="sl-SI" sz="1600" dirty="0"/>
                        <a:t>10</a:t>
                      </a:r>
                      <a:endParaRPr lang="en-GB" sz="1600" b="1" dirty="0">
                        <a:solidFill>
                          <a:schemeClr val="bg1"/>
                        </a:solidFill>
                      </a:endParaRPr>
                    </a:p>
                  </a:txBody>
                  <a:tcPr marL="150798" marR="150798" marT="75396" marB="75396" anchor="ctr"/>
                </a:tc>
                <a:tc>
                  <a:txBody>
                    <a:bodyPr/>
                    <a:lstStyle/>
                    <a:p>
                      <a:pPr algn="ctr"/>
                      <a:r>
                        <a:rPr lang="sl-SI" sz="1600" dirty="0"/>
                        <a:t>20</a:t>
                      </a:r>
                      <a:endParaRPr lang="en-GB" sz="1600" b="1" dirty="0">
                        <a:solidFill>
                          <a:schemeClr val="bg1"/>
                        </a:solidFill>
                      </a:endParaRPr>
                    </a:p>
                  </a:txBody>
                  <a:tcPr marL="150798" marR="150798" marT="75396" marB="75396" anchor="ctr"/>
                </a:tc>
                <a:tc>
                  <a:txBody>
                    <a:bodyPr/>
                    <a:lstStyle/>
                    <a:p>
                      <a:pPr algn="ctr"/>
                      <a:r>
                        <a:rPr lang="sl-SI" sz="1600" dirty="0"/>
                        <a:t>30</a:t>
                      </a:r>
                      <a:endParaRPr lang="en-GB" sz="1600" b="1" dirty="0">
                        <a:solidFill>
                          <a:schemeClr val="bg1"/>
                        </a:solidFill>
                      </a:endParaRPr>
                    </a:p>
                  </a:txBody>
                  <a:tcPr marL="150798" marR="150798" marT="75396" marB="75396" anchor="ctr"/>
                </a:tc>
                <a:tc>
                  <a:txBody>
                    <a:bodyPr/>
                    <a:lstStyle/>
                    <a:p>
                      <a:pPr algn="ctr"/>
                      <a:r>
                        <a:rPr lang="sl-SI" sz="1600" dirty="0"/>
                        <a:t>40</a:t>
                      </a:r>
                      <a:endParaRPr lang="en-GB" sz="1600" b="1" dirty="0">
                        <a:solidFill>
                          <a:schemeClr val="bg1"/>
                        </a:solidFill>
                      </a:endParaRPr>
                    </a:p>
                  </a:txBody>
                  <a:tcPr marL="150798" marR="150798" marT="75396" marB="75396" anchor="ctr"/>
                </a:tc>
                <a:tc>
                  <a:txBody>
                    <a:bodyPr/>
                    <a:lstStyle/>
                    <a:p>
                      <a:pPr algn="ctr"/>
                      <a:r>
                        <a:rPr lang="sl-SI" sz="1600" dirty="0"/>
                        <a:t>50</a:t>
                      </a:r>
                      <a:endParaRPr lang="en-GB" sz="1600" b="1" dirty="0">
                        <a:solidFill>
                          <a:schemeClr val="bg1"/>
                        </a:solidFill>
                      </a:endParaRPr>
                    </a:p>
                  </a:txBody>
                  <a:tcPr marL="150798" marR="150798" marT="75396" marB="75396" anchor="ctr"/>
                </a:tc>
                <a:tc>
                  <a:txBody>
                    <a:bodyPr/>
                    <a:lstStyle/>
                    <a:p>
                      <a:pPr algn="ctr"/>
                      <a:r>
                        <a:rPr lang="sl-SI" sz="1600" dirty="0"/>
                        <a:t>60</a:t>
                      </a:r>
                      <a:endParaRPr lang="en-GB" sz="1600" b="1" dirty="0">
                        <a:solidFill>
                          <a:schemeClr val="bg1"/>
                        </a:solidFill>
                      </a:endParaRPr>
                    </a:p>
                  </a:txBody>
                  <a:tcPr marL="150798" marR="150798" marT="75396" marB="75396" anchor="ctr"/>
                </a:tc>
                <a:tc>
                  <a:txBody>
                    <a:bodyPr/>
                    <a:lstStyle/>
                    <a:p>
                      <a:pPr algn="ctr"/>
                      <a:r>
                        <a:rPr lang="sl-SI" sz="1600" dirty="0"/>
                        <a:t>70</a:t>
                      </a:r>
                      <a:endParaRPr lang="en-GB" sz="1600" b="1" dirty="0">
                        <a:solidFill>
                          <a:schemeClr val="bg1"/>
                        </a:solidFill>
                      </a:endParaRPr>
                    </a:p>
                  </a:txBody>
                  <a:tcPr marL="150798" marR="150798" marT="75396" marB="75396" anchor="ctr"/>
                </a:tc>
                <a:tc>
                  <a:txBody>
                    <a:bodyPr/>
                    <a:lstStyle/>
                    <a:p>
                      <a:pPr algn="ctr"/>
                      <a:r>
                        <a:rPr lang="sl-SI" sz="1600" dirty="0"/>
                        <a:t>80</a:t>
                      </a:r>
                      <a:endParaRPr lang="en-GB" sz="1600" b="1" dirty="0">
                        <a:solidFill>
                          <a:schemeClr val="bg1"/>
                        </a:solidFill>
                      </a:endParaRPr>
                    </a:p>
                  </a:txBody>
                  <a:tcPr marL="150798" marR="150798" marT="75396" marB="75396" anchor="ctr"/>
                </a:tc>
                <a:tc>
                  <a:txBody>
                    <a:bodyPr/>
                    <a:lstStyle/>
                    <a:p>
                      <a:pPr algn="ctr"/>
                      <a:r>
                        <a:rPr lang="sl-SI" sz="1600" dirty="0"/>
                        <a:t>90</a:t>
                      </a:r>
                      <a:endParaRPr lang="en-GB" sz="1600" b="1" dirty="0">
                        <a:solidFill>
                          <a:schemeClr val="bg1"/>
                        </a:solidFill>
                      </a:endParaRPr>
                    </a:p>
                  </a:txBody>
                  <a:tcPr marL="150798" marR="150798" marT="75396" marB="75396" anchor="ctr"/>
                </a:tc>
                <a:tc>
                  <a:txBody>
                    <a:bodyPr/>
                    <a:lstStyle/>
                    <a:p>
                      <a:pPr algn="ctr"/>
                      <a:r>
                        <a:rPr lang="sl-SI" sz="1600" dirty="0"/>
                        <a:t>100</a:t>
                      </a:r>
                      <a:endParaRPr lang="en-GB" sz="1600" b="1" dirty="0">
                        <a:solidFill>
                          <a:schemeClr val="bg1"/>
                        </a:solidFill>
                      </a:endParaRPr>
                    </a:p>
                  </a:txBody>
                  <a:tcPr marL="150798" marR="150798" marT="75396" marB="75396" anchor="ctr"/>
                </a:tc>
                <a:extLst>
                  <a:ext uri="{0D108BD9-81ED-4DB2-BD59-A6C34878D82A}">
                    <a16:rowId xmlns:a16="http://schemas.microsoft.com/office/drawing/2014/main" val="10010"/>
                  </a:ext>
                </a:extLst>
              </a:tr>
            </a:tbl>
          </a:graphicData>
        </a:graphic>
      </p:graphicFrame>
      <p:sp>
        <p:nvSpPr>
          <p:cNvPr id="6" name="Naslov 1">
            <a:extLst>
              <a:ext uri="{FF2B5EF4-FFF2-40B4-BE49-F238E27FC236}">
                <a16:creationId xmlns:a16="http://schemas.microsoft.com/office/drawing/2014/main" id="{B76EC43F-E258-442D-A3C8-647697AA616C}"/>
              </a:ext>
            </a:extLst>
          </p:cNvPr>
          <p:cNvSpPr txBox="1">
            <a:spLocks/>
          </p:cNvSpPr>
          <p:nvPr/>
        </p:nvSpPr>
        <p:spPr>
          <a:xfrm>
            <a:off x="0" y="220663"/>
            <a:ext cx="14960600" cy="1138237"/>
          </a:xfrm>
        </p:spPr>
        <p:txBody>
          <a:bodyPr>
            <a:noAutofit/>
          </a:bodyPr>
          <a:lstStyle>
            <a:lvl1pPr>
              <a:defRPr>
                <a:latin typeface="+mj-lt"/>
                <a:ea typeface="+mj-ea"/>
                <a:cs typeface="+mj-cs"/>
              </a:defRPr>
            </a:lvl1pPr>
          </a:lstStyle>
          <a:p>
            <a:r>
              <a:rPr lang="sl-SI" sz="7250" b="1" kern="1200" spc="-25" dirty="0">
                <a:solidFill>
                  <a:srgbClr val="346C80"/>
                </a:solidFill>
                <a:latin typeface="Arial Black" panose="020B0A04020102020204" pitchFamily="34" charset="0"/>
              </a:rPr>
              <a:t>RADAR - Izvedba</a:t>
            </a:r>
          </a:p>
        </p:txBody>
      </p:sp>
    </p:spTree>
    <p:extLst>
      <p:ext uri="{BB962C8B-B14F-4D97-AF65-F5344CB8AC3E}">
        <p14:creationId xmlns:p14="http://schemas.microsoft.com/office/powerpoint/2010/main" val="3888674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25907804"/>
              </p:ext>
            </p:extLst>
          </p:nvPr>
        </p:nvGraphicFramePr>
        <p:xfrm>
          <a:off x="1951028" y="2017713"/>
          <a:ext cx="16562397" cy="8339511"/>
        </p:xfrm>
        <a:graphic>
          <a:graphicData uri="http://schemas.openxmlformats.org/drawingml/2006/table">
            <a:tbl>
              <a:tblPr firstRow="1" bandRow="1">
                <a:tableStyleId>{1FECB4D8-DB02-4DC6-A0A2-4F2EBAE1DC90}</a:tableStyleId>
              </a:tblPr>
              <a:tblGrid>
                <a:gridCol w="3668367">
                  <a:extLst>
                    <a:ext uri="{9D8B030D-6E8A-4147-A177-3AD203B41FA5}">
                      <a16:colId xmlns:a16="http://schemas.microsoft.com/office/drawing/2014/main" val="20000"/>
                    </a:ext>
                  </a:extLst>
                </a:gridCol>
                <a:gridCol w="2584670">
                  <a:extLst>
                    <a:ext uri="{9D8B030D-6E8A-4147-A177-3AD203B41FA5}">
                      <a16:colId xmlns:a16="http://schemas.microsoft.com/office/drawing/2014/main" val="20001"/>
                    </a:ext>
                  </a:extLst>
                </a:gridCol>
                <a:gridCol w="1030936">
                  <a:extLst>
                    <a:ext uri="{9D8B030D-6E8A-4147-A177-3AD203B41FA5}">
                      <a16:colId xmlns:a16="http://schemas.microsoft.com/office/drawing/2014/main" val="20002"/>
                    </a:ext>
                  </a:extLst>
                </a:gridCol>
                <a:gridCol w="1030936">
                  <a:extLst>
                    <a:ext uri="{9D8B030D-6E8A-4147-A177-3AD203B41FA5}">
                      <a16:colId xmlns:a16="http://schemas.microsoft.com/office/drawing/2014/main" val="20004"/>
                    </a:ext>
                  </a:extLst>
                </a:gridCol>
                <a:gridCol w="1030936">
                  <a:extLst>
                    <a:ext uri="{9D8B030D-6E8A-4147-A177-3AD203B41FA5}">
                      <a16:colId xmlns:a16="http://schemas.microsoft.com/office/drawing/2014/main" val="20006"/>
                    </a:ext>
                  </a:extLst>
                </a:gridCol>
                <a:gridCol w="1030936">
                  <a:extLst>
                    <a:ext uri="{9D8B030D-6E8A-4147-A177-3AD203B41FA5}">
                      <a16:colId xmlns:a16="http://schemas.microsoft.com/office/drawing/2014/main" val="20009"/>
                    </a:ext>
                  </a:extLst>
                </a:gridCol>
                <a:gridCol w="1030936">
                  <a:extLst>
                    <a:ext uri="{9D8B030D-6E8A-4147-A177-3AD203B41FA5}">
                      <a16:colId xmlns:a16="http://schemas.microsoft.com/office/drawing/2014/main" val="20012"/>
                    </a:ext>
                  </a:extLst>
                </a:gridCol>
                <a:gridCol w="1030936">
                  <a:extLst>
                    <a:ext uri="{9D8B030D-6E8A-4147-A177-3AD203B41FA5}">
                      <a16:colId xmlns:a16="http://schemas.microsoft.com/office/drawing/2014/main" val="20014"/>
                    </a:ext>
                  </a:extLst>
                </a:gridCol>
                <a:gridCol w="1030936">
                  <a:extLst>
                    <a:ext uri="{9D8B030D-6E8A-4147-A177-3AD203B41FA5}">
                      <a16:colId xmlns:a16="http://schemas.microsoft.com/office/drawing/2014/main" val="20017"/>
                    </a:ext>
                  </a:extLst>
                </a:gridCol>
                <a:gridCol w="1030936">
                  <a:extLst>
                    <a:ext uri="{9D8B030D-6E8A-4147-A177-3AD203B41FA5}">
                      <a16:colId xmlns:a16="http://schemas.microsoft.com/office/drawing/2014/main" val="20019"/>
                    </a:ext>
                  </a:extLst>
                </a:gridCol>
                <a:gridCol w="1030936">
                  <a:extLst>
                    <a:ext uri="{9D8B030D-6E8A-4147-A177-3AD203B41FA5}">
                      <a16:colId xmlns:a16="http://schemas.microsoft.com/office/drawing/2014/main" val="20021"/>
                    </a:ext>
                  </a:extLst>
                </a:gridCol>
                <a:gridCol w="1030936">
                  <a:extLst>
                    <a:ext uri="{9D8B030D-6E8A-4147-A177-3AD203B41FA5}">
                      <a16:colId xmlns:a16="http://schemas.microsoft.com/office/drawing/2014/main" val="20024"/>
                    </a:ext>
                  </a:extLst>
                </a:gridCol>
              </a:tblGrid>
              <a:tr h="940522">
                <a:tc>
                  <a:txBody>
                    <a:bodyPr/>
                    <a:lstStyle/>
                    <a:p>
                      <a:pPr algn="l"/>
                      <a:r>
                        <a:rPr lang="sl-SI" sz="2400" dirty="0"/>
                        <a:t>Element</a:t>
                      </a:r>
                      <a:endParaRPr lang="en-GB" sz="2400" dirty="0">
                        <a:solidFill>
                          <a:schemeClr val="tx1"/>
                        </a:solidFill>
                        <a:latin typeface="+mj-lt"/>
                      </a:endParaRPr>
                    </a:p>
                  </a:txBody>
                  <a:tcPr marL="150798" marR="150798" marT="75396" marB="75396" anchor="ctr"/>
                </a:tc>
                <a:tc>
                  <a:txBody>
                    <a:bodyPr/>
                    <a:lstStyle/>
                    <a:p>
                      <a:pPr algn="l"/>
                      <a:r>
                        <a:rPr lang="sl-SI" sz="2400" dirty="0"/>
                        <a:t>Atribut</a:t>
                      </a:r>
                      <a:endParaRPr lang="en-GB" sz="2400" dirty="0">
                        <a:solidFill>
                          <a:schemeClr val="tx1"/>
                        </a:solidFill>
                        <a:latin typeface="+mj-lt"/>
                      </a:endParaRPr>
                    </a:p>
                  </a:txBody>
                  <a:tcPr marL="150798" marR="150798" marT="75396" marB="75396" anchor="ctr"/>
                </a:tc>
                <a:tc gridSpan="10">
                  <a:txBody>
                    <a:bodyPr/>
                    <a:lstStyle/>
                    <a:p>
                      <a:pPr algn="l"/>
                      <a:r>
                        <a:rPr lang="sl-SI" sz="2400" dirty="0"/>
                        <a:t>Opis</a:t>
                      </a:r>
                      <a:endParaRPr lang="en-GB" sz="2400" dirty="0">
                        <a:solidFill>
                          <a:schemeClr val="tx1"/>
                        </a:solidFill>
                        <a:latin typeface="+mj-lt"/>
                      </a:endParaRPr>
                    </a:p>
                  </a:txBody>
                  <a:tcPr marL="150798" marR="150798" marT="75396" marB="75396"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tx1"/>
                        </a:solidFill>
                      </a:endParaRPr>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hMerge="1">
                  <a:txBody>
                    <a:bodyPr/>
                    <a:lstStyle/>
                    <a:p>
                      <a:endParaRPr lang="en-GB"/>
                    </a:p>
                  </a:txBody>
                  <a:tcPr/>
                </a:tc>
                <a:tc hMerge="1">
                  <a:txBody>
                    <a:bodyPr/>
                    <a:lstStyle/>
                    <a:p>
                      <a:pPr algn="ctr"/>
                      <a:endParaRPr lang="en-GB" sz="1600" dirty="0">
                        <a:solidFill>
                          <a:schemeClr val="tx1"/>
                        </a:solidFill>
                      </a:endParaRPr>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297421">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800" b="1" dirty="0">
                          <a:effectLst/>
                        </a:rPr>
                        <a:t>Relevantnost in uporabnost</a:t>
                      </a:r>
                      <a:endParaRPr lang="en-GB" sz="2800" b="1" dirty="0">
                        <a:latin typeface="+mj-lt"/>
                      </a:endParaRPr>
                    </a:p>
                  </a:txBody>
                  <a:tcPr marL="150798" marR="150798" marT="75396" marB="75396"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dirty="0">
                          <a:effectLst/>
                        </a:rPr>
                        <a:t>Obseg in relevantnost</a:t>
                      </a:r>
                      <a:endParaRPr lang="sl-SI" sz="2400" noProof="0" dirty="0">
                        <a:latin typeface="+mj-lt"/>
                      </a:endParaRPr>
                    </a:p>
                  </a:txBody>
                  <a:tcPr marL="150798" marR="150798" marT="75396" marB="75396" anchor="ctr"/>
                </a:tc>
                <a:tc gridSpan="10">
                  <a:txBody>
                    <a:bodyPr/>
                    <a:lstStyle/>
                    <a:p>
                      <a:pPr algn="l"/>
                      <a:r>
                        <a:rPr lang="sl-SI" sz="2400" noProof="0" dirty="0"/>
                        <a:t>Opredeljen je nabor rezultatov, ki so jasno povezani z Namenom, Vizijo in Strategijo organizacije. Izbrani nabor rezultatov je </a:t>
                      </a:r>
                      <a:r>
                        <a:rPr lang="sl-SI" sz="2400" b="1" noProof="0" dirty="0">
                          <a:solidFill>
                            <a:srgbClr val="346C80"/>
                          </a:solidFill>
                        </a:rPr>
                        <a:t>pregledovan in postopoma izboljšan</a:t>
                      </a:r>
                      <a:endParaRPr lang="sl-SI" sz="2400" b="1" noProof="0" dirty="0">
                        <a:solidFill>
                          <a:srgbClr val="346C80"/>
                        </a:solidFill>
                        <a:latin typeface="+mj-lt"/>
                      </a:endParaRPr>
                    </a:p>
                  </a:txBody>
                  <a:tcPr marL="150798" marR="150798" marT="75396" marB="75396"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C1"/>
                    </a:solidFill>
                  </a:tcPr>
                </a:tc>
                <a:tc hMerge="1">
                  <a:txBody>
                    <a:bodyPr/>
                    <a:lstStyle/>
                    <a:p>
                      <a:endParaRPr lang="en-GB"/>
                    </a:p>
                  </a:txBody>
                  <a:tcPr/>
                </a:tc>
                <a:tc hMerge="1">
                  <a:txBody>
                    <a:bodyPr/>
                    <a:lstStyle/>
                    <a:p>
                      <a:pPr algn="ctr"/>
                      <a:endParaRPr lang="en-GB" sz="1600" dirty="0"/>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C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917199">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l-SI" sz="2400" dirty="0">
                          <a:effectLst/>
                        </a:rPr>
                        <a:t>Uporabni podatki</a:t>
                      </a:r>
                      <a:endParaRPr lang="sl-SI" sz="2400" noProof="0" dirty="0">
                        <a:latin typeface="+mj-lt"/>
                      </a:endParaRPr>
                    </a:p>
                  </a:txBody>
                  <a:tcPr marL="150798" marR="150798" marT="75396" marB="75396" anchor="ctr"/>
                </a:tc>
                <a:tc gridSpan="10">
                  <a:txBody>
                    <a:bodyPr/>
                    <a:lstStyle/>
                    <a:p>
                      <a:r>
                        <a:rPr lang="sl-SI" sz="2400" noProof="0" dirty="0">
                          <a:effectLst/>
                        </a:rPr>
                        <a:t>Rezultati so pravočasni, zanesljivi, natančni  in ustrezno segmentirani  , da nudijo koristne uvide, ki pomagajo pri izboljšanju uspešnosti delovanja in </a:t>
                      </a:r>
                      <a:r>
                        <a:rPr lang="sl-SI" sz="2400" b="1" noProof="0" dirty="0">
                          <a:solidFill>
                            <a:srgbClr val="346C80"/>
                          </a:solidFill>
                          <a:effectLst/>
                        </a:rPr>
                        <a:t>pri transformacijah</a:t>
                      </a:r>
                      <a:endParaRPr lang="sl-SI" sz="2400" b="1" noProof="0" dirty="0">
                        <a:solidFill>
                          <a:srgbClr val="346C80"/>
                        </a:solidFill>
                        <a:effectLst/>
                        <a:latin typeface="+mn-lt"/>
                        <a:ea typeface="+mn-ea"/>
                        <a:cs typeface="+mn-cs"/>
                      </a:endParaRPr>
                    </a:p>
                  </a:txBody>
                  <a:tcPr marL="150798" marR="150798" marT="75396" marB="75396"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pPr algn="ctr"/>
                      <a:endParaRPr lang="en-GB" sz="1600" dirty="0"/>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916771">
                <a:tc rowSpan="4">
                  <a:txBody>
                    <a:bodyPr/>
                    <a:lstStyle/>
                    <a:p>
                      <a:pPr algn="l">
                        <a:spcAft>
                          <a:spcPts val="0"/>
                        </a:spcAft>
                      </a:pPr>
                      <a:r>
                        <a:rPr lang="sl-SI" sz="2800" b="1" dirty="0">
                          <a:effectLst/>
                        </a:rPr>
                        <a:t>Uspešnost delovanja</a:t>
                      </a:r>
                      <a:endParaRPr lang="sl-SI" sz="2800" b="1" dirty="0">
                        <a:solidFill>
                          <a:schemeClr val="dk1"/>
                        </a:solidFill>
                        <a:latin typeface="+mj-lt"/>
                        <a:ea typeface="+mn-ea"/>
                        <a:cs typeface="+mn-cs"/>
                      </a:endParaRPr>
                    </a:p>
                  </a:txBody>
                  <a:tcPr marL="68580" marR="68580" marT="0" marB="0" anchor="ctr"/>
                </a:tc>
                <a:tc>
                  <a:txBody>
                    <a:bodyPr/>
                    <a:lstStyle/>
                    <a:p>
                      <a:pPr algn="l">
                        <a:spcAft>
                          <a:spcPts val="0"/>
                        </a:spcAft>
                      </a:pPr>
                      <a:r>
                        <a:rPr lang="sl-SI" sz="2400" dirty="0">
                          <a:effectLst/>
                        </a:rPr>
                        <a:t>Trendi</a:t>
                      </a:r>
                      <a:endParaRPr lang="sl-SI" sz="2400" dirty="0">
                        <a:solidFill>
                          <a:schemeClr val="dk1"/>
                        </a:solidFill>
                        <a:effectLst/>
                        <a:latin typeface="+mn-lt"/>
                        <a:ea typeface="+mn-ea"/>
                        <a:cs typeface="+mn-cs"/>
                      </a:endParaRPr>
                    </a:p>
                  </a:txBody>
                  <a:tcPr marL="68580" marR="68580" marT="0" marB="0" anchor="ctr"/>
                </a:tc>
                <a:tc gridSpan="10">
                  <a:txBody>
                    <a:bodyPr/>
                    <a:lstStyle/>
                    <a:p>
                      <a:r>
                        <a:rPr lang="sl-SI" sz="2400" noProof="0" dirty="0">
                          <a:effectLst/>
                        </a:rPr>
                        <a:t>Pozitivni trendi ali trajni izjemni rezultati delovanja   v </a:t>
                      </a:r>
                      <a:r>
                        <a:rPr lang="sl-SI" sz="2400" b="1" noProof="0" dirty="0">
                          <a:solidFill>
                            <a:srgbClr val="346C80"/>
                          </a:solidFill>
                          <a:effectLst/>
                        </a:rPr>
                        <a:t>strateškem obdobju/ciklu  </a:t>
                      </a:r>
                      <a:endParaRPr lang="sl-SI" sz="2400" b="1" noProof="0" dirty="0">
                        <a:solidFill>
                          <a:srgbClr val="346C80"/>
                        </a:solidFill>
                        <a:effectLst/>
                        <a:latin typeface="+mn-lt"/>
                        <a:ea typeface="+mn-ea"/>
                        <a:cs typeface="+mn-cs"/>
                      </a:endParaRPr>
                    </a:p>
                  </a:txBody>
                  <a:tcPr marL="150798" marR="150798" marT="75396" marB="7539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4669801"/>
                  </a:ext>
                </a:extLst>
              </a:tr>
              <a:tr h="916771">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sl-SI" sz="2400" dirty="0">
                          <a:effectLst/>
                        </a:rPr>
                        <a:t>Cilji</a:t>
                      </a:r>
                      <a:endParaRPr lang="sl-SI" sz="2400" dirty="0">
                        <a:solidFill>
                          <a:schemeClr val="dk1"/>
                        </a:solidFill>
                        <a:effectLst/>
                        <a:latin typeface="+mn-lt"/>
                        <a:ea typeface="+mn-ea"/>
                        <a:cs typeface="+mn-cs"/>
                      </a:endParaRPr>
                    </a:p>
                  </a:txBody>
                  <a:tcPr marL="68580" marR="68580" marT="0" marB="0" anchor="ctr"/>
                </a:tc>
                <a:tc gridSpan="10">
                  <a:txBody>
                    <a:bodyPr/>
                    <a:lstStyle/>
                    <a:p>
                      <a:r>
                        <a:rPr lang="sl-SI" sz="2400" noProof="0" dirty="0">
                          <a:effectLst/>
                        </a:rPr>
                        <a:t>Zastavljeni so relevantni cilji v skladu s Strategijo, ki se dosledno tudi dosegajo</a:t>
                      </a:r>
                      <a:endParaRPr lang="sl-SI" sz="2400" noProof="0" dirty="0">
                        <a:solidFill>
                          <a:schemeClr val="dk1"/>
                        </a:solidFill>
                        <a:effectLst/>
                        <a:latin typeface="+mn-lt"/>
                        <a:ea typeface="+mn-ea"/>
                        <a:cs typeface="+mn-cs"/>
                      </a:endParaRPr>
                    </a:p>
                  </a:txBody>
                  <a:tcPr marL="150798" marR="150798" marT="75396" marB="7539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2311010"/>
                  </a:ext>
                </a:extLst>
              </a:tr>
              <a:tr h="1297421">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mj-lt"/>
                      </a:endParaRPr>
                    </a:p>
                  </a:txBody>
                  <a:tcPr marL="150798" marR="150798" marT="75396" marB="753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sl-SI" sz="2400" dirty="0">
                          <a:effectLst/>
                        </a:rPr>
                        <a:t>Primerjave:</a:t>
                      </a:r>
                      <a:endParaRPr lang="sl-SI" sz="2400" dirty="0">
                        <a:solidFill>
                          <a:schemeClr val="dk1"/>
                        </a:solidFill>
                        <a:effectLst/>
                        <a:latin typeface="+mn-lt"/>
                        <a:ea typeface="+mn-ea"/>
                        <a:cs typeface="+mn-cs"/>
                      </a:endParaRPr>
                    </a:p>
                  </a:txBody>
                  <a:tcPr marL="68580" marR="68580" marT="0" marB="0" anchor="ctr"/>
                </a:tc>
                <a:tc gridSpan="10">
                  <a:txBody>
                    <a:bodyPr/>
                    <a:lstStyle/>
                    <a:p>
                      <a:pPr algn="l"/>
                      <a:r>
                        <a:rPr lang="sl-SI" sz="2400" noProof="0" dirty="0">
                          <a:effectLst/>
                        </a:rPr>
                        <a:t>Obstajajo </a:t>
                      </a:r>
                      <a:r>
                        <a:rPr lang="sl-SI" sz="2400" b="1" noProof="0" dirty="0">
                          <a:solidFill>
                            <a:srgbClr val="346C80"/>
                          </a:solidFill>
                          <a:effectLst/>
                        </a:rPr>
                        <a:t>relevantne</a:t>
                      </a:r>
                      <a:r>
                        <a:rPr lang="sl-SI" sz="2400" noProof="0" dirty="0">
                          <a:effectLst/>
                        </a:rPr>
                        <a:t> primerjave z zunanjimi organizacijami, primerne za </a:t>
                      </a:r>
                      <a:r>
                        <a:rPr lang="sl-SI" sz="2400" noProof="0" dirty="0" err="1">
                          <a:effectLst/>
                        </a:rPr>
                        <a:t>pozicioniranje</a:t>
                      </a:r>
                      <a:r>
                        <a:rPr lang="sl-SI" sz="2400" noProof="0" dirty="0">
                          <a:effectLst/>
                        </a:rPr>
                        <a:t> lastne uspešnosti delovanja v skladu s strateško usmeritvijo in ta primerjava je za organizacijo ugodna. </a:t>
                      </a:r>
                      <a:endParaRPr lang="sl-SI" sz="2400" noProof="0" dirty="0">
                        <a:latin typeface="+mj-lt"/>
                      </a:endParaRPr>
                    </a:p>
                  </a:txBody>
                  <a:tcPr marL="150798" marR="150798" marT="75396" marB="7539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7341997"/>
                  </a:ext>
                </a:extLst>
              </a:tr>
              <a:tr h="1297421">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marL="150798" marR="150798" marT="75396" marB="753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sl-SI" sz="2400" b="1" dirty="0">
                          <a:solidFill>
                            <a:srgbClr val="346C80"/>
                          </a:solidFill>
                          <a:effectLst/>
                        </a:rPr>
                        <a:t>Osredotočenost na prihodnost</a:t>
                      </a:r>
                      <a:endParaRPr lang="sl-SI" sz="2400" b="1" dirty="0">
                        <a:solidFill>
                          <a:srgbClr val="346C80"/>
                        </a:solidFill>
                        <a:effectLst/>
                        <a:latin typeface="+mn-lt"/>
                        <a:ea typeface="+mn-ea"/>
                        <a:cs typeface="+mn-cs"/>
                      </a:endParaRPr>
                    </a:p>
                  </a:txBody>
                  <a:tcPr marL="68580" marR="68580" marT="0" marB="0" anchor="ctr"/>
                </a:tc>
                <a:tc gridSpan="10">
                  <a:txBody>
                    <a:bodyPr/>
                    <a:lstStyle/>
                    <a:p>
                      <a:pPr algn="l"/>
                      <a:r>
                        <a:rPr lang="sl-SI" sz="2400" noProof="0" dirty="0">
                          <a:effectLst/>
                        </a:rPr>
                        <a:t>Na osnovi aktualnih vzročno-posledičnih odnosov, analize naborov podatkov, vzorcev delovanja in napovednih ukrepov lahko organizacija </a:t>
                      </a:r>
                      <a:r>
                        <a:rPr lang="sl-SI" sz="2400" b="1" noProof="0" dirty="0">
                          <a:solidFill>
                            <a:srgbClr val="346C80"/>
                          </a:solidFill>
                          <a:effectLst/>
                        </a:rPr>
                        <a:t>razume dejavnike izjemnih rezultatov v prihodnosti</a:t>
                      </a:r>
                      <a:r>
                        <a:rPr lang="sl-SI" sz="2400" noProof="0" dirty="0">
                          <a:effectLst/>
                        </a:rPr>
                        <a:t>.</a:t>
                      </a:r>
                      <a:endParaRPr lang="sl-SI" sz="2400" noProof="0" dirty="0">
                        <a:latin typeface="+mj-lt"/>
                      </a:endParaRPr>
                    </a:p>
                  </a:txBody>
                  <a:tcPr marL="150798" marR="150798" marT="75396" marB="75396"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6001886"/>
                  </a:ext>
                </a:extLst>
              </a:tr>
              <a:tr h="245370">
                <a:tc>
                  <a:txBody>
                    <a:bodyPr/>
                    <a:lstStyle/>
                    <a:p>
                      <a:r>
                        <a:rPr lang="sl-SI" sz="1800" dirty="0"/>
                        <a:t>Skupni rezultat</a:t>
                      </a:r>
                      <a:endParaRPr lang="en-GB" sz="1800" b="1" dirty="0">
                        <a:solidFill>
                          <a:schemeClr val="tx1"/>
                        </a:solidFill>
                      </a:endParaRPr>
                    </a:p>
                  </a:txBody>
                  <a:tcPr marL="150798" marR="150798" marT="75396" marB="75396"/>
                </a:tc>
                <a:tc>
                  <a:txBody>
                    <a:bodyPr/>
                    <a:lstStyle/>
                    <a:p>
                      <a:endParaRPr lang="en-GB" sz="1600" b="1" dirty="0">
                        <a:solidFill>
                          <a:schemeClr val="bg1"/>
                        </a:solidFill>
                      </a:endParaRPr>
                    </a:p>
                  </a:txBody>
                  <a:tcPr marL="150798" marR="150798" marT="75396" marB="75396"/>
                </a:tc>
                <a:tc>
                  <a:txBody>
                    <a:bodyPr/>
                    <a:lstStyle/>
                    <a:p>
                      <a:pPr algn="ctr"/>
                      <a:r>
                        <a:rPr lang="sl-SI" sz="1600" dirty="0"/>
                        <a:t>10</a:t>
                      </a:r>
                      <a:endParaRPr lang="en-GB" sz="1600" b="1" dirty="0">
                        <a:solidFill>
                          <a:schemeClr val="bg1"/>
                        </a:solidFill>
                      </a:endParaRPr>
                    </a:p>
                  </a:txBody>
                  <a:tcPr marL="150798" marR="150798" marT="75396" marB="75396" anchor="ctr"/>
                </a:tc>
                <a:tc>
                  <a:txBody>
                    <a:bodyPr/>
                    <a:lstStyle/>
                    <a:p>
                      <a:pPr algn="ctr"/>
                      <a:r>
                        <a:rPr lang="sl-SI" sz="1600" dirty="0"/>
                        <a:t>20</a:t>
                      </a:r>
                      <a:endParaRPr lang="en-GB" sz="1600" b="1" dirty="0">
                        <a:solidFill>
                          <a:schemeClr val="bg1"/>
                        </a:solidFill>
                      </a:endParaRPr>
                    </a:p>
                  </a:txBody>
                  <a:tcPr marL="150798" marR="150798" marT="75396" marB="75396" anchor="ctr"/>
                </a:tc>
                <a:tc>
                  <a:txBody>
                    <a:bodyPr/>
                    <a:lstStyle/>
                    <a:p>
                      <a:pPr algn="ctr"/>
                      <a:r>
                        <a:rPr lang="sl-SI" sz="1600" dirty="0"/>
                        <a:t>30</a:t>
                      </a:r>
                      <a:endParaRPr lang="en-GB" sz="1600" b="1" dirty="0">
                        <a:solidFill>
                          <a:schemeClr val="bg1"/>
                        </a:solidFill>
                      </a:endParaRPr>
                    </a:p>
                  </a:txBody>
                  <a:tcPr marL="150798" marR="150798" marT="75396" marB="75396" anchor="ctr"/>
                </a:tc>
                <a:tc>
                  <a:txBody>
                    <a:bodyPr/>
                    <a:lstStyle/>
                    <a:p>
                      <a:pPr algn="ctr"/>
                      <a:r>
                        <a:rPr lang="sl-SI" sz="1600" dirty="0"/>
                        <a:t>40</a:t>
                      </a:r>
                      <a:endParaRPr lang="en-GB" sz="1600" b="1" dirty="0">
                        <a:solidFill>
                          <a:schemeClr val="bg1"/>
                        </a:solidFill>
                      </a:endParaRPr>
                    </a:p>
                  </a:txBody>
                  <a:tcPr marL="150798" marR="150798" marT="75396" marB="75396" anchor="ctr"/>
                </a:tc>
                <a:tc>
                  <a:txBody>
                    <a:bodyPr/>
                    <a:lstStyle/>
                    <a:p>
                      <a:pPr algn="ctr"/>
                      <a:r>
                        <a:rPr lang="sl-SI" sz="1600" dirty="0"/>
                        <a:t>50</a:t>
                      </a:r>
                      <a:endParaRPr lang="en-GB" sz="1600" b="1" dirty="0">
                        <a:solidFill>
                          <a:schemeClr val="bg1"/>
                        </a:solidFill>
                      </a:endParaRPr>
                    </a:p>
                  </a:txBody>
                  <a:tcPr marL="150798" marR="150798" marT="75396" marB="75396" anchor="ctr"/>
                </a:tc>
                <a:tc>
                  <a:txBody>
                    <a:bodyPr/>
                    <a:lstStyle/>
                    <a:p>
                      <a:pPr algn="ctr"/>
                      <a:r>
                        <a:rPr lang="sl-SI" sz="1600" dirty="0"/>
                        <a:t>60</a:t>
                      </a:r>
                      <a:endParaRPr lang="en-GB" sz="1600" b="1" dirty="0">
                        <a:solidFill>
                          <a:schemeClr val="bg1"/>
                        </a:solidFill>
                      </a:endParaRPr>
                    </a:p>
                  </a:txBody>
                  <a:tcPr marL="150798" marR="150798" marT="75396" marB="75396" anchor="ctr"/>
                </a:tc>
                <a:tc>
                  <a:txBody>
                    <a:bodyPr/>
                    <a:lstStyle/>
                    <a:p>
                      <a:pPr algn="ctr"/>
                      <a:r>
                        <a:rPr lang="sl-SI" sz="1600" dirty="0"/>
                        <a:t>70</a:t>
                      </a:r>
                      <a:endParaRPr lang="en-GB" sz="1600" b="1" dirty="0">
                        <a:solidFill>
                          <a:schemeClr val="bg1"/>
                        </a:solidFill>
                      </a:endParaRPr>
                    </a:p>
                  </a:txBody>
                  <a:tcPr marL="150798" marR="150798" marT="75396" marB="75396" anchor="ctr"/>
                </a:tc>
                <a:tc>
                  <a:txBody>
                    <a:bodyPr/>
                    <a:lstStyle/>
                    <a:p>
                      <a:pPr algn="ctr"/>
                      <a:r>
                        <a:rPr lang="sl-SI" sz="1600" dirty="0"/>
                        <a:t>80</a:t>
                      </a:r>
                      <a:endParaRPr lang="en-GB" sz="1600" b="1" dirty="0">
                        <a:solidFill>
                          <a:schemeClr val="bg1"/>
                        </a:solidFill>
                      </a:endParaRPr>
                    </a:p>
                  </a:txBody>
                  <a:tcPr marL="150798" marR="150798" marT="75396" marB="75396" anchor="ctr"/>
                </a:tc>
                <a:tc>
                  <a:txBody>
                    <a:bodyPr/>
                    <a:lstStyle/>
                    <a:p>
                      <a:pPr algn="ctr"/>
                      <a:r>
                        <a:rPr lang="sl-SI" sz="1600" dirty="0"/>
                        <a:t>90</a:t>
                      </a:r>
                      <a:endParaRPr lang="en-GB" sz="1600" b="1" dirty="0">
                        <a:solidFill>
                          <a:schemeClr val="bg1"/>
                        </a:solidFill>
                      </a:endParaRPr>
                    </a:p>
                  </a:txBody>
                  <a:tcPr marL="150798" marR="150798" marT="75396" marB="75396" anchor="ctr"/>
                </a:tc>
                <a:tc>
                  <a:txBody>
                    <a:bodyPr/>
                    <a:lstStyle/>
                    <a:p>
                      <a:pPr algn="ctr"/>
                      <a:r>
                        <a:rPr lang="sl-SI" sz="1600" dirty="0"/>
                        <a:t>100</a:t>
                      </a:r>
                      <a:endParaRPr lang="en-GB" sz="1600" b="1" dirty="0">
                        <a:solidFill>
                          <a:schemeClr val="bg1"/>
                        </a:solidFill>
                      </a:endParaRPr>
                    </a:p>
                  </a:txBody>
                  <a:tcPr marL="150798" marR="150798" marT="75396" marB="75396" anchor="ctr"/>
                </a:tc>
                <a:extLst>
                  <a:ext uri="{0D108BD9-81ED-4DB2-BD59-A6C34878D82A}">
                    <a16:rowId xmlns:a16="http://schemas.microsoft.com/office/drawing/2014/main" val="10010"/>
                  </a:ext>
                </a:extLst>
              </a:tr>
            </a:tbl>
          </a:graphicData>
        </a:graphic>
      </p:graphicFrame>
      <p:sp>
        <p:nvSpPr>
          <p:cNvPr id="4" name="Naslov 1">
            <a:extLst>
              <a:ext uri="{FF2B5EF4-FFF2-40B4-BE49-F238E27FC236}">
                <a16:creationId xmlns:a16="http://schemas.microsoft.com/office/drawing/2014/main" id="{F4AA6F7C-BD0C-4959-83B7-15769F1677A0}"/>
              </a:ext>
            </a:extLst>
          </p:cNvPr>
          <p:cNvSpPr txBox="1">
            <a:spLocks/>
          </p:cNvSpPr>
          <p:nvPr/>
        </p:nvSpPr>
        <p:spPr>
          <a:xfrm>
            <a:off x="0" y="220663"/>
            <a:ext cx="14960600" cy="1138237"/>
          </a:xfrm>
        </p:spPr>
        <p:txBody>
          <a:bodyPr>
            <a:noAutofit/>
          </a:bodyPr>
          <a:lstStyle>
            <a:lvl1pPr>
              <a:defRPr>
                <a:latin typeface="+mj-lt"/>
                <a:ea typeface="+mj-ea"/>
                <a:cs typeface="+mj-cs"/>
              </a:defRPr>
            </a:lvl1pPr>
          </a:lstStyle>
          <a:p>
            <a:r>
              <a:rPr lang="sl-SI" sz="7250" b="1" kern="1200" spc="-25" dirty="0">
                <a:solidFill>
                  <a:srgbClr val="346C80"/>
                </a:solidFill>
                <a:latin typeface="Arial Black" panose="020B0A04020102020204" pitchFamily="34" charset="0"/>
              </a:rPr>
              <a:t>RADAR - rezultati</a:t>
            </a:r>
          </a:p>
        </p:txBody>
      </p:sp>
    </p:spTree>
    <p:extLst>
      <p:ext uri="{BB962C8B-B14F-4D97-AF65-F5344CB8AC3E}">
        <p14:creationId xmlns:p14="http://schemas.microsoft.com/office/powerpoint/2010/main" val="7086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CD11E9-D6A7-B246-80FE-B7571A0E74BC}"/>
              </a:ext>
            </a:extLst>
          </p:cNvPr>
          <p:cNvSpPr>
            <a:spLocks noGrp="1"/>
          </p:cNvSpPr>
          <p:nvPr>
            <p:ph type="body" sz="quarter" idx="4294967295"/>
          </p:nvPr>
        </p:nvSpPr>
        <p:spPr>
          <a:xfrm>
            <a:off x="0" y="425450"/>
            <a:ext cx="13385800" cy="947738"/>
          </a:xfrm>
          <a:prstGeom prst="rect">
            <a:avLst/>
          </a:prstGeom>
        </p:spPr>
        <p:txBody>
          <a:bodyPr/>
          <a:lstStyle/>
          <a:p>
            <a:r>
              <a:rPr lang="en-GB" sz="7250" b="1" kern="1200" spc="-25" dirty="0">
                <a:solidFill>
                  <a:srgbClr val="346C80"/>
                </a:solidFill>
                <a:latin typeface="Arial Black" panose="020B0A04020102020204" pitchFamily="34" charset="0"/>
                <a:ea typeface="+mj-ea"/>
                <a:cs typeface="+mj-cs"/>
              </a:rPr>
              <a:t>EFQM Model</a:t>
            </a:r>
            <a:endParaRPr lang="sl-SI" sz="7250" b="1" kern="1200" spc="-25" dirty="0">
              <a:solidFill>
                <a:srgbClr val="346C80"/>
              </a:solidFill>
              <a:latin typeface="Arial Black" panose="020B0A04020102020204" pitchFamily="34" charset="0"/>
              <a:ea typeface="+mj-ea"/>
              <a:cs typeface="+mj-cs"/>
            </a:endParaRPr>
          </a:p>
          <a:p>
            <a:r>
              <a:rPr lang="sl-SI" sz="7250" b="1" kern="1200" spc="-25" dirty="0">
                <a:solidFill>
                  <a:srgbClr val="346C80"/>
                </a:solidFill>
                <a:latin typeface="Arial Black" panose="020B0A04020102020204" pitchFamily="34" charset="0"/>
                <a:ea typeface="+mj-ea"/>
                <a:cs typeface="+mj-cs"/>
              </a:rPr>
              <a:t>točkovanje</a:t>
            </a:r>
            <a:endParaRPr lang="en-GB" sz="7250" b="1" kern="1200" spc="-25" dirty="0">
              <a:solidFill>
                <a:srgbClr val="346C80"/>
              </a:solidFill>
              <a:latin typeface="Arial Black" panose="020B0A04020102020204" pitchFamily="34" charset="0"/>
              <a:ea typeface="+mj-ea"/>
              <a:cs typeface="+mj-cs"/>
            </a:endParaRPr>
          </a:p>
          <a:p>
            <a:endParaRPr lang="en-GB" sz="7250" b="1" kern="1200" spc="-25" dirty="0">
              <a:solidFill>
                <a:srgbClr val="346C80"/>
              </a:solidFill>
              <a:latin typeface="Arial Black" panose="020B0A04020102020204" pitchFamily="34" charset="0"/>
              <a:ea typeface="+mj-ea"/>
              <a:cs typeface="+mj-cs"/>
            </a:endParaRPr>
          </a:p>
          <a:p>
            <a:endParaRPr lang="en-US" dirty="0"/>
          </a:p>
        </p:txBody>
      </p:sp>
      <p:pic>
        <p:nvPicPr>
          <p:cNvPr id="3" name="Picture 20">
            <a:extLst>
              <a:ext uri="{FF2B5EF4-FFF2-40B4-BE49-F238E27FC236}">
                <a16:creationId xmlns:a16="http://schemas.microsoft.com/office/drawing/2014/main" id="{8ED4BB22-F50C-4EB4-8BC5-16EBC5DB2927}"/>
              </a:ext>
            </a:extLst>
          </p:cNvPr>
          <p:cNvPicPr>
            <a:picLocks noChangeAspect="1"/>
          </p:cNvPicPr>
          <p:nvPr/>
        </p:nvPicPr>
        <p:blipFill>
          <a:blip r:embed="rId3"/>
          <a:stretch>
            <a:fillRect/>
          </a:stretch>
        </p:blipFill>
        <p:spPr>
          <a:xfrm>
            <a:off x="151617" y="-59435"/>
            <a:ext cx="19800866" cy="11163877"/>
          </a:xfrm>
          <a:prstGeom prst="rect">
            <a:avLst/>
          </a:prstGeom>
        </p:spPr>
      </p:pic>
      <p:sp>
        <p:nvSpPr>
          <p:cNvPr id="5" name="Krog: prazno 4">
            <a:extLst>
              <a:ext uri="{FF2B5EF4-FFF2-40B4-BE49-F238E27FC236}">
                <a16:creationId xmlns:a16="http://schemas.microsoft.com/office/drawing/2014/main" id="{A4948408-FECC-42D2-8F7E-6AD46CE5710A}"/>
              </a:ext>
            </a:extLst>
          </p:cNvPr>
          <p:cNvSpPr/>
          <p:nvPr/>
        </p:nvSpPr>
        <p:spPr>
          <a:xfrm rot="3631286">
            <a:off x="6368111" y="3028869"/>
            <a:ext cx="10009977" cy="5192176"/>
          </a:xfrm>
          <a:prstGeom prst="donut">
            <a:avLst>
              <a:gd name="adj" fmla="val 29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Krog: prazno 5">
            <a:extLst>
              <a:ext uri="{FF2B5EF4-FFF2-40B4-BE49-F238E27FC236}">
                <a16:creationId xmlns:a16="http://schemas.microsoft.com/office/drawing/2014/main" id="{C2147703-5B36-475C-9EBB-4926D6510264}"/>
              </a:ext>
            </a:extLst>
          </p:cNvPr>
          <p:cNvSpPr/>
          <p:nvPr/>
        </p:nvSpPr>
        <p:spPr>
          <a:xfrm rot="3631286">
            <a:off x="4777867" y="5326016"/>
            <a:ext cx="6260954" cy="4367177"/>
          </a:xfrm>
          <a:prstGeom prst="donut">
            <a:avLst>
              <a:gd name="adj" fmla="val 29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oljeZBesedilom 6">
            <a:extLst>
              <a:ext uri="{FF2B5EF4-FFF2-40B4-BE49-F238E27FC236}">
                <a16:creationId xmlns:a16="http://schemas.microsoft.com/office/drawing/2014/main" id="{B5606711-B832-43DF-BAD8-7E222AD69137}"/>
              </a:ext>
            </a:extLst>
          </p:cNvPr>
          <p:cNvSpPr txBox="1"/>
          <p:nvPr/>
        </p:nvSpPr>
        <p:spPr>
          <a:xfrm>
            <a:off x="592561" y="3769392"/>
            <a:ext cx="5676362" cy="584775"/>
          </a:xfrm>
          <a:prstGeom prst="rect">
            <a:avLst/>
          </a:prstGeom>
          <a:noFill/>
        </p:spPr>
        <p:txBody>
          <a:bodyPr wrap="none" rtlCol="0">
            <a:spAutoFit/>
          </a:bodyPr>
          <a:lstStyle/>
          <a:p>
            <a:r>
              <a:rPr lang="sl-SI" sz="3200" b="1" dirty="0">
                <a:solidFill>
                  <a:srgbClr val="346C80"/>
                </a:solidFill>
              </a:rPr>
              <a:t>Usmeritev in izvedba = 600 točk </a:t>
            </a:r>
            <a:endParaRPr lang="en-US" sz="3200" b="1" dirty="0">
              <a:solidFill>
                <a:srgbClr val="346C80"/>
              </a:solidFill>
            </a:endParaRPr>
          </a:p>
        </p:txBody>
      </p:sp>
      <p:sp>
        <p:nvSpPr>
          <p:cNvPr id="8" name="PoljeZBesedilom 7">
            <a:extLst>
              <a:ext uri="{FF2B5EF4-FFF2-40B4-BE49-F238E27FC236}">
                <a16:creationId xmlns:a16="http://schemas.microsoft.com/office/drawing/2014/main" id="{14064275-919D-459C-BF68-1B922BE6E812}"/>
              </a:ext>
            </a:extLst>
          </p:cNvPr>
          <p:cNvSpPr txBox="1"/>
          <p:nvPr/>
        </p:nvSpPr>
        <p:spPr>
          <a:xfrm>
            <a:off x="610501" y="4490253"/>
            <a:ext cx="3605602" cy="584775"/>
          </a:xfrm>
          <a:prstGeom prst="rect">
            <a:avLst/>
          </a:prstGeom>
          <a:noFill/>
        </p:spPr>
        <p:txBody>
          <a:bodyPr wrap="none" rtlCol="0">
            <a:spAutoFit/>
          </a:bodyPr>
          <a:lstStyle/>
          <a:p>
            <a:r>
              <a:rPr lang="sl-SI" sz="3200" b="1" dirty="0">
                <a:solidFill>
                  <a:srgbClr val="346C80"/>
                </a:solidFill>
              </a:rPr>
              <a:t>Rezultati = 400 točk </a:t>
            </a:r>
            <a:endParaRPr lang="en-US" sz="3200" b="1" dirty="0">
              <a:solidFill>
                <a:srgbClr val="346C80"/>
              </a:solidFill>
            </a:endParaRPr>
          </a:p>
        </p:txBody>
      </p:sp>
      <p:sp>
        <p:nvSpPr>
          <p:cNvPr id="9" name="PoljeZBesedilom 8">
            <a:extLst>
              <a:ext uri="{FF2B5EF4-FFF2-40B4-BE49-F238E27FC236}">
                <a16:creationId xmlns:a16="http://schemas.microsoft.com/office/drawing/2014/main" id="{CAB13D03-70F1-40BD-8AC6-81B07857A911}"/>
              </a:ext>
            </a:extLst>
          </p:cNvPr>
          <p:cNvSpPr txBox="1"/>
          <p:nvPr/>
        </p:nvSpPr>
        <p:spPr>
          <a:xfrm>
            <a:off x="610501" y="5230115"/>
            <a:ext cx="3678251" cy="584775"/>
          </a:xfrm>
          <a:prstGeom prst="rect">
            <a:avLst/>
          </a:prstGeom>
          <a:noFill/>
        </p:spPr>
        <p:txBody>
          <a:bodyPr wrap="none" rtlCol="0">
            <a:spAutoFit/>
          </a:bodyPr>
          <a:lstStyle/>
          <a:p>
            <a:r>
              <a:rPr lang="sl-SI" sz="3200" b="1" dirty="0">
                <a:solidFill>
                  <a:srgbClr val="346C80"/>
                </a:solidFill>
              </a:rPr>
              <a:t>SKUPAJ  = 1000 točk </a:t>
            </a:r>
            <a:endParaRPr lang="en-US" sz="3200" b="1" dirty="0">
              <a:solidFill>
                <a:srgbClr val="346C80"/>
              </a:solidFill>
            </a:endParaRPr>
          </a:p>
        </p:txBody>
      </p:sp>
    </p:spTree>
    <p:extLst>
      <p:ext uri="{BB962C8B-B14F-4D97-AF65-F5344CB8AC3E}">
        <p14:creationId xmlns:p14="http://schemas.microsoft.com/office/powerpoint/2010/main" val="663478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nakokraki trikotnik 12">
            <a:extLst>
              <a:ext uri="{FF2B5EF4-FFF2-40B4-BE49-F238E27FC236}">
                <a16:creationId xmlns:a16="http://schemas.microsoft.com/office/drawing/2014/main" id="{17B6442E-2E99-4F44-BFEE-6D509B55EDAE}"/>
              </a:ext>
            </a:extLst>
          </p:cNvPr>
          <p:cNvSpPr/>
          <p:nvPr/>
        </p:nvSpPr>
        <p:spPr>
          <a:xfrm>
            <a:off x="2691705" y="2406514"/>
            <a:ext cx="9193539" cy="7748347"/>
          </a:xfrm>
          <a:prstGeom prst="triangle">
            <a:avLst>
              <a:gd name="adj" fmla="val 503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ravokotnik 5">
            <a:extLst>
              <a:ext uri="{FF2B5EF4-FFF2-40B4-BE49-F238E27FC236}">
                <a16:creationId xmlns:a16="http://schemas.microsoft.com/office/drawing/2014/main" id="{2966EF47-27FB-47A1-87DA-B3B945A7080D}"/>
              </a:ext>
            </a:extLst>
          </p:cNvPr>
          <p:cNvSpPr/>
          <p:nvPr/>
        </p:nvSpPr>
        <p:spPr>
          <a:xfrm>
            <a:off x="1128411" y="1789765"/>
            <a:ext cx="5978769" cy="562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avokotnik 6">
            <a:extLst>
              <a:ext uri="{FF2B5EF4-FFF2-40B4-BE49-F238E27FC236}">
                <a16:creationId xmlns:a16="http://schemas.microsoft.com/office/drawing/2014/main" id="{AE7E3AE0-4B12-4D15-B100-6D2BF06FA6F2}"/>
              </a:ext>
            </a:extLst>
          </p:cNvPr>
          <p:cNvSpPr/>
          <p:nvPr/>
        </p:nvSpPr>
        <p:spPr>
          <a:xfrm>
            <a:off x="7804164" y="2477284"/>
            <a:ext cx="5978769" cy="562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l-SI" dirty="0"/>
              <a:t>7 zvezd</a:t>
            </a:r>
            <a:endParaRPr lang="en-US" dirty="0"/>
          </a:p>
        </p:txBody>
      </p:sp>
      <p:sp>
        <p:nvSpPr>
          <p:cNvPr id="8" name="Pravokotnik 7">
            <a:extLst>
              <a:ext uri="{FF2B5EF4-FFF2-40B4-BE49-F238E27FC236}">
                <a16:creationId xmlns:a16="http://schemas.microsoft.com/office/drawing/2014/main" id="{34381F28-F4F8-4DB7-8F95-71FF5C5B1627}"/>
              </a:ext>
            </a:extLst>
          </p:cNvPr>
          <p:cNvSpPr/>
          <p:nvPr/>
        </p:nvSpPr>
        <p:spPr>
          <a:xfrm>
            <a:off x="7804163" y="3850496"/>
            <a:ext cx="5978769" cy="562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l-SI" dirty="0"/>
              <a:t>6 zvezd</a:t>
            </a:r>
            <a:endParaRPr lang="en-US" dirty="0"/>
          </a:p>
        </p:txBody>
      </p:sp>
      <p:sp>
        <p:nvSpPr>
          <p:cNvPr id="9" name="Pravokotnik 8">
            <a:extLst>
              <a:ext uri="{FF2B5EF4-FFF2-40B4-BE49-F238E27FC236}">
                <a16:creationId xmlns:a16="http://schemas.microsoft.com/office/drawing/2014/main" id="{DC0BE8F7-050C-4F5B-B64E-7473F28ACB30}"/>
              </a:ext>
            </a:extLst>
          </p:cNvPr>
          <p:cNvSpPr/>
          <p:nvPr/>
        </p:nvSpPr>
        <p:spPr>
          <a:xfrm>
            <a:off x="7804162" y="5223708"/>
            <a:ext cx="5978769" cy="562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l-SI" dirty="0"/>
              <a:t>5 zvezd</a:t>
            </a:r>
            <a:endParaRPr lang="en-US" dirty="0"/>
          </a:p>
        </p:txBody>
      </p:sp>
      <p:sp>
        <p:nvSpPr>
          <p:cNvPr id="10" name="Pravokotnik 9">
            <a:extLst>
              <a:ext uri="{FF2B5EF4-FFF2-40B4-BE49-F238E27FC236}">
                <a16:creationId xmlns:a16="http://schemas.microsoft.com/office/drawing/2014/main" id="{33BD7F16-98E1-4570-B333-1AE625216F48}"/>
              </a:ext>
            </a:extLst>
          </p:cNvPr>
          <p:cNvSpPr/>
          <p:nvPr/>
        </p:nvSpPr>
        <p:spPr>
          <a:xfrm>
            <a:off x="7755331" y="6596920"/>
            <a:ext cx="5978769" cy="562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l-SI" dirty="0"/>
              <a:t>4 zvezde</a:t>
            </a:r>
            <a:endParaRPr lang="en-US" dirty="0"/>
          </a:p>
        </p:txBody>
      </p:sp>
      <p:sp>
        <p:nvSpPr>
          <p:cNvPr id="11" name="Pravokotnik 10">
            <a:extLst>
              <a:ext uri="{FF2B5EF4-FFF2-40B4-BE49-F238E27FC236}">
                <a16:creationId xmlns:a16="http://schemas.microsoft.com/office/drawing/2014/main" id="{549769B6-1C28-447F-B90A-831973F0EA7D}"/>
              </a:ext>
            </a:extLst>
          </p:cNvPr>
          <p:cNvSpPr/>
          <p:nvPr/>
        </p:nvSpPr>
        <p:spPr>
          <a:xfrm>
            <a:off x="7763498" y="7970132"/>
            <a:ext cx="5978769" cy="562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l-SI" dirty="0"/>
              <a:t>3 zvezde</a:t>
            </a:r>
            <a:endParaRPr lang="en-US" dirty="0"/>
          </a:p>
        </p:txBody>
      </p:sp>
      <p:sp>
        <p:nvSpPr>
          <p:cNvPr id="12" name="Pravokotnik 11">
            <a:extLst>
              <a:ext uri="{FF2B5EF4-FFF2-40B4-BE49-F238E27FC236}">
                <a16:creationId xmlns:a16="http://schemas.microsoft.com/office/drawing/2014/main" id="{83784D6E-C61D-467A-B493-F95D2E689B7A}"/>
              </a:ext>
            </a:extLst>
          </p:cNvPr>
          <p:cNvSpPr/>
          <p:nvPr/>
        </p:nvSpPr>
        <p:spPr>
          <a:xfrm>
            <a:off x="7885381" y="9484542"/>
            <a:ext cx="5897550" cy="6033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 name="Enakokraki trikotnik 4">
            <a:extLst>
              <a:ext uri="{FF2B5EF4-FFF2-40B4-BE49-F238E27FC236}">
                <a16:creationId xmlns:a16="http://schemas.microsoft.com/office/drawing/2014/main" id="{BCEB2DEA-4B34-488A-AD4D-9BDC2D62AC50}"/>
              </a:ext>
            </a:extLst>
          </p:cNvPr>
          <p:cNvSpPr/>
          <p:nvPr/>
        </p:nvSpPr>
        <p:spPr>
          <a:xfrm>
            <a:off x="3302504" y="1320852"/>
            <a:ext cx="8018585" cy="77102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nakokraki trikotnik 13">
            <a:extLst>
              <a:ext uri="{FF2B5EF4-FFF2-40B4-BE49-F238E27FC236}">
                <a16:creationId xmlns:a16="http://schemas.microsoft.com/office/drawing/2014/main" id="{7BC58DB4-7DDF-4C21-9BF5-2B4E3E5B3035}"/>
              </a:ext>
            </a:extLst>
          </p:cNvPr>
          <p:cNvSpPr/>
          <p:nvPr/>
        </p:nvSpPr>
        <p:spPr>
          <a:xfrm>
            <a:off x="3369004" y="1597791"/>
            <a:ext cx="7848326" cy="7593735"/>
          </a:xfrm>
          <a:prstGeom prst="triangle">
            <a:avLst>
              <a:gd name="adj" fmla="val 50418"/>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ravokotnik 14">
            <a:extLst>
              <a:ext uri="{FF2B5EF4-FFF2-40B4-BE49-F238E27FC236}">
                <a16:creationId xmlns:a16="http://schemas.microsoft.com/office/drawing/2014/main" id="{27F5CAA4-2AF5-42D1-973C-449D86E13B46}"/>
              </a:ext>
            </a:extLst>
          </p:cNvPr>
          <p:cNvSpPr/>
          <p:nvPr/>
        </p:nvSpPr>
        <p:spPr>
          <a:xfrm>
            <a:off x="2691704" y="9044718"/>
            <a:ext cx="10219245" cy="3539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oljeZBesedilom 15">
            <a:extLst>
              <a:ext uri="{FF2B5EF4-FFF2-40B4-BE49-F238E27FC236}">
                <a16:creationId xmlns:a16="http://schemas.microsoft.com/office/drawing/2014/main" id="{A3F412ED-2D97-4F8E-AF00-8DE4EC36285D}"/>
              </a:ext>
            </a:extLst>
          </p:cNvPr>
          <p:cNvSpPr txBox="1"/>
          <p:nvPr/>
        </p:nvSpPr>
        <p:spPr>
          <a:xfrm>
            <a:off x="1368379" y="1198985"/>
            <a:ext cx="3793731" cy="523220"/>
          </a:xfrm>
          <a:prstGeom prst="rect">
            <a:avLst/>
          </a:prstGeom>
          <a:noFill/>
        </p:spPr>
        <p:txBody>
          <a:bodyPr wrap="none" rtlCol="0">
            <a:spAutoFit/>
          </a:bodyPr>
          <a:lstStyle/>
          <a:p>
            <a:r>
              <a:rPr lang="sl-SI" sz="2800" b="1" dirty="0">
                <a:solidFill>
                  <a:schemeClr val="tx2"/>
                </a:solidFill>
              </a:rPr>
              <a:t>Globalna nagrada EFQM</a:t>
            </a:r>
            <a:endParaRPr lang="en-US" sz="2800" b="1" dirty="0">
              <a:solidFill>
                <a:schemeClr val="tx2"/>
              </a:solidFill>
            </a:endParaRPr>
          </a:p>
        </p:txBody>
      </p:sp>
      <p:sp>
        <p:nvSpPr>
          <p:cNvPr id="17" name="PoljeZBesedilom 16">
            <a:extLst>
              <a:ext uri="{FF2B5EF4-FFF2-40B4-BE49-F238E27FC236}">
                <a16:creationId xmlns:a16="http://schemas.microsoft.com/office/drawing/2014/main" id="{E618725F-597D-4CDA-8157-2004751AA410}"/>
              </a:ext>
            </a:extLst>
          </p:cNvPr>
          <p:cNvSpPr txBox="1"/>
          <p:nvPr/>
        </p:nvSpPr>
        <p:spPr>
          <a:xfrm>
            <a:off x="1368379" y="1809508"/>
            <a:ext cx="4307333" cy="523220"/>
          </a:xfrm>
          <a:prstGeom prst="rect">
            <a:avLst/>
          </a:prstGeom>
          <a:noFill/>
        </p:spPr>
        <p:txBody>
          <a:bodyPr wrap="none" rtlCol="0">
            <a:spAutoFit/>
          </a:bodyPr>
          <a:lstStyle/>
          <a:p>
            <a:r>
              <a:rPr lang="sl-SI" sz="2800" b="1" dirty="0">
                <a:solidFill>
                  <a:schemeClr val="bg1"/>
                </a:solidFill>
              </a:rPr>
              <a:t>Prejemnik priznanja  EFQM </a:t>
            </a:r>
            <a:endParaRPr lang="en-US" sz="2800" b="1" dirty="0">
              <a:solidFill>
                <a:schemeClr val="bg1"/>
              </a:solidFill>
            </a:endParaRPr>
          </a:p>
        </p:txBody>
      </p:sp>
      <p:sp>
        <p:nvSpPr>
          <p:cNvPr id="19" name="PoljeZBesedilom 18">
            <a:extLst>
              <a:ext uri="{FF2B5EF4-FFF2-40B4-BE49-F238E27FC236}">
                <a16:creationId xmlns:a16="http://schemas.microsoft.com/office/drawing/2014/main" id="{D1A50F07-8B1F-4E67-BF9A-800366458B59}"/>
              </a:ext>
            </a:extLst>
          </p:cNvPr>
          <p:cNvSpPr txBox="1"/>
          <p:nvPr/>
        </p:nvSpPr>
        <p:spPr>
          <a:xfrm>
            <a:off x="1128411" y="2939716"/>
            <a:ext cx="4361515" cy="461665"/>
          </a:xfrm>
          <a:prstGeom prst="rect">
            <a:avLst/>
          </a:prstGeom>
          <a:noFill/>
        </p:spPr>
        <p:txBody>
          <a:bodyPr wrap="none" rtlCol="0">
            <a:spAutoFit/>
          </a:bodyPr>
          <a:lstStyle/>
          <a:p>
            <a:r>
              <a:rPr lang="sl-SI" sz="2400" dirty="0">
                <a:solidFill>
                  <a:schemeClr val="accent1"/>
                </a:solidFill>
              </a:rPr>
              <a:t>za izjemne dosežke na področju...</a:t>
            </a:r>
            <a:endParaRPr lang="en-US" sz="2400" dirty="0">
              <a:solidFill>
                <a:schemeClr val="accent1"/>
              </a:solidFill>
            </a:endParaRPr>
          </a:p>
        </p:txBody>
      </p:sp>
      <p:sp>
        <p:nvSpPr>
          <p:cNvPr id="20" name="PoljeZBesedilom 19">
            <a:extLst>
              <a:ext uri="{FF2B5EF4-FFF2-40B4-BE49-F238E27FC236}">
                <a16:creationId xmlns:a16="http://schemas.microsoft.com/office/drawing/2014/main" id="{1C4B0525-0A3E-4019-A70C-244334F1E507}"/>
              </a:ext>
            </a:extLst>
          </p:cNvPr>
          <p:cNvSpPr txBox="1"/>
          <p:nvPr/>
        </p:nvSpPr>
        <p:spPr>
          <a:xfrm>
            <a:off x="10300195" y="1818918"/>
            <a:ext cx="3513975" cy="523220"/>
          </a:xfrm>
          <a:prstGeom prst="rect">
            <a:avLst/>
          </a:prstGeom>
          <a:noFill/>
        </p:spPr>
        <p:txBody>
          <a:bodyPr wrap="none" rtlCol="0">
            <a:spAutoFit/>
          </a:bodyPr>
          <a:lstStyle/>
          <a:p>
            <a:r>
              <a:rPr lang="sl-SI" sz="2800" b="1" dirty="0">
                <a:solidFill>
                  <a:schemeClr val="tx2"/>
                </a:solidFill>
              </a:rPr>
              <a:t>Priznani s strani EFQM</a:t>
            </a:r>
            <a:endParaRPr lang="en-US" sz="2800" b="1" dirty="0">
              <a:solidFill>
                <a:schemeClr val="tx2"/>
              </a:solidFill>
            </a:endParaRPr>
          </a:p>
        </p:txBody>
      </p:sp>
      <p:sp>
        <p:nvSpPr>
          <p:cNvPr id="21" name="PoljeZBesedilom 20">
            <a:extLst>
              <a:ext uri="{FF2B5EF4-FFF2-40B4-BE49-F238E27FC236}">
                <a16:creationId xmlns:a16="http://schemas.microsoft.com/office/drawing/2014/main" id="{1092C7B2-D445-4378-8F14-A40981AB677B}"/>
              </a:ext>
            </a:extLst>
          </p:cNvPr>
          <p:cNvSpPr txBox="1"/>
          <p:nvPr/>
        </p:nvSpPr>
        <p:spPr>
          <a:xfrm>
            <a:off x="9578029" y="9548206"/>
            <a:ext cx="3945311" cy="523220"/>
          </a:xfrm>
          <a:prstGeom prst="rect">
            <a:avLst/>
          </a:prstGeom>
          <a:noFill/>
        </p:spPr>
        <p:txBody>
          <a:bodyPr wrap="none" rtlCol="0">
            <a:spAutoFit/>
          </a:bodyPr>
          <a:lstStyle/>
          <a:p>
            <a:r>
              <a:rPr lang="sl-SI" sz="2800" b="1" dirty="0">
                <a:solidFill>
                  <a:schemeClr val="bg1"/>
                </a:solidFill>
              </a:rPr>
              <a:t>Kvalificiran s strani EFQM</a:t>
            </a:r>
            <a:endParaRPr lang="en-US" sz="2800" b="1" dirty="0">
              <a:solidFill>
                <a:schemeClr val="bg1"/>
              </a:solidFill>
            </a:endParaRPr>
          </a:p>
        </p:txBody>
      </p:sp>
      <p:cxnSp>
        <p:nvCxnSpPr>
          <p:cNvPr id="23" name="Raven povezovalnik 22">
            <a:extLst>
              <a:ext uri="{FF2B5EF4-FFF2-40B4-BE49-F238E27FC236}">
                <a16:creationId xmlns:a16="http://schemas.microsoft.com/office/drawing/2014/main" id="{D6587FD1-D6F4-46A4-B657-58F3EC209409}"/>
              </a:ext>
            </a:extLst>
          </p:cNvPr>
          <p:cNvCxnSpPr/>
          <p:nvPr/>
        </p:nvCxnSpPr>
        <p:spPr>
          <a:xfrm>
            <a:off x="5944636" y="2426484"/>
            <a:ext cx="5652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aven povezovalnik 23">
            <a:extLst>
              <a:ext uri="{FF2B5EF4-FFF2-40B4-BE49-F238E27FC236}">
                <a16:creationId xmlns:a16="http://schemas.microsoft.com/office/drawing/2014/main" id="{5BC24301-2F68-48CE-9572-1F70D01C99BA}"/>
              </a:ext>
            </a:extLst>
          </p:cNvPr>
          <p:cNvCxnSpPr/>
          <p:nvPr/>
        </p:nvCxnSpPr>
        <p:spPr>
          <a:xfrm>
            <a:off x="14009168" y="8532839"/>
            <a:ext cx="5652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aven povezovalnik 25">
            <a:extLst>
              <a:ext uri="{FF2B5EF4-FFF2-40B4-BE49-F238E27FC236}">
                <a16:creationId xmlns:a16="http://schemas.microsoft.com/office/drawing/2014/main" id="{562906C0-1BD9-4BF1-9DD3-B0D9FB23ADDE}"/>
              </a:ext>
            </a:extLst>
          </p:cNvPr>
          <p:cNvCxnSpPr>
            <a:cxnSpLocks/>
          </p:cNvCxnSpPr>
          <p:nvPr/>
        </p:nvCxnSpPr>
        <p:spPr>
          <a:xfrm>
            <a:off x="14563905" y="2477284"/>
            <a:ext cx="10529" cy="6055555"/>
          </a:xfrm>
          <a:prstGeom prst="line">
            <a:avLst/>
          </a:prstGeom>
        </p:spPr>
        <p:style>
          <a:lnRef idx="1">
            <a:schemeClr val="accent1"/>
          </a:lnRef>
          <a:fillRef idx="0">
            <a:schemeClr val="accent1"/>
          </a:fillRef>
          <a:effectRef idx="0">
            <a:schemeClr val="accent1"/>
          </a:effectRef>
          <a:fontRef idx="minor">
            <a:schemeClr val="tx1"/>
          </a:fontRef>
        </p:style>
      </p:cxnSp>
      <p:sp>
        <p:nvSpPr>
          <p:cNvPr id="30" name="PoljeZBesedilom 29">
            <a:extLst>
              <a:ext uri="{FF2B5EF4-FFF2-40B4-BE49-F238E27FC236}">
                <a16:creationId xmlns:a16="http://schemas.microsoft.com/office/drawing/2014/main" id="{382335C4-C4FA-47D3-9C1B-C0108862347D}"/>
              </a:ext>
            </a:extLst>
          </p:cNvPr>
          <p:cNvSpPr txBox="1"/>
          <p:nvPr/>
        </p:nvSpPr>
        <p:spPr>
          <a:xfrm>
            <a:off x="14781814" y="4196423"/>
            <a:ext cx="2126351" cy="1200329"/>
          </a:xfrm>
          <a:prstGeom prst="rect">
            <a:avLst/>
          </a:prstGeom>
          <a:noFill/>
        </p:spPr>
        <p:txBody>
          <a:bodyPr wrap="none" rtlCol="0">
            <a:spAutoFit/>
          </a:bodyPr>
          <a:lstStyle/>
          <a:p>
            <a:r>
              <a:rPr lang="sl-SI" dirty="0">
                <a:solidFill>
                  <a:schemeClr val="accent1"/>
                </a:solidFill>
              </a:rPr>
              <a:t>Uporaba</a:t>
            </a:r>
          </a:p>
          <a:p>
            <a:r>
              <a:rPr lang="sl-SI" dirty="0">
                <a:solidFill>
                  <a:schemeClr val="accent1"/>
                </a:solidFill>
              </a:rPr>
              <a:t>naprednega sistema </a:t>
            </a:r>
          </a:p>
          <a:p>
            <a:r>
              <a:rPr lang="sl-SI" dirty="0">
                <a:solidFill>
                  <a:schemeClr val="accent1"/>
                </a:solidFill>
              </a:rPr>
              <a:t>poslovnih matrik</a:t>
            </a:r>
          </a:p>
          <a:p>
            <a:r>
              <a:rPr lang="sl-SI" dirty="0">
                <a:solidFill>
                  <a:schemeClr val="accent1"/>
                </a:solidFill>
              </a:rPr>
              <a:t>e- oblika</a:t>
            </a:r>
            <a:endParaRPr lang="en-US" dirty="0">
              <a:solidFill>
                <a:schemeClr val="accent1"/>
              </a:solidFill>
            </a:endParaRPr>
          </a:p>
        </p:txBody>
      </p:sp>
      <p:cxnSp>
        <p:nvCxnSpPr>
          <p:cNvPr id="31" name="Raven povezovalnik 30">
            <a:extLst>
              <a:ext uri="{FF2B5EF4-FFF2-40B4-BE49-F238E27FC236}">
                <a16:creationId xmlns:a16="http://schemas.microsoft.com/office/drawing/2014/main" id="{C9BD5C4C-BB17-4BC2-9144-069D0FE6B45C}"/>
              </a:ext>
            </a:extLst>
          </p:cNvPr>
          <p:cNvCxnSpPr/>
          <p:nvPr/>
        </p:nvCxnSpPr>
        <p:spPr>
          <a:xfrm>
            <a:off x="13975875" y="9286528"/>
            <a:ext cx="5652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Raven povezovalnik 31">
            <a:extLst>
              <a:ext uri="{FF2B5EF4-FFF2-40B4-BE49-F238E27FC236}">
                <a16:creationId xmlns:a16="http://schemas.microsoft.com/office/drawing/2014/main" id="{955F32B5-07A9-498B-8ECF-7334F4DE60E2}"/>
              </a:ext>
            </a:extLst>
          </p:cNvPr>
          <p:cNvCxnSpPr>
            <a:cxnSpLocks/>
          </p:cNvCxnSpPr>
          <p:nvPr/>
        </p:nvCxnSpPr>
        <p:spPr>
          <a:xfrm>
            <a:off x="14547078" y="9286528"/>
            <a:ext cx="0" cy="987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Raven povezovalnik 35">
            <a:extLst>
              <a:ext uri="{FF2B5EF4-FFF2-40B4-BE49-F238E27FC236}">
                <a16:creationId xmlns:a16="http://schemas.microsoft.com/office/drawing/2014/main" id="{DA71F43D-74CA-439D-A9D4-C6432DA5ED65}"/>
              </a:ext>
            </a:extLst>
          </p:cNvPr>
          <p:cNvCxnSpPr/>
          <p:nvPr/>
        </p:nvCxnSpPr>
        <p:spPr>
          <a:xfrm>
            <a:off x="13981812" y="10274274"/>
            <a:ext cx="565266"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PoljeZBesedilom 36">
            <a:extLst>
              <a:ext uri="{FF2B5EF4-FFF2-40B4-BE49-F238E27FC236}">
                <a16:creationId xmlns:a16="http://schemas.microsoft.com/office/drawing/2014/main" id="{DA9A0090-6656-42A0-B280-A5F5347F82F7}"/>
              </a:ext>
            </a:extLst>
          </p:cNvPr>
          <p:cNvSpPr txBox="1"/>
          <p:nvPr/>
        </p:nvSpPr>
        <p:spPr>
          <a:xfrm>
            <a:off x="14782121" y="9398677"/>
            <a:ext cx="2520049" cy="646331"/>
          </a:xfrm>
          <a:prstGeom prst="rect">
            <a:avLst/>
          </a:prstGeom>
          <a:noFill/>
        </p:spPr>
        <p:txBody>
          <a:bodyPr wrap="none" rtlCol="0">
            <a:spAutoFit/>
          </a:bodyPr>
          <a:lstStyle/>
          <a:p>
            <a:r>
              <a:rPr lang="sl-SI" dirty="0">
                <a:solidFill>
                  <a:schemeClr val="accent1"/>
                </a:solidFill>
              </a:rPr>
              <a:t>Uporaba</a:t>
            </a:r>
          </a:p>
          <a:p>
            <a:r>
              <a:rPr lang="sl-SI" dirty="0">
                <a:solidFill>
                  <a:schemeClr val="accent1"/>
                </a:solidFill>
              </a:rPr>
              <a:t>sistema poslovnih matrik</a:t>
            </a:r>
          </a:p>
        </p:txBody>
      </p:sp>
      <p:sp>
        <p:nvSpPr>
          <p:cNvPr id="39" name="Naslov 1">
            <a:extLst>
              <a:ext uri="{FF2B5EF4-FFF2-40B4-BE49-F238E27FC236}">
                <a16:creationId xmlns:a16="http://schemas.microsoft.com/office/drawing/2014/main" id="{83776803-979A-442E-98DD-C79943B04016}"/>
              </a:ext>
            </a:extLst>
          </p:cNvPr>
          <p:cNvSpPr txBox="1">
            <a:spLocks/>
          </p:cNvSpPr>
          <p:nvPr/>
        </p:nvSpPr>
        <p:spPr>
          <a:xfrm>
            <a:off x="-1" y="-60851"/>
            <a:ext cx="17962141" cy="1138237"/>
          </a:xfrm>
        </p:spPr>
        <p:txBody>
          <a:bodyPr>
            <a:noAutofit/>
          </a:bodyPr>
          <a:lstStyle>
            <a:lvl1pPr>
              <a:defRPr>
                <a:latin typeface="+mj-lt"/>
                <a:ea typeface="+mj-ea"/>
                <a:cs typeface="+mj-cs"/>
              </a:defRPr>
            </a:lvl1pPr>
          </a:lstStyle>
          <a:p>
            <a:r>
              <a:rPr lang="sl-SI" sz="7250" b="1" kern="1200" spc="-25" dirty="0">
                <a:solidFill>
                  <a:srgbClr val="346C80"/>
                </a:solidFill>
                <a:latin typeface="Arial Black" panose="020B0A04020102020204" pitchFamily="34" charset="0"/>
              </a:rPr>
              <a:t>EFQM shema preverjanj in priznanj</a:t>
            </a:r>
          </a:p>
        </p:txBody>
      </p:sp>
      <p:cxnSp>
        <p:nvCxnSpPr>
          <p:cNvPr id="40" name="Raven povezovalnik 39">
            <a:extLst>
              <a:ext uri="{FF2B5EF4-FFF2-40B4-BE49-F238E27FC236}">
                <a16:creationId xmlns:a16="http://schemas.microsoft.com/office/drawing/2014/main" id="{B9D1E3F1-5ACF-4662-A080-41B39D51E9D7}"/>
              </a:ext>
            </a:extLst>
          </p:cNvPr>
          <p:cNvCxnSpPr/>
          <p:nvPr/>
        </p:nvCxnSpPr>
        <p:spPr>
          <a:xfrm>
            <a:off x="13998639" y="2477284"/>
            <a:ext cx="5652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Raven povezovalnik 40">
            <a:extLst>
              <a:ext uri="{FF2B5EF4-FFF2-40B4-BE49-F238E27FC236}">
                <a16:creationId xmlns:a16="http://schemas.microsoft.com/office/drawing/2014/main" id="{A419A4B6-7552-421F-9BA9-24FAB2493922}"/>
              </a:ext>
            </a:extLst>
          </p:cNvPr>
          <p:cNvCxnSpPr>
            <a:cxnSpLocks/>
          </p:cNvCxnSpPr>
          <p:nvPr/>
        </p:nvCxnSpPr>
        <p:spPr>
          <a:xfrm flipH="1">
            <a:off x="5017798" y="2426484"/>
            <a:ext cx="926839" cy="19129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Raven povezovalnik 43">
            <a:extLst>
              <a:ext uri="{FF2B5EF4-FFF2-40B4-BE49-F238E27FC236}">
                <a16:creationId xmlns:a16="http://schemas.microsoft.com/office/drawing/2014/main" id="{4D582FED-728E-4862-BB2C-0E821EDC023A}"/>
              </a:ext>
            </a:extLst>
          </p:cNvPr>
          <p:cNvCxnSpPr/>
          <p:nvPr/>
        </p:nvCxnSpPr>
        <p:spPr>
          <a:xfrm>
            <a:off x="5017798" y="4339449"/>
            <a:ext cx="565266"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PoljeZBesedilom 32">
            <a:extLst>
              <a:ext uri="{FF2B5EF4-FFF2-40B4-BE49-F238E27FC236}">
                <a16:creationId xmlns:a16="http://schemas.microsoft.com/office/drawing/2014/main" id="{63950255-B84F-42A0-A298-02DCC7D8FA53}"/>
              </a:ext>
            </a:extLst>
          </p:cNvPr>
          <p:cNvSpPr txBox="1"/>
          <p:nvPr/>
        </p:nvSpPr>
        <p:spPr>
          <a:xfrm>
            <a:off x="10182918" y="10316729"/>
            <a:ext cx="3748527" cy="523220"/>
          </a:xfrm>
          <a:prstGeom prst="rect">
            <a:avLst/>
          </a:prstGeom>
          <a:noFill/>
        </p:spPr>
        <p:txBody>
          <a:bodyPr wrap="none" rtlCol="0">
            <a:spAutoFit/>
          </a:bodyPr>
          <a:lstStyle/>
          <a:p>
            <a:r>
              <a:rPr lang="sl-SI" sz="2800" b="1" dirty="0">
                <a:solidFill>
                  <a:schemeClr val="tx2"/>
                </a:solidFill>
              </a:rPr>
              <a:t>Preverjen s strani EFQM</a:t>
            </a:r>
            <a:endParaRPr lang="en-US" sz="2800" b="1" dirty="0">
              <a:solidFill>
                <a:schemeClr val="tx2"/>
              </a:solidFill>
            </a:endParaRPr>
          </a:p>
        </p:txBody>
      </p:sp>
    </p:spTree>
    <p:extLst>
      <p:ext uri="{BB962C8B-B14F-4D97-AF65-F5344CB8AC3E}">
        <p14:creationId xmlns:p14="http://schemas.microsoft.com/office/powerpoint/2010/main" val="13682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avokotnik 14">
            <a:extLst>
              <a:ext uri="{FF2B5EF4-FFF2-40B4-BE49-F238E27FC236}">
                <a16:creationId xmlns:a16="http://schemas.microsoft.com/office/drawing/2014/main" id="{FB8BD2DA-E7FF-4340-BA68-E881DB9F6607}"/>
              </a:ext>
            </a:extLst>
          </p:cNvPr>
          <p:cNvSpPr/>
          <p:nvPr/>
        </p:nvSpPr>
        <p:spPr>
          <a:xfrm>
            <a:off x="6577978" y="5139244"/>
            <a:ext cx="2909453" cy="201374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400" dirty="0"/>
              <a:t>)</a:t>
            </a:r>
            <a:endParaRPr lang="en-US" sz="2400" dirty="0"/>
          </a:p>
        </p:txBody>
      </p:sp>
      <p:sp>
        <p:nvSpPr>
          <p:cNvPr id="2" name="Pravokotnik 1">
            <a:extLst>
              <a:ext uri="{FF2B5EF4-FFF2-40B4-BE49-F238E27FC236}">
                <a16:creationId xmlns:a16="http://schemas.microsoft.com/office/drawing/2014/main" id="{EC744051-0D57-47EB-ABC9-857CA19FA5D1}"/>
              </a:ext>
            </a:extLst>
          </p:cNvPr>
          <p:cNvSpPr/>
          <p:nvPr/>
        </p:nvSpPr>
        <p:spPr>
          <a:xfrm>
            <a:off x="234691" y="4804756"/>
            <a:ext cx="2907520" cy="231093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400" dirty="0"/>
              <a:t>EFQM Osnovno usposabljanje</a:t>
            </a:r>
          </a:p>
          <a:p>
            <a:r>
              <a:rPr lang="sl-SI" sz="2400" dirty="0"/>
              <a:t>(1 dan)</a:t>
            </a:r>
            <a:endParaRPr lang="en-US" sz="2400" dirty="0"/>
          </a:p>
        </p:txBody>
      </p:sp>
      <p:sp>
        <p:nvSpPr>
          <p:cNvPr id="9" name="Pravokotnik: zaokroženi vogali 8">
            <a:extLst>
              <a:ext uri="{FF2B5EF4-FFF2-40B4-BE49-F238E27FC236}">
                <a16:creationId xmlns:a16="http://schemas.microsoft.com/office/drawing/2014/main" id="{69D07619-9CD7-42D3-8AD4-FC414655F4AE}"/>
              </a:ext>
            </a:extLst>
          </p:cNvPr>
          <p:cNvSpPr/>
          <p:nvPr/>
        </p:nvSpPr>
        <p:spPr>
          <a:xfrm>
            <a:off x="4058546" y="4401696"/>
            <a:ext cx="962341" cy="3229387"/>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l-SI" sz="3200" dirty="0"/>
              <a:t>Projekt</a:t>
            </a:r>
            <a:endParaRPr lang="en-US" sz="2400" dirty="0"/>
          </a:p>
        </p:txBody>
      </p:sp>
      <p:sp>
        <p:nvSpPr>
          <p:cNvPr id="11" name="Pravokotnik 10">
            <a:extLst>
              <a:ext uri="{FF2B5EF4-FFF2-40B4-BE49-F238E27FC236}">
                <a16:creationId xmlns:a16="http://schemas.microsoft.com/office/drawing/2014/main" id="{433B5E30-D2CC-4B04-93DE-30345ED8BD3A}"/>
              </a:ext>
            </a:extLst>
          </p:cNvPr>
          <p:cNvSpPr/>
          <p:nvPr/>
        </p:nvSpPr>
        <p:spPr>
          <a:xfrm>
            <a:off x="6267798" y="2142621"/>
            <a:ext cx="2909453" cy="2013743"/>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400" dirty="0"/>
              <a:t>EFQM – praktični uporabniki </a:t>
            </a:r>
          </a:p>
          <a:p>
            <a:r>
              <a:rPr lang="sl-SI" sz="2400" dirty="0"/>
              <a:t>(2 dni)</a:t>
            </a:r>
            <a:endParaRPr lang="en-US" sz="2400" dirty="0"/>
          </a:p>
        </p:txBody>
      </p:sp>
      <p:sp>
        <p:nvSpPr>
          <p:cNvPr id="13" name="Naslov 1">
            <a:extLst>
              <a:ext uri="{FF2B5EF4-FFF2-40B4-BE49-F238E27FC236}">
                <a16:creationId xmlns:a16="http://schemas.microsoft.com/office/drawing/2014/main" id="{203F53EC-FE7D-4D0B-A771-BA301D2462E7}"/>
              </a:ext>
            </a:extLst>
          </p:cNvPr>
          <p:cNvSpPr txBox="1">
            <a:spLocks/>
          </p:cNvSpPr>
          <p:nvPr/>
        </p:nvSpPr>
        <p:spPr>
          <a:xfrm>
            <a:off x="0" y="103956"/>
            <a:ext cx="14960600" cy="1138237"/>
          </a:xfrm>
        </p:spPr>
        <p:txBody>
          <a:bodyPr>
            <a:noAutofit/>
          </a:bodyPr>
          <a:lstStyle>
            <a:lvl1pPr>
              <a:defRPr>
                <a:latin typeface="+mj-lt"/>
                <a:ea typeface="+mj-ea"/>
                <a:cs typeface="+mj-cs"/>
              </a:defRPr>
            </a:lvl1pPr>
          </a:lstStyle>
          <a:p>
            <a:r>
              <a:rPr lang="sl-SI" sz="7250" b="1" kern="1200" spc="-25" dirty="0">
                <a:solidFill>
                  <a:srgbClr val="346C80"/>
                </a:solidFill>
                <a:latin typeface="Arial Black" panose="020B0A04020102020204" pitchFamily="34" charset="0"/>
              </a:rPr>
              <a:t>Treningi in razvoj kompetenc</a:t>
            </a:r>
          </a:p>
        </p:txBody>
      </p:sp>
      <p:sp>
        <p:nvSpPr>
          <p:cNvPr id="17" name="Pravokotnik 16">
            <a:extLst>
              <a:ext uri="{FF2B5EF4-FFF2-40B4-BE49-F238E27FC236}">
                <a16:creationId xmlns:a16="http://schemas.microsoft.com/office/drawing/2014/main" id="{ABED6C1E-0798-428C-94C2-A20130D07275}"/>
              </a:ext>
            </a:extLst>
          </p:cNvPr>
          <p:cNvSpPr/>
          <p:nvPr/>
        </p:nvSpPr>
        <p:spPr>
          <a:xfrm>
            <a:off x="6302808" y="7738318"/>
            <a:ext cx="2909453" cy="2013743"/>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400" dirty="0"/>
              <a:t>EFQM </a:t>
            </a:r>
          </a:p>
          <a:p>
            <a:r>
              <a:rPr lang="sl-SI" sz="2400" dirty="0"/>
              <a:t>Ocenjevalci</a:t>
            </a:r>
          </a:p>
          <a:p>
            <a:r>
              <a:rPr lang="sl-SI" sz="2400" dirty="0"/>
              <a:t>(priprava  +  3 dni)</a:t>
            </a:r>
            <a:endParaRPr lang="en-US" sz="2400" dirty="0"/>
          </a:p>
        </p:txBody>
      </p:sp>
      <p:sp>
        <p:nvSpPr>
          <p:cNvPr id="18" name="Pravokotnik: zaokroženi vogali 17">
            <a:extLst>
              <a:ext uri="{FF2B5EF4-FFF2-40B4-BE49-F238E27FC236}">
                <a16:creationId xmlns:a16="http://schemas.microsoft.com/office/drawing/2014/main" id="{3845E137-D5B1-444F-B255-959042BCB75B}"/>
              </a:ext>
            </a:extLst>
          </p:cNvPr>
          <p:cNvSpPr/>
          <p:nvPr/>
        </p:nvSpPr>
        <p:spPr>
          <a:xfrm>
            <a:off x="10504989" y="2223007"/>
            <a:ext cx="1106423" cy="539145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l-SI" sz="3200" dirty="0"/>
              <a:t>Dodatna usposabljanja          (</a:t>
            </a:r>
            <a:r>
              <a:rPr lang="sl-SI" sz="3200" dirty="0" err="1"/>
              <a:t>skupj</a:t>
            </a:r>
            <a:r>
              <a:rPr lang="sl-SI" sz="3200" dirty="0"/>
              <a:t> 4 dni)</a:t>
            </a:r>
            <a:endParaRPr lang="en-US" sz="2400" dirty="0"/>
          </a:p>
        </p:txBody>
      </p:sp>
      <p:sp>
        <p:nvSpPr>
          <p:cNvPr id="19" name="Pravokotnik: zaokroženi vogali 18">
            <a:extLst>
              <a:ext uri="{FF2B5EF4-FFF2-40B4-BE49-F238E27FC236}">
                <a16:creationId xmlns:a16="http://schemas.microsoft.com/office/drawing/2014/main" id="{7E29CCC4-40BB-4510-9D2C-2D01D788F3A6}"/>
              </a:ext>
            </a:extLst>
          </p:cNvPr>
          <p:cNvSpPr/>
          <p:nvPr/>
        </p:nvSpPr>
        <p:spPr>
          <a:xfrm>
            <a:off x="12473896" y="2089245"/>
            <a:ext cx="962341" cy="7662816"/>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l-SI" sz="3200" dirty="0"/>
              <a:t>Podeljena licenca </a:t>
            </a:r>
            <a:endParaRPr lang="en-US" sz="2400" dirty="0"/>
          </a:p>
        </p:txBody>
      </p:sp>
      <p:sp>
        <p:nvSpPr>
          <p:cNvPr id="20" name="Pravokotnik 19">
            <a:extLst>
              <a:ext uri="{FF2B5EF4-FFF2-40B4-BE49-F238E27FC236}">
                <a16:creationId xmlns:a16="http://schemas.microsoft.com/office/drawing/2014/main" id="{F179686A-D334-4949-B9E2-B294DF91CBC3}"/>
              </a:ext>
            </a:extLst>
          </p:cNvPr>
          <p:cNvSpPr/>
          <p:nvPr/>
        </p:nvSpPr>
        <p:spPr>
          <a:xfrm>
            <a:off x="14330143" y="2124985"/>
            <a:ext cx="3279355" cy="762861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400" dirty="0"/>
              <a:t>Nadaljnji profesionalni razvoj vključno z EFQM licenčnimi usposabljanji, praktičnimi treningi, ….</a:t>
            </a:r>
          </a:p>
          <a:p>
            <a:endParaRPr lang="sl-SI" sz="2400" dirty="0"/>
          </a:p>
          <a:p>
            <a:endParaRPr lang="sl-SI" sz="2400" dirty="0"/>
          </a:p>
          <a:p>
            <a:endParaRPr lang="sl-SI" sz="2400" dirty="0"/>
          </a:p>
          <a:p>
            <a:r>
              <a:rPr lang="sl-SI" sz="2400" dirty="0"/>
              <a:t>Min 30 ur na letnem nivoju</a:t>
            </a:r>
            <a:endParaRPr lang="en-US" sz="2400" dirty="0"/>
          </a:p>
        </p:txBody>
      </p:sp>
      <p:sp>
        <p:nvSpPr>
          <p:cNvPr id="21" name="Pravokotnik: zaokroženi vogali 20">
            <a:extLst>
              <a:ext uri="{FF2B5EF4-FFF2-40B4-BE49-F238E27FC236}">
                <a16:creationId xmlns:a16="http://schemas.microsoft.com/office/drawing/2014/main" id="{EF46763D-929E-43A7-AF65-81016E165085}"/>
              </a:ext>
            </a:extLst>
          </p:cNvPr>
          <p:cNvSpPr/>
          <p:nvPr/>
        </p:nvSpPr>
        <p:spPr>
          <a:xfrm>
            <a:off x="18647010" y="2142258"/>
            <a:ext cx="962341" cy="7662816"/>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l-SI" sz="3200" dirty="0"/>
              <a:t>Podaljšana licenca</a:t>
            </a:r>
            <a:endParaRPr lang="en-US" sz="2400" dirty="0"/>
          </a:p>
        </p:txBody>
      </p:sp>
      <p:sp>
        <p:nvSpPr>
          <p:cNvPr id="3" name="Puščica: desno 2">
            <a:extLst>
              <a:ext uri="{FF2B5EF4-FFF2-40B4-BE49-F238E27FC236}">
                <a16:creationId xmlns:a16="http://schemas.microsoft.com/office/drawing/2014/main" id="{D0DAC57B-2B66-4D2F-BB25-260B9AF6905F}"/>
              </a:ext>
            </a:extLst>
          </p:cNvPr>
          <p:cNvSpPr/>
          <p:nvPr/>
        </p:nvSpPr>
        <p:spPr>
          <a:xfrm>
            <a:off x="3290213" y="5821919"/>
            <a:ext cx="630543" cy="648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uščica: desno 21">
            <a:extLst>
              <a:ext uri="{FF2B5EF4-FFF2-40B4-BE49-F238E27FC236}">
                <a16:creationId xmlns:a16="http://schemas.microsoft.com/office/drawing/2014/main" id="{D0040A47-00A0-452A-B1DD-3862E17B62A9}"/>
              </a:ext>
            </a:extLst>
          </p:cNvPr>
          <p:cNvSpPr/>
          <p:nvPr/>
        </p:nvSpPr>
        <p:spPr>
          <a:xfrm>
            <a:off x="5185211" y="5786775"/>
            <a:ext cx="630543" cy="648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uščica: desno 22">
            <a:extLst>
              <a:ext uri="{FF2B5EF4-FFF2-40B4-BE49-F238E27FC236}">
                <a16:creationId xmlns:a16="http://schemas.microsoft.com/office/drawing/2014/main" id="{7F239FAA-0B5B-46F3-8690-9078416BBC93}"/>
              </a:ext>
            </a:extLst>
          </p:cNvPr>
          <p:cNvSpPr/>
          <p:nvPr/>
        </p:nvSpPr>
        <p:spPr>
          <a:xfrm>
            <a:off x="9794867" y="5768906"/>
            <a:ext cx="630543" cy="648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uščica: desno 23">
            <a:extLst>
              <a:ext uri="{FF2B5EF4-FFF2-40B4-BE49-F238E27FC236}">
                <a16:creationId xmlns:a16="http://schemas.microsoft.com/office/drawing/2014/main" id="{3395D806-B08B-4A72-BFD6-ABBE250A3A33}"/>
              </a:ext>
            </a:extLst>
          </p:cNvPr>
          <p:cNvSpPr/>
          <p:nvPr/>
        </p:nvSpPr>
        <p:spPr>
          <a:xfrm>
            <a:off x="11793633" y="4610764"/>
            <a:ext cx="630543" cy="648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uščica: desno 24">
            <a:extLst>
              <a:ext uri="{FF2B5EF4-FFF2-40B4-BE49-F238E27FC236}">
                <a16:creationId xmlns:a16="http://schemas.microsoft.com/office/drawing/2014/main" id="{D92DA4E0-00F1-4167-AC37-A31F2D73E76C}"/>
              </a:ext>
            </a:extLst>
          </p:cNvPr>
          <p:cNvSpPr/>
          <p:nvPr/>
        </p:nvSpPr>
        <p:spPr>
          <a:xfrm>
            <a:off x="13519067" y="5768906"/>
            <a:ext cx="630543" cy="648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uščica: desno 25">
            <a:extLst>
              <a:ext uri="{FF2B5EF4-FFF2-40B4-BE49-F238E27FC236}">
                <a16:creationId xmlns:a16="http://schemas.microsoft.com/office/drawing/2014/main" id="{7B977BBA-8D2D-4EC1-8023-9290A1907009}"/>
              </a:ext>
            </a:extLst>
          </p:cNvPr>
          <p:cNvSpPr/>
          <p:nvPr/>
        </p:nvSpPr>
        <p:spPr>
          <a:xfrm>
            <a:off x="17933342" y="5891494"/>
            <a:ext cx="630543" cy="648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uščica: desno 26">
            <a:extLst>
              <a:ext uri="{FF2B5EF4-FFF2-40B4-BE49-F238E27FC236}">
                <a16:creationId xmlns:a16="http://schemas.microsoft.com/office/drawing/2014/main" id="{52EC93DD-4179-4643-87CA-E463C8B263E9}"/>
              </a:ext>
            </a:extLst>
          </p:cNvPr>
          <p:cNvSpPr/>
          <p:nvPr/>
        </p:nvSpPr>
        <p:spPr>
          <a:xfrm>
            <a:off x="9830646" y="8636749"/>
            <a:ext cx="2506792" cy="648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uščica: desno 27">
            <a:extLst>
              <a:ext uri="{FF2B5EF4-FFF2-40B4-BE49-F238E27FC236}">
                <a16:creationId xmlns:a16="http://schemas.microsoft.com/office/drawing/2014/main" id="{C9F19C2A-C43D-4431-BFBF-2E7D0BF6B946}"/>
              </a:ext>
            </a:extLst>
          </p:cNvPr>
          <p:cNvSpPr/>
          <p:nvPr/>
        </p:nvSpPr>
        <p:spPr>
          <a:xfrm rot="2418856">
            <a:off x="5185211" y="7986988"/>
            <a:ext cx="630543" cy="648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uščica: desno 29">
            <a:extLst>
              <a:ext uri="{FF2B5EF4-FFF2-40B4-BE49-F238E27FC236}">
                <a16:creationId xmlns:a16="http://schemas.microsoft.com/office/drawing/2014/main" id="{7A75D763-30C5-449E-8749-8ACFB27B342D}"/>
              </a:ext>
            </a:extLst>
          </p:cNvPr>
          <p:cNvSpPr/>
          <p:nvPr/>
        </p:nvSpPr>
        <p:spPr>
          <a:xfrm rot="20183168">
            <a:off x="5262424" y="3713543"/>
            <a:ext cx="630543" cy="648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ravokotnik 11">
            <a:extLst>
              <a:ext uri="{FF2B5EF4-FFF2-40B4-BE49-F238E27FC236}">
                <a16:creationId xmlns:a16="http://schemas.microsoft.com/office/drawing/2014/main" id="{81CE3899-9E5D-46D8-B40C-CA5ACBB5990E}"/>
              </a:ext>
            </a:extLst>
          </p:cNvPr>
          <p:cNvSpPr/>
          <p:nvPr/>
        </p:nvSpPr>
        <p:spPr>
          <a:xfrm>
            <a:off x="6218078" y="4804756"/>
            <a:ext cx="2909453" cy="2013743"/>
          </a:xfrm>
          <a:prstGeom prst="rect">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400" dirty="0"/>
              <a:t>„Povečevalna stekla </a:t>
            </a:r>
            <a:r>
              <a:rPr lang="sl-SI" sz="2400" dirty="0" err="1"/>
              <a:t>oz</a:t>
            </a:r>
            <a:r>
              <a:rPr lang="sl-SI" sz="2400" dirty="0"/>
              <a:t> LEČE“  – praktični uporabniki </a:t>
            </a:r>
          </a:p>
          <a:p>
            <a:r>
              <a:rPr lang="sl-SI" sz="2400" dirty="0"/>
              <a:t>(2 dni)</a:t>
            </a:r>
            <a:endParaRPr lang="en-US" sz="2400" dirty="0"/>
          </a:p>
        </p:txBody>
      </p:sp>
      <p:pic>
        <p:nvPicPr>
          <p:cNvPr id="6" name="Picture 5" descr="A picture containing laptop, sitting, computer&#10;&#10;Description automatically generated">
            <a:extLst>
              <a:ext uri="{FF2B5EF4-FFF2-40B4-BE49-F238E27FC236}">
                <a16:creationId xmlns:a16="http://schemas.microsoft.com/office/drawing/2014/main" id="{F56265F2-7B6C-4600-BBFC-0090F8D6EAC9}"/>
              </a:ext>
            </a:extLst>
          </p:cNvPr>
          <p:cNvPicPr>
            <a:picLocks noChangeAspect="1"/>
          </p:cNvPicPr>
          <p:nvPr/>
        </p:nvPicPr>
        <p:blipFill rotWithShape="1">
          <a:blip r:embed="rId3"/>
          <a:srcRect l="38416" r="11487"/>
          <a:stretch/>
        </p:blipFill>
        <p:spPr>
          <a:xfrm>
            <a:off x="7543198" y="5384629"/>
            <a:ext cx="2127716" cy="2392666"/>
          </a:xfrm>
          <a:prstGeom prst="rect">
            <a:avLst/>
          </a:prstGeom>
        </p:spPr>
      </p:pic>
      <p:sp>
        <p:nvSpPr>
          <p:cNvPr id="31" name="Puščica: desno 30">
            <a:extLst>
              <a:ext uri="{FF2B5EF4-FFF2-40B4-BE49-F238E27FC236}">
                <a16:creationId xmlns:a16="http://schemas.microsoft.com/office/drawing/2014/main" id="{620D011C-4141-49AB-BC76-3BECF69922D5}"/>
              </a:ext>
            </a:extLst>
          </p:cNvPr>
          <p:cNvSpPr/>
          <p:nvPr/>
        </p:nvSpPr>
        <p:spPr>
          <a:xfrm>
            <a:off x="9608691" y="2883664"/>
            <a:ext cx="630543" cy="648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892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
            <a:extLst>
              <a:ext uri="{FF2B5EF4-FFF2-40B4-BE49-F238E27FC236}">
                <a16:creationId xmlns:a16="http://schemas.microsoft.com/office/drawing/2014/main" id="{1794D511-5CF8-4D27-BCD5-87CE4C79A004}"/>
              </a:ext>
            </a:extLst>
          </p:cNvPr>
          <p:cNvSpPr txBox="1"/>
          <p:nvPr/>
        </p:nvSpPr>
        <p:spPr>
          <a:xfrm>
            <a:off x="7147959" y="4490036"/>
            <a:ext cx="8850630" cy="2431435"/>
          </a:xfrm>
          <a:prstGeom prst="rect">
            <a:avLst/>
          </a:prstGeom>
        </p:spPr>
        <p:txBody>
          <a:bodyPr vert="horz" wrap="square" lIns="0" tIns="147320" rIns="0" bIns="0" rtlCol="0">
            <a:spAutoFit/>
          </a:bodyPr>
          <a:lstStyle/>
          <a:p>
            <a:pPr marL="12700" marR="5080">
              <a:lnSpc>
                <a:spcPts val="8930"/>
              </a:lnSpc>
              <a:spcBef>
                <a:spcPts val="1160"/>
              </a:spcBef>
            </a:pPr>
            <a:r>
              <a:rPr lang="sl-SI" sz="8200" spc="-95" dirty="0">
                <a:solidFill>
                  <a:srgbClr val="FFFFFF"/>
                </a:solidFill>
                <a:latin typeface="Arial Black"/>
                <a:cs typeface="Arial Black"/>
              </a:rPr>
              <a:t>HVALA ZA POZORNOST!</a:t>
            </a:r>
            <a:endParaRPr sz="8200" dirty="0">
              <a:latin typeface="Arial Black"/>
              <a:cs typeface="Arial Black"/>
            </a:endParaRPr>
          </a:p>
        </p:txBody>
      </p:sp>
      <p:pic>
        <p:nvPicPr>
          <p:cNvPr id="40" name="Slika 39">
            <a:extLst>
              <a:ext uri="{FF2B5EF4-FFF2-40B4-BE49-F238E27FC236}">
                <a16:creationId xmlns:a16="http://schemas.microsoft.com/office/drawing/2014/main" id="{51053AF7-BF63-43CB-8B36-E342491C27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2205" y="9446880"/>
            <a:ext cx="2384454" cy="504326"/>
          </a:xfrm>
          <a:prstGeom prst="rect">
            <a:avLst/>
          </a:prstGeom>
        </p:spPr>
      </p:pic>
      <p:pic>
        <p:nvPicPr>
          <p:cNvPr id="41" name="Slika 40">
            <a:extLst>
              <a:ext uri="{FF2B5EF4-FFF2-40B4-BE49-F238E27FC236}">
                <a16:creationId xmlns:a16="http://schemas.microsoft.com/office/drawing/2014/main" id="{0A1EBBB5-1CAD-4C27-BDCC-A4F7A476A3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655" y="9466715"/>
            <a:ext cx="2527159" cy="438297"/>
          </a:xfrm>
          <a:prstGeom prst="rect">
            <a:avLst/>
          </a:prstGeom>
        </p:spPr>
      </p:pic>
      <p:pic>
        <p:nvPicPr>
          <p:cNvPr id="42" name="Slika 41">
            <a:extLst>
              <a:ext uri="{FF2B5EF4-FFF2-40B4-BE49-F238E27FC236}">
                <a16:creationId xmlns:a16="http://schemas.microsoft.com/office/drawing/2014/main" id="{D78A0D3E-2FC7-421C-9436-73C00BC14D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99711" y="9284677"/>
            <a:ext cx="1927878" cy="813196"/>
          </a:xfrm>
          <a:prstGeom prst="rect">
            <a:avLst/>
          </a:prstGeom>
        </p:spPr>
      </p:pic>
    </p:spTree>
    <p:extLst>
      <p:ext uri="{BB962C8B-B14F-4D97-AF65-F5344CB8AC3E}">
        <p14:creationId xmlns:p14="http://schemas.microsoft.com/office/powerpoint/2010/main" val="319497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Raven povezovalnik 21">
            <a:extLst>
              <a:ext uri="{FF2B5EF4-FFF2-40B4-BE49-F238E27FC236}">
                <a16:creationId xmlns:a16="http://schemas.microsoft.com/office/drawing/2014/main" id="{F69A4E5C-F3A3-4870-B333-D955F7D96046}"/>
              </a:ext>
            </a:extLst>
          </p:cNvPr>
          <p:cNvCxnSpPr>
            <a:cxnSpLocks/>
          </p:cNvCxnSpPr>
          <p:nvPr/>
        </p:nvCxnSpPr>
        <p:spPr>
          <a:xfrm>
            <a:off x="1790918" y="4500646"/>
            <a:ext cx="15162515" cy="0"/>
          </a:xfrm>
          <a:prstGeom prst="line">
            <a:avLst/>
          </a:prstGeom>
          <a:noFill/>
          <a:ln w="38100" cap="flat" cmpd="sng" algn="ctr">
            <a:solidFill>
              <a:srgbClr val="808080">
                <a:shade val="95000"/>
                <a:satMod val="105000"/>
              </a:srgbClr>
            </a:solidFill>
            <a:prstDash val="solid"/>
          </a:ln>
          <a:effectLst/>
        </p:spPr>
      </p:cxnSp>
      <p:sp>
        <p:nvSpPr>
          <p:cNvPr id="23" name="PoljeZBesedilom 22">
            <a:extLst>
              <a:ext uri="{FF2B5EF4-FFF2-40B4-BE49-F238E27FC236}">
                <a16:creationId xmlns:a16="http://schemas.microsoft.com/office/drawing/2014/main" id="{045C6891-4E3A-4DC2-95B1-B21AD194C7A8}"/>
              </a:ext>
            </a:extLst>
          </p:cNvPr>
          <p:cNvSpPr txBox="1"/>
          <p:nvPr/>
        </p:nvSpPr>
        <p:spPr>
          <a:xfrm>
            <a:off x="8735308" y="5268719"/>
            <a:ext cx="813043" cy="369332"/>
          </a:xfrm>
          <a:prstGeom prst="rect">
            <a:avLst/>
          </a:prstGeom>
          <a:noFill/>
          <a:ln w="38100">
            <a:noFill/>
          </a:ln>
        </p:spPr>
        <p:txBody>
          <a:bodyPr wrap="none" rtlCol="0">
            <a:spAutoFit/>
          </a:bodyPr>
          <a:lstStyle/>
          <a:p>
            <a:r>
              <a:rPr lang="sl-SI" dirty="0">
                <a:solidFill>
                  <a:srgbClr val="77787B"/>
                </a:solidFill>
                <a:latin typeface="Arial"/>
              </a:rPr>
              <a:t>danes</a:t>
            </a:r>
            <a:endParaRPr lang="en-GB" dirty="0">
              <a:solidFill>
                <a:srgbClr val="77787B"/>
              </a:solidFill>
              <a:latin typeface="Arial"/>
            </a:endParaRPr>
          </a:p>
        </p:txBody>
      </p:sp>
      <p:sp>
        <p:nvSpPr>
          <p:cNvPr id="24" name="PoljeZBesedilom 23">
            <a:extLst>
              <a:ext uri="{FF2B5EF4-FFF2-40B4-BE49-F238E27FC236}">
                <a16:creationId xmlns:a16="http://schemas.microsoft.com/office/drawing/2014/main" id="{AFCEF666-AF6E-437B-A18C-625951EE1C56}"/>
              </a:ext>
            </a:extLst>
          </p:cNvPr>
          <p:cNvSpPr txBox="1"/>
          <p:nvPr/>
        </p:nvSpPr>
        <p:spPr>
          <a:xfrm>
            <a:off x="16294269" y="5285344"/>
            <a:ext cx="570990" cy="369332"/>
          </a:xfrm>
          <a:prstGeom prst="rect">
            <a:avLst/>
          </a:prstGeom>
          <a:noFill/>
          <a:ln w="38100">
            <a:noFill/>
          </a:ln>
        </p:spPr>
        <p:txBody>
          <a:bodyPr wrap="none" rtlCol="0">
            <a:spAutoFit/>
          </a:bodyPr>
          <a:lstStyle/>
          <a:p>
            <a:r>
              <a:rPr lang="sl-SI" dirty="0">
                <a:solidFill>
                  <a:srgbClr val="77787B"/>
                </a:solidFill>
                <a:latin typeface="Arial"/>
              </a:rPr>
              <a:t>jutri</a:t>
            </a:r>
            <a:endParaRPr lang="en-GB" dirty="0">
              <a:solidFill>
                <a:srgbClr val="77787B"/>
              </a:solidFill>
              <a:latin typeface="Arial"/>
            </a:endParaRPr>
          </a:p>
        </p:txBody>
      </p:sp>
      <p:sp>
        <p:nvSpPr>
          <p:cNvPr id="25" name="PoljeZBesedilom 24">
            <a:extLst>
              <a:ext uri="{FF2B5EF4-FFF2-40B4-BE49-F238E27FC236}">
                <a16:creationId xmlns:a16="http://schemas.microsoft.com/office/drawing/2014/main" id="{16336F1F-E592-483C-955D-7262C5861F45}"/>
              </a:ext>
            </a:extLst>
          </p:cNvPr>
          <p:cNvSpPr txBox="1"/>
          <p:nvPr/>
        </p:nvSpPr>
        <p:spPr>
          <a:xfrm>
            <a:off x="1666174" y="5418348"/>
            <a:ext cx="800219" cy="369332"/>
          </a:xfrm>
          <a:prstGeom prst="rect">
            <a:avLst/>
          </a:prstGeom>
          <a:noFill/>
          <a:ln w="38100">
            <a:noFill/>
          </a:ln>
        </p:spPr>
        <p:txBody>
          <a:bodyPr wrap="none" rtlCol="0">
            <a:spAutoFit/>
          </a:bodyPr>
          <a:lstStyle/>
          <a:p>
            <a:r>
              <a:rPr lang="sl-SI" dirty="0">
                <a:solidFill>
                  <a:srgbClr val="77787B"/>
                </a:solidFill>
                <a:latin typeface="Arial"/>
              </a:rPr>
              <a:t>včeraj</a:t>
            </a:r>
            <a:endParaRPr lang="en-GB" dirty="0">
              <a:solidFill>
                <a:srgbClr val="77787B"/>
              </a:solidFill>
              <a:latin typeface="Arial"/>
            </a:endParaRPr>
          </a:p>
        </p:txBody>
      </p:sp>
      <p:cxnSp>
        <p:nvCxnSpPr>
          <p:cNvPr id="26" name="Raven puščični povezovalnik 25">
            <a:extLst>
              <a:ext uri="{FF2B5EF4-FFF2-40B4-BE49-F238E27FC236}">
                <a16:creationId xmlns:a16="http://schemas.microsoft.com/office/drawing/2014/main" id="{32DB0D36-960A-4BD7-A864-8343597A32F6}"/>
              </a:ext>
            </a:extLst>
          </p:cNvPr>
          <p:cNvCxnSpPr>
            <a:cxnSpLocks/>
            <a:stCxn id="23" idx="0"/>
          </p:cNvCxnSpPr>
          <p:nvPr/>
        </p:nvCxnSpPr>
        <p:spPr>
          <a:xfrm flipV="1">
            <a:off x="9141830" y="4561535"/>
            <a:ext cx="0" cy="707184"/>
          </a:xfrm>
          <a:prstGeom prst="straightConnector1">
            <a:avLst/>
          </a:prstGeom>
          <a:noFill/>
          <a:ln w="38100" cap="flat" cmpd="sng" algn="ctr">
            <a:solidFill>
              <a:srgbClr val="808080">
                <a:shade val="95000"/>
                <a:satMod val="105000"/>
              </a:srgbClr>
            </a:solidFill>
            <a:prstDash val="solid"/>
            <a:tailEnd type="arrow"/>
          </a:ln>
          <a:effectLst/>
        </p:spPr>
      </p:cxnSp>
      <p:cxnSp>
        <p:nvCxnSpPr>
          <p:cNvPr id="27" name="Raven puščični povezovalnik 26">
            <a:extLst>
              <a:ext uri="{FF2B5EF4-FFF2-40B4-BE49-F238E27FC236}">
                <a16:creationId xmlns:a16="http://schemas.microsoft.com/office/drawing/2014/main" id="{DA1AA459-0B85-4466-8E5E-3BA2A6977564}"/>
              </a:ext>
            </a:extLst>
          </p:cNvPr>
          <p:cNvCxnSpPr/>
          <p:nvPr/>
        </p:nvCxnSpPr>
        <p:spPr>
          <a:xfrm flipH="1" flipV="1">
            <a:off x="16579763" y="4578160"/>
            <a:ext cx="1" cy="707184"/>
          </a:xfrm>
          <a:prstGeom prst="straightConnector1">
            <a:avLst/>
          </a:prstGeom>
          <a:noFill/>
          <a:ln w="38100" cap="flat" cmpd="sng" algn="ctr">
            <a:solidFill>
              <a:srgbClr val="808080">
                <a:shade val="95000"/>
                <a:satMod val="105000"/>
              </a:srgbClr>
            </a:solidFill>
            <a:prstDash val="solid"/>
            <a:tailEnd type="arrow"/>
          </a:ln>
          <a:effectLst/>
        </p:spPr>
      </p:cxnSp>
      <p:cxnSp>
        <p:nvCxnSpPr>
          <p:cNvPr id="28" name="Raven puščični povezovalnik 27">
            <a:extLst>
              <a:ext uri="{FF2B5EF4-FFF2-40B4-BE49-F238E27FC236}">
                <a16:creationId xmlns:a16="http://schemas.microsoft.com/office/drawing/2014/main" id="{F6438114-64AD-4A6D-AC4C-F56FEAEFC409}"/>
              </a:ext>
            </a:extLst>
          </p:cNvPr>
          <p:cNvCxnSpPr/>
          <p:nvPr/>
        </p:nvCxnSpPr>
        <p:spPr>
          <a:xfrm flipH="1" flipV="1">
            <a:off x="2115920" y="4644662"/>
            <a:ext cx="1" cy="707184"/>
          </a:xfrm>
          <a:prstGeom prst="straightConnector1">
            <a:avLst/>
          </a:prstGeom>
          <a:noFill/>
          <a:ln w="38100" cap="flat" cmpd="sng" algn="ctr">
            <a:solidFill>
              <a:srgbClr val="808080">
                <a:shade val="95000"/>
                <a:satMod val="105000"/>
              </a:srgbClr>
            </a:solidFill>
            <a:prstDash val="solid"/>
            <a:tailEnd type="arrow"/>
          </a:ln>
          <a:effectLst/>
        </p:spPr>
      </p:cxnSp>
      <p:sp>
        <p:nvSpPr>
          <p:cNvPr id="56" name="object 28">
            <a:extLst>
              <a:ext uri="{FF2B5EF4-FFF2-40B4-BE49-F238E27FC236}">
                <a16:creationId xmlns:a16="http://schemas.microsoft.com/office/drawing/2014/main" id="{C71EA478-C5B8-4E72-8630-6D151E33914F}"/>
              </a:ext>
            </a:extLst>
          </p:cNvPr>
          <p:cNvSpPr txBox="1"/>
          <p:nvPr/>
        </p:nvSpPr>
        <p:spPr>
          <a:xfrm>
            <a:off x="3586332" y="4847564"/>
            <a:ext cx="3673064" cy="1361270"/>
          </a:xfrm>
          <a:prstGeom prst="rect">
            <a:avLst/>
          </a:prstGeom>
        </p:spPr>
        <p:txBody>
          <a:bodyPr vert="horz" wrap="square" lIns="0" tIns="123825" rIns="0" bIns="0" rtlCol="0">
            <a:spAutoFit/>
          </a:bodyPr>
          <a:lstStyle/>
          <a:p>
            <a:pPr marL="12700" algn="ctr">
              <a:spcBef>
                <a:spcPts val="975"/>
              </a:spcBef>
              <a:tabLst>
                <a:tab pos="670560" algn="l"/>
                <a:tab pos="671195" algn="l"/>
              </a:tabLst>
            </a:pPr>
            <a:r>
              <a:rPr lang="sl-SI" sz="2400" b="1" dirty="0">
                <a:solidFill>
                  <a:srgbClr val="346C80"/>
                </a:solidFill>
              </a:rPr>
              <a:t>Prepoznavanje izjemnih dosežkov </a:t>
            </a:r>
          </a:p>
          <a:p>
            <a:pPr marL="12700" algn="ctr">
              <a:spcBef>
                <a:spcPts val="975"/>
              </a:spcBef>
              <a:tabLst>
                <a:tab pos="670560" algn="l"/>
                <a:tab pos="671195" algn="l"/>
              </a:tabLst>
            </a:pPr>
            <a:r>
              <a:rPr lang="sl-SI" sz="2400" b="1" dirty="0">
                <a:solidFill>
                  <a:srgbClr val="346C80"/>
                </a:solidFill>
              </a:rPr>
              <a:t>v preteklosti</a:t>
            </a:r>
          </a:p>
        </p:txBody>
      </p:sp>
      <p:sp>
        <p:nvSpPr>
          <p:cNvPr id="57" name="object 28">
            <a:extLst>
              <a:ext uri="{FF2B5EF4-FFF2-40B4-BE49-F238E27FC236}">
                <a16:creationId xmlns:a16="http://schemas.microsoft.com/office/drawing/2014/main" id="{D01E9FA7-CC9F-4AEC-88BC-EBC026690D32}"/>
              </a:ext>
            </a:extLst>
          </p:cNvPr>
          <p:cNvSpPr txBox="1"/>
          <p:nvPr/>
        </p:nvSpPr>
        <p:spPr>
          <a:xfrm>
            <a:off x="10859013" y="4955096"/>
            <a:ext cx="4410085" cy="1361270"/>
          </a:xfrm>
          <a:prstGeom prst="rect">
            <a:avLst/>
          </a:prstGeom>
        </p:spPr>
        <p:txBody>
          <a:bodyPr vert="horz" wrap="square" lIns="0" tIns="123825" rIns="0" bIns="0" rtlCol="0">
            <a:spAutoFit/>
          </a:bodyPr>
          <a:lstStyle/>
          <a:p>
            <a:pPr marL="12700" algn="ctr">
              <a:spcBef>
                <a:spcPts val="975"/>
              </a:spcBef>
              <a:tabLst>
                <a:tab pos="670560" algn="l"/>
                <a:tab pos="671195" algn="l"/>
              </a:tabLst>
            </a:pPr>
            <a:r>
              <a:rPr lang="sl-SI" sz="2400" b="1" dirty="0">
                <a:solidFill>
                  <a:schemeClr val="accent2"/>
                </a:solidFill>
              </a:rPr>
              <a:t>Spodbujanje in usmerjanje za doseganje izjemnih dosežkov </a:t>
            </a:r>
          </a:p>
          <a:p>
            <a:pPr marL="12700" algn="ctr">
              <a:spcBef>
                <a:spcPts val="975"/>
              </a:spcBef>
              <a:tabLst>
                <a:tab pos="670560" algn="l"/>
                <a:tab pos="671195" algn="l"/>
              </a:tabLst>
            </a:pPr>
            <a:r>
              <a:rPr lang="sl-SI" sz="2400" b="1" dirty="0">
                <a:solidFill>
                  <a:schemeClr val="accent2"/>
                </a:solidFill>
              </a:rPr>
              <a:t>v prihodnosti</a:t>
            </a:r>
            <a:endParaRPr lang="en-US" sz="2800" b="1" dirty="0">
              <a:solidFill>
                <a:schemeClr val="accent2"/>
              </a:solidFill>
            </a:endParaRPr>
          </a:p>
        </p:txBody>
      </p:sp>
      <p:sp>
        <p:nvSpPr>
          <p:cNvPr id="17" name="object 28">
            <a:extLst>
              <a:ext uri="{FF2B5EF4-FFF2-40B4-BE49-F238E27FC236}">
                <a16:creationId xmlns:a16="http://schemas.microsoft.com/office/drawing/2014/main" id="{217037E7-4957-44D0-832E-876C6C17DF2A}"/>
              </a:ext>
            </a:extLst>
          </p:cNvPr>
          <p:cNvSpPr txBox="1"/>
          <p:nvPr/>
        </p:nvSpPr>
        <p:spPr>
          <a:xfrm>
            <a:off x="6225661" y="7863217"/>
            <a:ext cx="6153907" cy="1361270"/>
          </a:xfrm>
          <a:prstGeom prst="rect">
            <a:avLst/>
          </a:prstGeom>
        </p:spPr>
        <p:txBody>
          <a:bodyPr vert="horz" wrap="square" lIns="0" tIns="123825" rIns="0" bIns="0" rtlCol="0">
            <a:spAutoFit/>
          </a:bodyPr>
          <a:lstStyle/>
          <a:p>
            <a:pPr marL="12700" algn="ctr">
              <a:spcBef>
                <a:spcPts val="975"/>
              </a:spcBef>
              <a:tabLst>
                <a:tab pos="670560" algn="l"/>
                <a:tab pos="671195" algn="l"/>
              </a:tabLst>
            </a:pPr>
            <a:r>
              <a:rPr lang="sl-SI" sz="2400" b="1" dirty="0">
                <a:solidFill>
                  <a:schemeClr val="accent2"/>
                </a:solidFill>
              </a:rPr>
              <a:t>Ozaveščanje o stanju in možnih scenarijih sprememb v </a:t>
            </a:r>
          </a:p>
          <a:p>
            <a:pPr marL="12700" algn="ctr">
              <a:spcBef>
                <a:spcPts val="975"/>
              </a:spcBef>
              <a:tabLst>
                <a:tab pos="670560" algn="l"/>
                <a:tab pos="671195" algn="l"/>
              </a:tabLst>
            </a:pPr>
            <a:r>
              <a:rPr lang="sl-SI" sz="2400" b="1" u="sng" dirty="0">
                <a:solidFill>
                  <a:schemeClr val="accent2"/>
                </a:solidFill>
              </a:rPr>
              <a:t>ekosistemu</a:t>
            </a:r>
            <a:r>
              <a:rPr lang="sl-SI" sz="2400" b="1" dirty="0">
                <a:solidFill>
                  <a:schemeClr val="accent2"/>
                </a:solidFill>
              </a:rPr>
              <a:t> podjetja ali organizacije </a:t>
            </a:r>
            <a:endParaRPr lang="en-US" sz="2400" b="1" dirty="0">
              <a:solidFill>
                <a:schemeClr val="accent2"/>
              </a:solidFill>
            </a:endParaRPr>
          </a:p>
        </p:txBody>
      </p:sp>
      <p:sp>
        <p:nvSpPr>
          <p:cNvPr id="12" name="object 27">
            <a:extLst>
              <a:ext uri="{FF2B5EF4-FFF2-40B4-BE49-F238E27FC236}">
                <a16:creationId xmlns:a16="http://schemas.microsoft.com/office/drawing/2014/main" id="{FCDBC23A-C0E7-4044-A8F2-456BE5977F40}"/>
              </a:ext>
            </a:extLst>
          </p:cNvPr>
          <p:cNvSpPr txBox="1">
            <a:spLocks/>
          </p:cNvSpPr>
          <p:nvPr/>
        </p:nvSpPr>
        <p:spPr>
          <a:xfrm>
            <a:off x="751676" y="437180"/>
            <a:ext cx="15162515" cy="2113399"/>
          </a:xfrm>
          <a:prstGeom prst="rect">
            <a:avLst/>
          </a:prstGeom>
        </p:spPr>
        <p:txBody>
          <a:bodyPr vert="horz" wrap="square" lIns="0" tIns="161290" rIns="0" bIns="0" rtlCol="0">
            <a:spAutoFit/>
          </a:bodyPr>
          <a:lstStyle>
            <a:lvl1pPr>
              <a:defRPr>
                <a:latin typeface="+mj-lt"/>
                <a:ea typeface="+mj-ea"/>
                <a:cs typeface="+mj-cs"/>
              </a:defRPr>
            </a:lvl1pPr>
          </a:lstStyle>
          <a:p>
            <a:pPr marR="5080" algn="l">
              <a:lnSpc>
                <a:spcPts val="7640"/>
              </a:lnSpc>
            </a:pPr>
            <a:r>
              <a:rPr lang="sl-SI" sz="7250" kern="0" spc="-25" dirty="0">
                <a:solidFill>
                  <a:srgbClr val="346C80"/>
                </a:solidFill>
                <a:latin typeface="Arial Black" panose="020B0A04020102020204" pitchFamily="34" charset="0"/>
              </a:rPr>
              <a:t>Izzivi organizacij danes in v prihodnje</a:t>
            </a:r>
            <a:endParaRPr lang="da-DK" sz="7250" kern="0" spc="15" dirty="0">
              <a:solidFill>
                <a:srgbClr val="346C80"/>
              </a:solidFill>
              <a:latin typeface="Arial Black" panose="020B0A04020102020204" pitchFamily="34" charset="0"/>
            </a:endParaRPr>
          </a:p>
        </p:txBody>
      </p:sp>
      <p:cxnSp>
        <p:nvCxnSpPr>
          <p:cNvPr id="3" name="Povezovalnik: ukrivljeno 2">
            <a:extLst>
              <a:ext uri="{FF2B5EF4-FFF2-40B4-BE49-F238E27FC236}">
                <a16:creationId xmlns:a16="http://schemas.microsoft.com/office/drawing/2014/main" id="{22C16B27-6901-4954-881E-DBD9A307CED6}"/>
              </a:ext>
            </a:extLst>
          </p:cNvPr>
          <p:cNvCxnSpPr>
            <a:stCxn id="23" idx="2"/>
            <a:endCxn id="25" idx="2"/>
          </p:cNvCxnSpPr>
          <p:nvPr/>
        </p:nvCxnSpPr>
        <p:spPr>
          <a:xfrm rot="5400000">
            <a:off x="5529243" y="2175092"/>
            <a:ext cx="149629" cy="7075546"/>
          </a:xfrm>
          <a:prstGeom prst="curvedConnector3">
            <a:avLst>
              <a:gd name="adj1" fmla="val 1008335"/>
            </a:avLst>
          </a:prstGeom>
          <a:ln w="76200">
            <a:solidFill>
              <a:srgbClr val="346C8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ovezovalnik: ukrivljeno 15">
            <a:extLst>
              <a:ext uri="{FF2B5EF4-FFF2-40B4-BE49-F238E27FC236}">
                <a16:creationId xmlns:a16="http://schemas.microsoft.com/office/drawing/2014/main" id="{57A6D53F-74D9-43BD-A402-C6EF7543B48E}"/>
              </a:ext>
            </a:extLst>
          </p:cNvPr>
          <p:cNvCxnSpPr>
            <a:cxnSpLocks/>
            <a:stCxn id="23" idx="2"/>
            <a:endCxn id="24" idx="2"/>
          </p:cNvCxnSpPr>
          <p:nvPr/>
        </p:nvCxnSpPr>
        <p:spPr>
          <a:xfrm rot="16200000" flipH="1">
            <a:off x="12852485" y="1927396"/>
            <a:ext cx="16625" cy="7437934"/>
          </a:xfrm>
          <a:prstGeom prst="curvedConnector3">
            <a:avLst>
              <a:gd name="adj1" fmla="val 10075284"/>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Pravokotnik 3">
            <a:extLst>
              <a:ext uri="{FF2B5EF4-FFF2-40B4-BE49-F238E27FC236}">
                <a16:creationId xmlns:a16="http://schemas.microsoft.com/office/drawing/2014/main" id="{5E04B6D6-A5E4-4A8E-94B1-3A29388AAFA6}"/>
              </a:ext>
            </a:extLst>
          </p:cNvPr>
          <p:cNvSpPr/>
          <p:nvPr/>
        </p:nvSpPr>
        <p:spPr>
          <a:xfrm>
            <a:off x="4454854" y="3707521"/>
            <a:ext cx="12808319" cy="461665"/>
          </a:xfrm>
          <a:prstGeom prst="rect">
            <a:avLst/>
          </a:prstGeom>
        </p:spPr>
        <p:txBody>
          <a:bodyPr wrap="square">
            <a:spAutoFit/>
          </a:bodyPr>
          <a:lstStyle/>
          <a:p>
            <a:r>
              <a:rPr lang="sl-SI" sz="2400" b="1" dirty="0">
                <a:solidFill>
                  <a:srgbClr val="346C80"/>
                </a:solidFill>
              </a:rPr>
              <a:t>Ali je to kar delamo danes, še primerno glede na to kar želimo postati / doseči „jutri“</a:t>
            </a:r>
            <a:endParaRPr lang="en-GB" sz="2400" b="1" dirty="0">
              <a:solidFill>
                <a:srgbClr val="346C80"/>
              </a:solidFill>
            </a:endParaRPr>
          </a:p>
        </p:txBody>
      </p:sp>
      <p:pic>
        <p:nvPicPr>
          <p:cNvPr id="20" name="Slika 19">
            <a:extLst>
              <a:ext uri="{FF2B5EF4-FFF2-40B4-BE49-F238E27FC236}">
                <a16:creationId xmlns:a16="http://schemas.microsoft.com/office/drawing/2014/main" id="{99182454-8A0E-41E4-B9A1-C781E7CAF31E}"/>
              </a:ext>
            </a:extLst>
          </p:cNvPr>
          <p:cNvPicPr>
            <a:picLocks noChangeAspect="1"/>
          </p:cNvPicPr>
          <p:nvPr/>
        </p:nvPicPr>
        <p:blipFill>
          <a:blip r:embed="rId3"/>
          <a:stretch>
            <a:fillRect/>
          </a:stretch>
        </p:blipFill>
        <p:spPr>
          <a:xfrm>
            <a:off x="12686607" y="9602040"/>
            <a:ext cx="1166812" cy="1105516"/>
          </a:xfrm>
          <a:prstGeom prst="rect">
            <a:avLst/>
          </a:prstGeom>
        </p:spPr>
      </p:pic>
      <p:pic>
        <p:nvPicPr>
          <p:cNvPr id="21" name="Slika 20">
            <a:extLst>
              <a:ext uri="{FF2B5EF4-FFF2-40B4-BE49-F238E27FC236}">
                <a16:creationId xmlns:a16="http://schemas.microsoft.com/office/drawing/2014/main" id="{60B6C79D-920E-4BC2-B81B-31A73EADAA8F}"/>
              </a:ext>
            </a:extLst>
          </p:cNvPr>
          <p:cNvPicPr>
            <a:picLocks noChangeAspect="1"/>
          </p:cNvPicPr>
          <p:nvPr/>
        </p:nvPicPr>
        <p:blipFill>
          <a:blip r:embed="rId4"/>
          <a:stretch>
            <a:fillRect/>
          </a:stretch>
        </p:blipFill>
        <p:spPr>
          <a:xfrm>
            <a:off x="3586332" y="9722059"/>
            <a:ext cx="2082377" cy="907484"/>
          </a:xfrm>
          <a:prstGeom prst="rect">
            <a:avLst/>
          </a:prstGeom>
        </p:spPr>
      </p:pic>
      <p:sp>
        <p:nvSpPr>
          <p:cNvPr id="29" name="Puščica: desno 28">
            <a:extLst>
              <a:ext uri="{FF2B5EF4-FFF2-40B4-BE49-F238E27FC236}">
                <a16:creationId xmlns:a16="http://schemas.microsoft.com/office/drawing/2014/main" id="{D9E1D5AB-1C9B-4876-ACC8-0175EBC97798}"/>
              </a:ext>
            </a:extLst>
          </p:cNvPr>
          <p:cNvSpPr/>
          <p:nvPr/>
        </p:nvSpPr>
        <p:spPr>
          <a:xfrm>
            <a:off x="8652625" y="9933485"/>
            <a:ext cx="978408" cy="484632"/>
          </a:xfrm>
          <a:prstGeom prst="rightArrow">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0800000" scaled="1"/>
            <a:tileRect/>
          </a:gradFill>
          <a:ln w="12700" cap="rnd">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90000"/>
              </a:lnSpc>
              <a:spcBef>
                <a:spcPts val="900"/>
              </a:spcBef>
              <a:buClr>
                <a:schemeClr val="bg2"/>
              </a:buClr>
            </a:pPr>
            <a:endParaRPr lang="sl-SI" sz="1400" dirty="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5801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rog: prazno 2">
            <a:extLst>
              <a:ext uri="{FF2B5EF4-FFF2-40B4-BE49-F238E27FC236}">
                <a16:creationId xmlns:a16="http://schemas.microsoft.com/office/drawing/2014/main" id="{26AB0DD2-AC83-4CBE-84A9-E6E36FDFE808}"/>
              </a:ext>
            </a:extLst>
          </p:cNvPr>
          <p:cNvSpPr/>
          <p:nvPr/>
        </p:nvSpPr>
        <p:spPr>
          <a:xfrm>
            <a:off x="449313" y="1467189"/>
            <a:ext cx="17006986" cy="8474826"/>
          </a:xfrm>
          <a:prstGeom prst="donut">
            <a:avLst>
              <a:gd name="adj" fmla="val 19452"/>
            </a:avLst>
          </a:prstGeom>
          <a:gradFill flip="none" rotWithShape="1">
            <a:gsLst>
              <a:gs pos="0">
                <a:srgbClr val="8D74AC">
                  <a:shade val="30000"/>
                  <a:satMod val="115000"/>
                </a:srgbClr>
              </a:gs>
              <a:gs pos="50000">
                <a:srgbClr val="8D74AC">
                  <a:shade val="67500"/>
                  <a:satMod val="115000"/>
                </a:srgbClr>
              </a:gs>
              <a:gs pos="100000">
                <a:srgbClr val="8D74A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a:t>GLOBALNO OKOLJE / MEGATRENDI</a:t>
            </a: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en-US" sz="3200" dirty="0">
              <a:solidFill>
                <a:schemeClr val="tx1"/>
              </a:solidFill>
            </a:endParaRPr>
          </a:p>
        </p:txBody>
      </p:sp>
      <p:sp>
        <p:nvSpPr>
          <p:cNvPr id="12" name="Krog: prazno 11">
            <a:extLst>
              <a:ext uri="{FF2B5EF4-FFF2-40B4-BE49-F238E27FC236}">
                <a16:creationId xmlns:a16="http://schemas.microsoft.com/office/drawing/2014/main" id="{A58BA845-C285-473B-B5FE-EB99BF4C93F8}"/>
              </a:ext>
            </a:extLst>
          </p:cNvPr>
          <p:cNvSpPr/>
          <p:nvPr/>
        </p:nvSpPr>
        <p:spPr>
          <a:xfrm>
            <a:off x="2067097" y="2504360"/>
            <a:ext cx="14201811" cy="6545956"/>
          </a:xfrm>
          <a:prstGeom prst="donut">
            <a:avLst>
              <a:gd name="adj" fmla="val 24885"/>
            </a:avLst>
          </a:prstGeom>
          <a:gradFill flip="none" rotWithShape="1">
            <a:gsLst>
              <a:gs pos="0">
                <a:srgbClr val="993366">
                  <a:shade val="30000"/>
                  <a:satMod val="115000"/>
                </a:srgbClr>
              </a:gs>
              <a:gs pos="50000">
                <a:srgbClr val="993366">
                  <a:shade val="67500"/>
                  <a:satMod val="115000"/>
                </a:srgbClr>
              </a:gs>
              <a:gs pos="100000">
                <a:srgbClr val="993366">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a:t>   PANOGA / INDUSTRIJA</a:t>
            </a: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en-US" sz="3200" dirty="0">
              <a:solidFill>
                <a:schemeClr val="tx1"/>
              </a:solidFill>
            </a:endParaRPr>
          </a:p>
        </p:txBody>
      </p:sp>
      <p:sp>
        <p:nvSpPr>
          <p:cNvPr id="13" name="Krog: prazno 12">
            <a:extLst>
              <a:ext uri="{FF2B5EF4-FFF2-40B4-BE49-F238E27FC236}">
                <a16:creationId xmlns:a16="http://schemas.microsoft.com/office/drawing/2014/main" id="{370D373D-6EC7-4FB2-8B77-58B1F0218B49}"/>
              </a:ext>
            </a:extLst>
          </p:cNvPr>
          <p:cNvSpPr/>
          <p:nvPr/>
        </p:nvSpPr>
        <p:spPr>
          <a:xfrm>
            <a:off x="3621578" y="3583291"/>
            <a:ext cx="11282046" cy="4357614"/>
          </a:xfrm>
          <a:prstGeom prst="donut">
            <a:avLst>
              <a:gd name="adj" fmla="val 39493"/>
            </a:avLst>
          </a:prstGeom>
          <a:gradFill flip="none" rotWithShape="1">
            <a:gsLst>
              <a:gs pos="0">
                <a:srgbClr val="FF4F4F">
                  <a:shade val="30000"/>
                  <a:satMod val="115000"/>
                </a:srgbClr>
              </a:gs>
              <a:gs pos="50000">
                <a:srgbClr val="FF4F4F">
                  <a:shade val="67500"/>
                  <a:satMod val="115000"/>
                </a:srgbClr>
              </a:gs>
              <a:gs pos="100000">
                <a:srgbClr val="FF4F4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a:t>DELEŽNIKI</a:t>
            </a: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sl-SI" sz="3200" dirty="0">
              <a:solidFill>
                <a:schemeClr val="tx1"/>
              </a:solidFill>
            </a:endParaRPr>
          </a:p>
          <a:p>
            <a:pPr algn="ctr"/>
            <a:endParaRPr lang="en-US" sz="3200" dirty="0">
              <a:solidFill>
                <a:schemeClr val="tx1"/>
              </a:solidFill>
            </a:endParaRPr>
          </a:p>
        </p:txBody>
      </p:sp>
      <p:sp>
        <p:nvSpPr>
          <p:cNvPr id="5" name="Elipsa 4">
            <a:extLst>
              <a:ext uri="{FF2B5EF4-FFF2-40B4-BE49-F238E27FC236}">
                <a16:creationId xmlns:a16="http://schemas.microsoft.com/office/drawing/2014/main" id="{632CDBF0-6F66-41D0-B19C-A00795ACC7D1}"/>
              </a:ext>
            </a:extLst>
          </p:cNvPr>
          <p:cNvSpPr/>
          <p:nvPr/>
        </p:nvSpPr>
        <p:spPr>
          <a:xfrm>
            <a:off x="5172192" y="4637782"/>
            <a:ext cx="8076620" cy="2262486"/>
          </a:xfrm>
          <a:prstGeom prst="ellipse">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a:t>VAŠA ORGANIZACIJA</a:t>
            </a:r>
            <a:endParaRPr lang="en-US" sz="3200" b="1" dirty="0"/>
          </a:p>
        </p:txBody>
      </p:sp>
      <p:sp>
        <p:nvSpPr>
          <p:cNvPr id="15" name="PoljeZBesedilom 14">
            <a:extLst>
              <a:ext uri="{FF2B5EF4-FFF2-40B4-BE49-F238E27FC236}">
                <a16:creationId xmlns:a16="http://schemas.microsoft.com/office/drawing/2014/main" id="{185B73AE-C192-47AF-9387-987C0F7C3C0E}"/>
              </a:ext>
            </a:extLst>
          </p:cNvPr>
          <p:cNvSpPr txBox="1"/>
          <p:nvPr/>
        </p:nvSpPr>
        <p:spPr>
          <a:xfrm>
            <a:off x="1325808" y="3776990"/>
            <a:ext cx="1436419" cy="707886"/>
          </a:xfrm>
          <a:prstGeom prst="rect">
            <a:avLst/>
          </a:prstGeom>
          <a:noFill/>
        </p:spPr>
        <p:txBody>
          <a:bodyPr wrap="none" rtlCol="0">
            <a:spAutoFit/>
          </a:bodyPr>
          <a:lstStyle/>
          <a:p>
            <a:r>
              <a:rPr lang="sl-SI" sz="2000" dirty="0">
                <a:solidFill>
                  <a:schemeClr val="bg1"/>
                </a:solidFill>
              </a:rPr>
              <a:t>klimatske</a:t>
            </a:r>
          </a:p>
          <a:p>
            <a:r>
              <a:rPr lang="sl-SI" sz="2000" dirty="0">
                <a:solidFill>
                  <a:schemeClr val="bg1"/>
                </a:solidFill>
              </a:rPr>
              <a:t>spremembe</a:t>
            </a:r>
          </a:p>
        </p:txBody>
      </p:sp>
      <p:sp>
        <p:nvSpPr>
          <p:cNvPr id="16" name="PoljeZBesedilom 15">
            <a:extLst>
              <a:ext uri="{FF2B5EF4-FFF2-40B4-BE49-F238E27FC236}">
                <a16:creationId xmlns:a16="http://schemas.microsoft.com/office/drawing/2014/main" id="{CDAAFC32-C0C7-4CC4-B38B-C719414473FA}"/>
              </a:ext>
            </a:extLst>
          </p:cNvPr>
          <p:cNvSpPr txBox="1"/>
          <p:nvPr/>
        </p:nvSpPr>
        <p:spPr>
          <a:xfrm>
            <a:off x="565265" y="5336764"/>
            <a:ext cx="1302729" cy="707886"/>
          </a:xfrm>
          <a:prstGeom prst="rect">
            <a:avLst/>
          </a:prstGeom>
          <a:noFill/>
        </p:spPr>
        <p:txBody>
          <a:bodyPr wrap="none" rtlCol="0">
            <a:spAutoFit/>
          </a:bodyPr>
          <a:lstStyle/>
          <a:p>
            <a:r>
              <a:rPr lang="sl-SI" sz="2000" dirty="0">
                <a:solidFill>
                  <a:schemeClr val="bg1"/>
                </a:solidFill>
              </a:rPr>
              <a:t>Ekonomija</a:t>
            </a:r>
          </a:p>
          <a:p>
            <a:r>
              <a:rPr lang="sl-SI" sz="2000" dirty="0">
                <a:solidFill>
                  <a:schemeClr val="bg1"/>
                </a:solidFill>
              </a:rPr>
              <a:t> delitve</a:t>
            </a:r>
            <a:endParaRPr lang="en-US" sz="2000" dirty="0">
              <a:solidFill>
                <a:schemeClr val="bg1"/>
              </a:solidFill>
            </a:endParaRPr>
          </a:p>
        </p:txBody>
      </p:sp>
      <p:sp>
        <p:nvSpPr>
          <p:cNvPr id="17" name="PoljeZBesedilom 16">
            <a:extLst>
              <a:ext uri="{FF2B5EF4-FFF2-40B4-BE49-F238E27FC236}">
                <a16:creationId xmlns:a16="http://schemas.microsoft.com/office/drawing/2014/main" id="{28D3FBC6-786A-4FAC-BA4F-1938D32F7845}"/>
              </a:ext>
            </a:extLst>
          </p:cNvPr>
          <p:cNvSpPr txBox="1"/>
          <p:nvPr/>
        </p:nvSpPr>
        <p:spPr>
          <a:xfrm>
            <a:off x="1310640" y="7219597"/>
            <a:ext cx="1526315" cy="400110"/>
          </a:xfrm>
          <a:prstGeom prst="rect">
            <a:avLst/>
          </a:prstGeom>
          <a:noFill/>
        </p:spPr>
        <p:txBody>
          <a:bodyPr wrap="none" rtlCol="0">
            <a:spAutoFit/>
          </a:bodyPr>
          <a:lstStyle/>
          <a:p>
            <a:r>
              <a:rPr lang="sl-SI" sz="2000" dirty="0">
                <a:solidFill>
                  <a:schemeClr val="bg1"/>
                </a:solidFill>
              </a:rPr>
              <a:t>Globalizacija</a:t>
            </a:r>
            <a:endParaRPr lang="en-US" sz="2000" dirty="0">
              <a:solidFill>
                <a:schemeClr val="bg1"/>
              </a:solidFill>
            </a:endParaRPr>
          </a:p>
        </p:txBody>
      </p:sp>
      <p:sp>
        <p:nvSpPr>
          <p:cNvPr id="18" name="PoljeZBesedilom 17">
            <a:extLst>
              <a:ext uri="{FF2B5EF4-FFF2-40B4-BE49-F238E27FC236}">
                <a16:creationId xmlns:a16="http://schemas.microsoft.com/office/drawing/2014/main" id="{08C48D43-1028-494F-BBE7-782B140EF027}"/>
              </a:ext>
            </a:extLst>
          </p:cNvPr>
          <p:cNvSpPr txBox="1"/>
          <p:nvPr/>
        </p:nvSpPr>
        <p:spPr>
          <a:xfrm>
            <a:off x="4567843" y="8664626"/>
            <a:ext cx="1584280" cy="707886"/>
          </a:xfrm>
          <a:prstGeom prst="rect">
            <a:avLst/>
          </a:prstGeom>
          <a:noFill/>
        </p:spPr>
        <p:txBody>
          <a:bodyPr wrap="none" rtlCol="0">
            <a:spAutoFit/>
          </a:bodyPr>
          <a:lstStyle/>
          <a:p>
            <a:r>
              <a:rPr lang="sl-SI" sz="2000" dirty="0">
                <a:solidFill>
                  <a:schemeClr val="bg1"/>
                </a:solidFill>
              </a:rPr>
              <a:t>Demografska</a:t>
            </a:r>
          </a:p>
          <a:p>
            <a:r>
              <a:rPr lang="sl-SI" sz="2000" dirty="0">
                <a:solidFill>
                  <a:schemeClr val="bg1"/>
                </a:solidFill>
              </a:rPr>
              <a:t>raznolikost</a:t>
            </a:r>
            <a:endParaRPr lang="en-US" sz="2000" dirty="0">
              <a:solidFill>
                <a:schemeClr val="bg1"/>
              </a:solidFill>
            </a:endParaRPr>
          </a:p>
        </p:txBody>
      </p:sp>
      <p:sp>
        <p:nvSpPr>
          <p:cNvPr id="19" name="PoljeZBesedilom 18">
            <a:extLst>
              <a:ext uri="{FF2B5EF4-FFF2-40B4-BE49-F238E27FC236}">
                <a16:creationId xmlns:a16="http://schemas.microsoft.com/office/drawing/2014/main" id="{012A7136-9DC1-4682-A943-A5F8D294B600}"/>
              </a:ext>
            </a:extLst>
          </p:cNvPr>
          <p:cNvSpPr txBox="1"/>
          <p:nvPr/>
        </p:nvSpPr>
        <p:spPr>
          <a:xfrm>
            <a:off x="8322425" y="9146764"/>
            <a:ext cx="1475660" cy="707886"/>
          </a:xfrm>
          <a:prstGeom prst="rect">
            <a:avLst/>
          </a:prstGeom>
          <a:noFill/>
        </p:spPr>
        <p:txBody>
          <a:bodyPr wrap="none" rtlCol="0">
            <a:spAutoFit/>
          </a:bodyPr>
          <a:lstStyle/>
          <a:p>
            <a:r>
              <a:rPr lang="sl-SI" sz="2000" dirty="0" err="1">
                <a:solidFill>
                  <a:schemeClr val="bg1"/>
                </a:solidFill>
              </a:rPr>
              <a:t>Disruptivne</a:t>
            </a:r>
            <a:r>
              <a:rPr lang="sl-SI" sz="2000" dirty="0">
                <a:solidFill>
                  <a:schemeClr val="bg1"/>
                </a:solidFill>
              </a:rPr>
              <a:t> </a:t>
            </a:r>
          </a:p>
          <a:p>
            <a:r>
              <a:rPr lang="sl-SI" sz="2000" dirty="0">
                <a:solidFill>
                  <a:schemeClr val="bg1"/>
                </a:solidFill>
              </a:rPr>
              <a:t>tehnologije</a:t>
            </a:r>
            <a:endParaRPr lang="en-US" sz="2000" dirty="0">
              <a:solidFill>
                <a:schemeClr val="bg1"/>
              </a:solidFill>
            </a:endParaRPr>
          </a:p>
        </p:txBody>
      </p:sp>
      <p:sp>
        <p:nvSpPr>
          <p:cNvPr id="20" name="PoljeZBesedilom 19">
            <a:extLst>
              <a:ext uri="{FF2B5EF4-FFF2-40B4-BE49-F238E27FC236}">
                <a16:creationId xmlns:a16="http://schemas.microsoft.com/office/drawing/2014/main" id="{11E821F6-86A4-40D3-A8ED-E43CE892DB15}"/>
              </a:ext>
            </a:extLst>
          </p:cNvPr>
          <p:cNvSpPr txBox="1"/>
          <p:nvPr/>
        </p:nvSpPr>
        <p:spPr>
          <a:xfrm>
            <a:off x="11898284" y="8707574"/>
            <a:ext cx="1548565" cy="707886"/>
          </a:xfrm>
          <a:prstGeom prst="rect">
            <a:avLst/>
          </a:prstGeom>
          <a:noFill/>
        </p:spPr>
        <p:txBody>
          <a:bodyPr wrap="none" rtlCol="0">
            <a:spAutoFit/>
          </a:bodyPr>
          <a:lstStyle/>
          <a:p>
            <a:r>
              <a:rPr lang="sl-SI" sz="2000" dirty="0">
                <a:solidFill>
                  <a:schemeClr val="bg1"/>
                </a:solidFill>
              </a:rPr>
              <a:t>Geopolitična</a:t>
            </a:r>
          </a:p>
          <a:p>
            <a:r>
              <a:rPr lang="sl-SI" sz="2000" dirty="0">
                <a:solidFill>
                  <a:schemeClr val="bg1"/>
                </a:solidFill>
              </a:rPr>
              <a:t> nestabilnost</a:t>
            </a:r>
            <a:endParaRPr lang="en-US" sz="2000" dirty="0">
              <a:solidFill>
                <a:schemeClr val="bg1"/>
              </a:solidFill>
            </a:endParaRPr>
          </a:p>
        </p:txBody>
      </p:sp>
      <p:sp>
        <p:nvSpPr>
          <p:cNvPr id="21" name="PoljeZBesedilom 20">
            <a:extLst>
              <a:ext uri="{FF2B5EF4-FFF2-40B4-BE49-F238E27FC236}">
                <a16:creationId xmlns:a16="http://schemas.microsoft.com/office/drawing/2014/main" id="{875E1AB4-17BE-423C-8BC9-7D62EE6DF06C}"/>
              </a:ext>
            </a:extLst>
          </p:cNvPr>
          <p:cNvSpPr txBox="1"/>
          <p:nvPr/>
        </p:nvSpPr>
        <p:spPr>
          <a:xfrm>
            <a:off x="15979832" y="6421575"/>
            <a:ext cx="1240211" cy="707886"/>
          </a:xfrm>
          <a:prstGeom prst="rect">
            <a:avLst/>
          </a:prstGeom>
          <a:noFill/>
        </p:spPr>
        <p:txBody>
          <a:bodyPr wrap="none" rtlCol="0">
            <a:spAutoFit/>
          </a:bodyPr>
          <a:lstStyle/>
          <a:p>
            <a:r>
              <a:rPr lang="sl-SI" sz="2000" dirty="0">
                <a:solidFill>
                  <a:schemeClr val="bg1"/>
                </a:solidFill>
              </a:rPr>
              <a:t>Trajnostni</a:t>
            </a:r>
          </a:p>
          <a:p>
            <a:r>
              <a:rPr lang="sl-SI" sz="2000" dirty="0">
                <a:solidFill>
                  <a:schemeClr val="bg1"/>
                </a:solidFill>
              </a:rPr>
              <a:t>cilji ZN</a:t>
            </a:r>
            <a:endParaRPr lang="en-US" sz="2000" dirty="0">
              <a:solidFill>
                <a:schemeClr val="bg1"/>
              </a:solidFill>
            </a:endParaRPr>
          </a:p>
        </p:txBody>
      </p:sp>
      <p:sp>
        <p:nvSpPr>
          <p:cNvPr id="22" name="PoljeZBesedilom 21">
            <a:extLst>
              <a:ext uri="{FF2B5EF4-FFF2-40B4-BE49-F238E27FC236}">
                <a16:creationId xmlns:a16="http://schemas.microsoft.com/office/drawing/2014/main" id="{E15E4EFF-E8CE-4D89-86EB-9A3DC6796E49}"/>
              </a:ext>
            </a:extLst>
          </p:cNvPr>
          <p:cNvSpPr txBox="1"/>
          <p:nvPr/>
        </p:nvSpPr>
        <p:spPr>
          <a:xfrm>
            <a:off x="15927185" y="4209004"/>
            <a:ext cx="1204176" cy="707886"/>
          </a:xfrm>
          <a:prstGeom prst="rect">
            <a:avLst/>
          </a:prstGeom>
          <a:noFill/>
        </p:spPr>
        <p:txBody>
          <a:bodyPr wrap="none" rtlCol="0">
            <a:spAutoFit/>
          </a:bodyPr>
          <a:lstStyle/>
          <a:p>
            <a:r>
              <a:rPr lang="sl-SI" sz="2000" dirty="0">
                <a:solidFill>
                  <a:schemeClr val="bg1"/>
                </a:solidFill>
              </a:rPr>
              <a:t>Družbeni </a:t>
            </a:r>
          </a:p>
          <a:p>
            <a:r>
              <a:rPr lang="sl-SI" sz="2000" dirty="0">
                <a:solidFill>
                  <a:schemeClr val="bg1"/>
                </a:solidFill>
              </a:rPr>
              <a:t>trendi</a:t>
            </a:r>
            <a:endParaRPr lang="en-US" sz="2000" dirty="0">
              <a:solidFill>
                <a:schemeClr val="bg1"/>
              </a:solidFill>
            </a:endParaRPr>
          </a:p>
        </p:txBody>
      </p:sp>
      <p:sp>
        <p:nvSpPr>
          <p:cNvPr id="23" name="PoljeZBesedilom 22">
            <a:extLst>
              <a:ext uri="{FF2B5EF4-FFF2-40B4-BE49-F238E27FC236}">
                <a16:creationId xmlns:a16="http://schemas.microsoft.com/office/drawing/2014/main" id="{1FCE3520-D852-43BF-9199-8E47A0EBEBD2}"/>
              </a:ext>
            </a:extLst>
          </p:cNvPr>
          <p:cNvSpPr txBox="1"/>
          <p:nvPr/>
        </p:nvSpPr>
        <p:spPr>
          <a:xfrm>
            <a:off x="13782080" y="2746627"/>
            <a:ext cx="1984967" cy="707886"/>
          </a:xfrm>
          <a:prstGeom prst="rect">
            <a:avLst/>
          </a:prstGeom>
          <a:noFill/>
        </p:spPr>
        <p:txBody>
          <a:bodyPr wrap="none" rtlCol="0">
            <a:spAutoFit/>
          </a:bodyPr>
          <a:lstStyle/>
          <a:p>
            <a:r>
              <a:rPr lang="sl-SI" sz="2000" dirty="0">
                <a:solidFill>
                  <a:schemeClr val="bg1"/>
                </a:solidFill>
              </a:rPr>
              <a:t>Surovine, </a:t>
            </a:r>
          </a:p>
          <a:p>
            <a:r>
              <a:rPr lang="sl-SI" sz="2000" dirty="0">
                <a:solidFill>
                  <a:schemeClr val="bg1"/>
                </a:solidFill>
              </a:rPr>
              <a:t>osnovni materiali</a:t>
            </a:r>
            <a:endParaRPr lang="en-US" sz="2000" dirty="0">
              <a:solidFill>
                <a:schemeClr val="bg1"/>
              </a:solidFill>
            </a:endParaRPr>
          </a:p>
        </p:txBody>
      </p:sp>
      <p:sp>
        <p:nvSpPr>
          <p:cNvPr id="24" name="PoljeZBesedilom 23">
            <a:extLst>
              <a:ext uri="{FF2B5EF4-FFF2-40B4-BE49-F238E27FC236}">
                <a16:creationId xmlns:a16="http://schemas.microsoft.com/office/drawing/2014/main" id="{B14BA04D-34DD-4ADE-8B8B-6576995CFD49}"/>
              </a:ext>
            </a:extLst>
          </p:cNvPr>
          <p:cNvSpPr txBox="1"/>
          <p:nvPr/>
        </p:nvSpPr>
        <p:spPr>
          <a:xfrm>
            <a:off x="4506883" y="3286291"/>
            <a:ext cx="2395336" cy="400110"/>
          </a:xfrm>
          <a:prstGeom prst="rect">
            <a:avLst/>
          </a:prstGeom>
          <a:noFill/>
        </p:spPr>
        <p:txBody>
          <a:bodyPr wrap="none" rtlCol="0">
            <a:spAutoFit/>
          </a:bodyPr>
          <a:lstStyle/>
          <a:p>
            <a:r>
              <a:rPr lang="sl-SI" sz="2000" dirty="0">
                <a:solidFill>
                  <a:schemeClr val="bg1"/>
                </a:solidFill>
              </a:rPr>
              <a:t>Obstoječi konkurenti</a:t>
            </a:r>
            <a:endParaRPr lang="en-US" sz="2000" dirty="0">
              <a:solidFill>
                <a:schemeClr val="bg1"/>
              </a:solidFill>
            </a:endParaRPr>
          </a:p>
        </p:txBody>
      </p:sp>
      <p:sp>
        <p:nvSpPr>
          <p:cNvPr id="25" name="PoljeZBesedilom 24">
            <a:extLst>
              <a:ext uri="{FF2B5EF4-FFF2-40B4-BE49-F238E27FC236}">
                <a16:creationId xmlns:a16="http://schemas.microsoft.com/office/drawing/2014/main" id="{ECFF00A3-4996-424B-BF74-D3591FC8AFCA}"/>
              </a:ext>
            </a:extLst>
          </p:cNvPr>
          <p:cNvSpPr txBox="1"/>
          <p:nvPr/>
        </p:nvSpPr>
        <p:spPr>
          <a:xfrm>
            <a:off x="2876203" y="4200691"/>
            <a:ext cx="1424557" cy="707886"/>
          </a:xfrm>
          <a:prstGeom prst="rect">
            <a:avLst/>
          </a:prstGeom>
          <a:noFill/>
        </p:spPr>
        <p:txBody>
          <a:bodyPr wrap="none" rtlCol="0">
            <a:spAutoFit/>
          </a:bodyPr>
          <a:lstStyle/>
          <a:p>
            <a:r>
              <a:rPr lang="sl-SI" sz="2000" dirty="0">
                <a:solidFill>
                  <a:schemeClr val="bg1"/>
                </a:solidFill>
              </a:rPr>
              <a:t>Potencialni </a:t>
            </a:r>
          </a:p>
          <a:p>
            <a:r>
              <a:rPr lang="sl-SI" sz="2000" dirty="0">
                <a:solidFill>
                  <a:schemeClr val="bg1"/>
                </a:solidFill>
              </a:rPr>
              <a:t>kupci</a:t>
            </a:r>
            <a:endParaRPr lang="en-US" sz="2000" dirty="0">
              <a:solidFill>
                <a:schemeClr val="bg1"/>
              </a:solidFill>
            </a:endParaRPr>
          </a:p>
        </p:txBody>
      </p:sp>
      <p:sp>
        <p:nvSpPr>
          <p:cNvPr id="26" name="PoljeZBesedilom 25">
            <a:extLst>
              <a:ext uri="{FF2B5EF4-FFF2-40B4-BE49-F238E27FC236}">
                <a16:creationId xmlns:a16="http://schemas.microsoft.com/office/drawing/2014/main" id="{0EF9F88E-987C-4143-B353-4C5D7FF2C74A}"/>
              </a:ext>
            </a:extLst>
          </p:cNvPr>
          <p:cNvSpPr txBox="1"/>
          <p:nvPr/>
        </p:nvSpPr>
        <p:spPr>
          <a:xfrm>
            <a:off x="2022763" y="5404651"/>
            <a:ext cx="1803827" cy="707886"/>
          </a:xfrm>
          <a:prstGeom prst="rect">
            <a:avLst/>
          </a:prstGeom>
          <a:noFill/>
        </p:spPr>
        <p:txBody>
          <a:bodyPr wrap="none" rtlCol="0">
            <a:spAutoFit/>
          </a:bodyPr>
          <a:lstStyle/>
          <a:p>
            <a:r>
              <a:rPr lang="sl-SI" sz="2000" dirty="0">
                <a:solidFill>
                  <a:schemeClr val="bg1"/>
                </a:solidFill>
              </a:rPr>
              <a:t>Nova podjetja, </a:t>
            </a:r>
          </a:p>
          <a:p>
            <a:r>
              <a:rPr lang="sl-SI" sz="2000" dirty="0">
                <a:solidFill>
                  <a:schemeClr val="bg1"/>
                </a:solidFill>
              </a:rPr>
              <a:t>ki vstopajo </a:t>
            </a:r>
            <a:endParaRPr lang="en-US" sz="2000" dirty="0">
              <a:solidFill>
                <a:schemeClr val="bg1"/>
              </a:solidFill>
            </a:endParaRPr>
          </a:p>
        </p:txBody>
      </p:sp>
      <p:sp>
        <p:nvSpPr>
          <p:cNvPr id="27" name="PoljeZBesedilom 26">
            <a:extLst>
              <a:ext uri="{FF2B5EF4-FFF2-40B4-BE49-F238E27FC236}">
                <a16:creationId xmlns:a16="http://schemas.microsoft.com/office/drawing/2014/main" id="{AA805DB9-2044-4091-A36F-08BF35158B57}"/>
              </a:ext>
            </a:extLst>
          </p:cNvPr>
          <p:cNvSpPr txBox="1"/>
          <p:nvPr/>
        </p:nvSpPr>
        <p:spPr>
          <a:xfrm>
            <a:off x="2924694" y="6706978"/>
            <a:ext cx="2101281" cy="707886"/>
          </a:xfrm>
          <a:prstGeom prst="rect">
            <a:avLst/>
          </a:prstGeom>
          <a:noFill/>
        </p:spPr>
        <p:txBody>
          <a:bodyPr wrap="none" rtlCol="0">
            <a:spAutoFit/>
          </a:bodyPr>
          <a:lstStyle/>
          <a:p>
            <a:r>
              <a:rPr lang="sl-SI" sz="2000" dirty="0">
                <a:solidFill>
                  <a:schemeClr val="bg1"/>
                </a:solidFill>
              </a:rPr>
              <a:t>Mediji in </a:t>
            </a:r>
          </a:p>
          <a:p>
            <a:r>
              <a:rPr lang="sl-SI" sz="2000" dirty="0">
                <a:solidFill>
                  <a:schemeClr val="bg1"/>
                </a:solidFill>
              </a:rPr>
              <a:t>družbena omrežja</a:t>
            </a:r>
            <a:endParaRPr lang="en-US" sz="2000" dirty="0">
              <a:solidFill>
                <a:schemeClr val="bg1"/>
              </a:solidFill>
            </a:endParaRPr>
          </a:p>
        </p:txBody>
      </p:sp>
      <p:sp>
        <p:nvSpPr>
          <p:cNvPr id="28" name="PoljeZBesedilom 27">
            <a:extLst>
              <a:ext uri="{FF2B5EF4-FFF2-40B4-BE49-F238E27FC236}">
                <a16:creationId xmlns:a16="http://schemas.microsoft.com/office/drawing/2014/main" id="{25AB5885-692E-4D38-BACA-A3B8D29B64F7}"/>
              </a:ext>
            </a:extLst>
          </p:cNvPr>
          <p:cNvSpPr txBox="1"/>
          <p:nvPr/>
        </p:nvSpPr>
        <p:spPr>
          <a:xfrm>
            <a:off x="5238403" y="7782091"/>
            <a:ext cx="1196418" cy="400110"/>
          </a:xfrm>
          <a:prstGeom prst="rect">
            <a:avLst/>
          </a:prstGeom>
          <a:noFill/>
        </p:spPr>
        <p:txBody>
          <a:bodyPr wrap="none" rtlCol="0">
            <a:spAutoFit/>
          </a:bodyPr>
          <a:lstStyle/>
          <a:p>
            <a:r>
              <a:rPr lang="sl-SI" sz="2000" dirty="0">
                <a:solidFill>
                  <a:schemeClr val="bg1"/>
                </a:solidFill>
              </a:rPr>
              <a:t>Inovacije </a:t>
            </a:r>
            <a:endParaRPr lang="en-US" sz="2000" dirty="0">
              <a:solidFill>
                <a:schemeClr val="bg1"/>
              </a:solidFill>
            </a:endParaRPr>
          </a:p>
        </p:txBody>
      </p:sp>
      <p:sp>
        <p:nvSpPr>
          <p:cNvPr id="29" name="PoljeZBesedilom 28">
            <a:extLst>
              <a:ext uri="{FF2B5EF4-FFF2-40B4-BE49-F238E27FC236}">
                <a16:creationId xmlns:a16="http://schemas.microsoft.com/office/drawing/2014/main" id="{DA98E1E1-863E-4CC6-A687-8ACB2CAE7C90}"/>
              </a:ext>
            </a:extLst>
          </p:cNvPr>
          <p:cNvSpPr txBox="1"/>
          <p:nvPr/>
        </p:nvSpPr>
        <p:spPr>
          <a:xfrm>
            <a:off x="8545483" y="8254531"/>
            <a:ext cx="1476173" cy="400110"/>
          </a:xfrm>
          <a:prstGeom prst="rect">
            <a:avLst/>
          </a:prstGeom>
          <a:noFill/>
        </p:spPr>
        <p:txBody>
          <a:bodyPr wrap="none" rtlCol="0">
            <a:spAutoFit/>
          </a:bodyPr>
          <a:lstStyle/>
          <a:p>
            <a:r>
              <a:rPr lang="sl-SI" sz="2000" dirty="0">
                <a:solidFill>
                  <a:schemeClr val="bg1"/>
                </a:solidFill>
              </a:rPr>
              <a:t>Zakonodaja </a:t>
            </a:r>
            <a:endParaRPr lang="en-US" sz="2000" dirty="0">
              <a:solidFill>
                <a:schemeClr val="bg1"/>
              </a:solidFill>
            </a:endParaRPr>
          </a:p>
        </p:txBody>
      </p:sp>
      <p:sp>
        <p:nvSpPr>
          <p:cNvPr id="30" name="PoljeZBesedilom 29">
            <a:extLst>
              <a:ext uri="{FF2B5EF4-FFF2-40B4-BE49-F238E27FC236}">
                <a16:creationId xmlns:a16="http://schemas.microsoft.com/office/drawing/2014/main" id="{C43CC314-6853-41B7-B611-23766FE12ED6}"/>
              </a:ext>
            </a:extLst>
          </p:cNvPr>
          <p:cNvSpPr txBox="1"/>
          <p:nvPr/>
        </p:nvSpPr>
        <p:spPr>
          <a:xfrm>
            <a:off x="12746183" y="7421871"/>
            <a:ext cx="1292405" cy="707886"/>
          </a:xfrm>
          <a:prstGeom prst="rect">
            <a:avLst/>
          </a:prstGeom>
          <a:noFill/>
        </p:spPr>
        <p:txBody>
          <a:bodyPr wrap="none" rtlCol="0">
            <a:spAutoFit/>
          </a:bodyPr>
          <a:lstStyle/>
          <a:p>
            <a:r>
              <a:rPr lang="sl-SI" sz="2000" dirty="0">
                <a:solidFill>
                  <a:schemeClr val="bg1"/>
                </a:solidFill>
              </a:rPr>
              <a:t>Človeški </a:t>
            </a:r>
          </a:p>
          <a:p>
            <a:r>
              <a:rPr lang="sl-SI" sz="2000" dirty="0">
                <a:solidFill>
                  <a:schemeClr val="bg1"/>
                </a:solidFill>
              </a:rPr>
              <a:t>potenciali </a:t>
            </a:r>
            <a:endParaRPr lang="en-US" sz="2000" dirty="0">
              <a:solidFill>
                <a:schemeClr val="bg1"/>
              </a:solidFill>
            </a:endParaRPr>
          </a:p>
        </p:txBody>
      </p:sp>
      <p:sp>
        <p:nvSpPr>
          <p:cNvPr id="31" name="PoljeZBesedilom 30">
            <a:extLst>
              <a:ext uri="{FF2B5EF4-FFF2-40B4-BE49-F238E27FC236}">
                <a16:creationId xmlns:a16="http://schemas.microsoft.com/office/drawing/2014/main" id="{F5BA2DBE-D58B-4075-B281-03D29D12EE93}"/>
              </a:ext>
            </a:extLst>
          </p:cNvPr>
          <p:cNvSpPr txBox="1"/>
          <p:nvPr/>
        </p:nvSpPr>
        <p:spPr>
          <a:xfrm>
            <a:off x="14854843" y="5038891"/>
            <a:ext cx="1243867" cy="1015663"/>
          </a:xfrm>
          <a:prstGeom prst="rect">
            <a:avLst/>
          </a:prstGeom>
          <a:noFill/>
        </p:spPr>
        <p:txBody>
          <a:bodyPr wrap="none" rtlCol="0">
            <a:spAutoFit/>
          </a:bodyPr>
          <a:lstStyle/>
          <a:p>
            <a:r>
              <a:rPr lang="sl-SI" sz="2000" dirty="0">
                <a:solidFill>
                  <a:schemeClr val="bg1"/>
                </a:solidFill>
              </a:rPr>
              <a:t>Posebne </a:t>
            </a:r>
          </a:p>
          <a:p>
            <a:r>
              <a:rPr lang="sl-SI" sz="2000" dirty="0">
                <a:solidFill>
                  <a:schemeClr val="bg1"/>
                </a:solidFill>
              </a:rPr>
              <a:t>interesne </a:t>
            </a:r>
          </a:p>
          <a:p>
            <a:r>
              <a:rPr lang="sl-SI" sz="2000" dirty="0">
                <a:solidFill>
                  <a:schemeClr val="bg1"/>
                </a:solidFill>
              </a:rPr>
              <a:t>skupine</a:t>
            </a:r>
            <a:endParaRPr lang="en-US" sz="2000" dirty="0">
              <a:solidFill>
                <a:schemeClr val="bg1"/>
              </a:solidFill>
            </a:endParaRPr>
          </a:p>
        </p:txBody>
      </p:sp>
      <p:sp>
        <p:nvSpPr>
          <p:cNvPr id="32" name="PoljeZBesedilom 31">
            <a:extLst>
              <a:ext uri="{FF2B5EF4-FFF2-40B4-BE49-F238E27FC236}">
                <a16:creationId xmlns:a16="http://schemas.microsoft.com/office/drawing/2014/main" id="{E727E86D-F045-47A3-B94C-819CC57C6169}"/>
              </a:ext>
            </a:extLst>
          </p:cNvPr>
          <p:cNvSpPr txBox="1"/>
          <p:nvPr/>
        </p:nvSpPr>
        <p:spPr>
          <a:xfrm>
            <a:off x="12721243" y="3332011"/>
            <a:ext cx="1376274" cy="707886"/>
          </a:xfrm>
          <a:prstGeom prst="rect">
            <a:avLst/>
          </a:prstGeom>
          <a:noFill/>
        </p:spPr>
        <p:txBody>
          <a:bodyPr wrap="none" rtlCol="0">
            <a:spAutoFit/>
          </a:bodyPr>
          <a:lstStyle/>
          <a:p>
            <a:r>
              <a:rPr lang="sl-SI" sz="2000" dirty="0">
                <a:solidFill>
                  <a:schemeClr val="bg1"/>
                </a:solidFill>
              </a:rPr>
              <a:t>Povezovalci</a:t>
            </a:r>
          </a:p>
          <a:p>
            <a:r>
              <a:rPr lang="sl-SI" sz="2000" dirty="0">
                <a:solidFill>
                  <a:schemeClr val="bg1"/>
                </a:solidFill>
              </a:rPr>
              <a:t>mediatorji</a:t>
            </a:r>
            <a:endParaRPr lang="en-US" sz="2000" dirty="0">
              <a:solidFill>
                <a:schemeClr val="bg1"/>
              </a:solidFill>
            </a:endParaRPr>
          </a:p>
        </p:txBody>
      </p:sp>
      <p:sp>
        <p:nvSpPr>
          <p:cNvPr id="33" name="PoljeZBesedilom 32">
            <a:extLst>
              <a:ext uri="{FF2B5EF4-FFF2-40B4-BE49-F238E27FC236}">
                <a16:creationId xmlns:a16="http://schemas.microsoft.com/office/drawing/2014/main" id="{B5BD4097-3AD8-4A56-8CDD-6D8BC8B117AC}"/>
              </a:ext>
            </a:extLst>
          </p:cNvPr>
          <p:cNvSpPr txBox="1"/>
          <p:nvPr/>
        </p:nvSpPr>
        <p:spPr>
          <a:xfrm>
            <a:off x="4948843" y="6440971"/>
            <a:ext cx="1631537" cy="707886"/>
          </a:xfrm>
          <a:prstGeom prst="rect">
            <a:avLst/>
          </a:prstGeom>
          <a:noFill/>
        </p:spPr>
        <p:txBody>
          <a:bodyPr wrap="none" rtlCol="0">
            <a:spAutoFit/>
          </a:bodyPr>
          <a:lstStyle/>
          <a:p>
            <a:r>
              <a:rPr lang="sl-SI" sz="2000" dirty="0">
                <a:solidFill>
                  <a:schemeClr val="bg1"/>
                </a:solidFill>
              </a:rPr>
              <a:t>Družba – </a:t>
            </a:r>
          </a:p>
          <a:p>
            <a:r>
              <a:rPr lang="sl-SI" sz="2000" dirty="0">
                <a:solidFill>
                  <a:schemeClr val="bg1"/>
                </a:solidFill>
              </a:rPr>
              <a:t>lokalno okolje</a:t>
            </a:r>
            <a:endParaRPr lang="en-US" sz="2000" dirty="0">
              <a:solidFill>
                <a:schemeClr val="bg1"/>
              </a:solidFill>
            </a:endParaRPr>
          </a:p>
        </p:txBody>
      </p:sp>
      <p:sp>
        <p:nvSpPr>
          <p:cNvPr id="34" name="PoljeZBesedilom 33">
            <a:extLst>
              <a:ext uri="{FF2B5EF4-FFF2-40B4-BE49-F238E27FC236}">
                <a16:creationId xmlns:a16="http://schemas.microsoft.com/office/drawing/2014/main" id="{C1916485-C124-4EE7-910C-5DB15059F5CF}"/>
              </a:ext>
            </a:extLst>
          </p:cNvPr>
          <p:cNvSpPr txBox="1"/>
          <p:nvPr/>
        </p:nvSpPr>
        <p:spPr>
          <a:xfrm>
            <a:off x="4003963" y="4932211"/>
            <a:ext cx="1394228" cy="707886"/>
          </a:xfrm>
          <a:prstGeom prst="rect">
            <a:avLst/>
          </a:prstGeom>
          <a:noFill/>
        </p:spPr>
        <p:txBody>
          <a:bodyPr wrap="none" rtlCol="0">
            <a:spAutoFit/>
          </a:bodyPr>
          <a:lstStyle/>
          <a:p>
            <a:r>
              <a:rPr lang="sl-SI" sz="2000" dirty="0">
                <a:solidFill>
                  <a:schemeClr val="bg1"/>
                </a:solidFill>
              </a:rPr>
              <a:t>Partnerji in </a:t>
            </a:r>
          </a:p>
          <a:p>
            <a:r>
              <a:rPr lang="sl-SI" sz="2000" dirty="0">
                <a:solidFill>
                  <a:schemeClr val="bg1"/>
                </a:solidFill>
              </a:rPr>
              <a:t>dobavitelji</a:t>
            </a:r>
            <a:endParaRPr lang="en-US" sz="2000" dirty="0">
              <a:solidFill>
                <a:schemeClr val="bg1"/>
              </a:solidFill>
            </a:endParaRPr>
          </a:p>
        </p:txBody>
      </p:sp>
      <p:sp>
        <p:nvSpPr>
          <p:cNvPr id="35" name="PoljeZBesedilom 34">
            <a:extLst>
              <a:ext uri="{FF2B5EF4-FFF2-40B4-BE49-F238E27FC236}">
                <a16:creationId xmlns:a16="http://schemas.microsoft.com/office/drawing/2014/main" id="{9325CEF8-1ED9-4F47-BB27-314BE741607B}"/>
              </a:ext>
            </a:extLst>
          </p:cNvPr>
          <p:cNvSpPr txBox="1"/>
          <p:nvPr/>
        </p:nvSpPr>
        <p:spPr>
          <a:xfrm>
            <a:off x="8255923" y="7187731"/>
            <a:ext cx="1168653" cy="707886"/>
          </a:xfrm>
          <a:prstGeom prst="rect">
            <a:avLst/>
          </a:prstGeom>
          <a:noFill/>
        </p:spPr>
        <p:txBody>
          <a:bodyPr wrap="none" rtlCol="0">
            <a:spAutoFit/>
          </a:bodyPr>
          <a:lstStyle/>
          <a:p>
            <a:r>
              <a:rPr lang="sl-SI" sz="2000" dirty="0">
                <a:solidFill>
                  <a:schemeClr val="bg1"/>
                </a:solidFill>
              </a:rPr>
              <a:t>Lastniki /</a:t>
            </a:r>
          </a:p>
          <a:p>
            <a:r>
              <a:rPr lang="sl-SI" sz="2000" dirty="0">
                <a:solidFill>
                  <a:schemeClr val="bg1"/>
                </a:solidFill>
              </a:rPr>
              <a:t> vlagatelji</a:t>
            </a:r>
            <a:endParaRPr lang="en-US" sz="2000" dirty="0">
              <a:solidFill>
                <a:schemeClr val="bg1"/>
              </a:solidFill>
            </a:endParaRPr>
          </a:p>
        </p:txBody>
      </p:sp>
      <p:sp>
        <p:nvSpPr>
          <p:cNvPr id="36" name="PoljeZBesedilom 35">
            <a:extLst>
              <a:ext uri="{FF2B5EF4-FFF2-40B4-BE49-F238E27FC236}">
                <a16:creationId xmlns:a16="http://schemas.microsoft.com/office/drawing/2014/main" id="{85A422FB-8B4C-4BBC-B152-6BBB8CAE754F}"/>
              </a:ext>
            </a:extLst>
          </p:cNvPr>
          <p:cNvSpPr txBox="1"/>
          <p:nvPr/>
        </p:nvSpPr>
        <p:spPr>
          <a:xfrm>
            <a:off x="12009119" y="6580902"/>
            <a:ext cx="1901611" cy="707886"/>
          </a:xfrm>
          <a:prstGeom prst="rect">
            <a:avLst/>
          </a:prstGeom>
          <a:noFill/>
        </p:spPr>
        <p:txBody>
          <a:bodyPr wrap="none" rtlCol="0">
            <a:spAutoFit/>
          </a:bodyPr>
          <a:lstStyle/>
          <a:p>
            <a:r>
              <a:rPr lang="sl-SI" sz="2000" dirty="0">
                <a:solidFill>
                  <a:schemeClr val="bg1"/>
                </a:solidFill>
              </a:rPr>
              <a:t>Zaposleni, redni </a:t>
            </a:r>
          </a:p>
          <a:p>
            <a:r>
              <a:rPr lang="sl-SI" sz="2000" dirty="0">
                <a:solidFill>
                  <a:schemeClr val="bg1"/>
                </a:solidFill>
              </a:rPr>
              <a:t>in vsi ostali</a:t>
            </a:r>
            <a:endParaRPr lang="en-US" sz="2000" dirty="0">
              <a:solidFill>
                <a:schemeClr val="bg1"/>
              </a:solidFill>
            </a:endParaRPr>
          </a:p>
        </p:txBody>
      </p:sp>
      <p:sp>
        <p:nvSpPr>
          <p:cNvPr id="38" name="PoljeZBesedilom 37">
            <a:extLst>
              <a:ext uri="{FF2B5EF4-FFF2-40B4-BE49-F238E27FC236}">
                <a16:creationId xmlns:a16="http://schemas.microsoft.com/office/drawing/2014/main" id="{017B59E2-022A-4D90-ABE5-49917ECD3D52}"/>
              </a:ext>
            </a:extLst>
          </p:cNvPr>
          <p:cNvSpPr txBox="1"/>
          <p:nvPr/>
        </p:nvSpPr>
        <p:spPr>
          <a:xfrm>
            <a:off x="13315603" y="5282731"/>
            <a:ext cx="1301510" cy="707886"/>
          </a:xfrm>
          <a:prstGeom prst="rect">
            <a:avLst/>
          </a:prstGeom>
          <a:noFill/>
        </p:spPr>
        <p:txBody>
          <a:bodyPr wrap="none" rtlCol="0">
            <a:spAutoFit/>
          </a:bodyPr>
          <a:lstStyle/>
          <a:p>
            <a:r>
              <a:rPr lang="sl-SI" sz="2000" dirty="0">
                <a:solidFill>
                  <a:schemeClr val="bg1"/>
                </a:solidFill>
              </a:rPr>
              <a:t>Kupci, </a:t>
            </a:r>
          </a:p>
          <a:p>
            <a:r>
              <a:rPr lang="sl-SI" sz="2000" dirty="0">
                <a:solidFill>
                  <a:schemeClr val="bg1"/>
                </a:solidFill>
              </a:rPr>
              <a:t>uporabniki</a:t>
            </a:r>
            <a:endParaRPr lang="en-US" sz="2000" dirty="0">
              <a:solidFill>
                <a:schemeClr val="bg1"/>
              </a:solidFill>
            </a:endParaRPr>
          </a:p>
        </p:txBody>
      </p:sp>
      <p:sp>
        <p:nvSpPr>
          <p:cNvPr id="39" name="PoljeZBesedilom 38">
            <a:extLst>
              <a:ext uri="{FF2B5EF4-FFF2-40B4-BE49-F238E27FC236}">
                <a16:creationId xmlns:a16="http://schemas.microsoft.com/office/drawing/2014/main" id="{FB71F0AB-D0C7-4DD3-AEAF-B5B8471EFCD2}"/>
              </a:ext>
            </a:extLst>
          </p:cNvPr>
          <p:cNvSpPr txBox="1"/>
          <p:nvPr/>
        </p:nvSpPr>
        <p:spPr>
          <a:xfrm>
            <a:off x="11730643" y="4078771"/>
            <a:ext cx="1416093" cy="707886"/>
          </a:xfrm>
          <a:prstGeom prst="rect">
            <a:avLst/>
          </a:prstGeom>
          <a:noFill/>
        </p:spPr>
        <p:txBody>
          <a:bodyPr wrap="none" rtlCol="0">
            <a:spAutoFit/>
          </a:bodyPr>
          <a:lstStyle/>
          <a:p>
            <a:r>
              <a:rPr lang="sl-SI" sz="2000" dirty="0">
                <a:solidFill>
                  <a:schemeClr val="bg1"/>
                </a:solidFill>
              </a:rPr>
              <a:t>Vladne </a:t>
            </a:r>
          </a:p>
          <a:p>
            <a:r>
              <a:rPr lang="sl-SI" sz="2000" dirty="0">
                <a:solidFill>
                  <a:schemeClr val="bg1"/>
                </a:solidFill>
              </a:rPr>
              <a:t>organizacije</a:t>
            </a:r>
            <a:endParaRPr lang="en-US" sz="2000" dirty="0">
              <a:solidFill>
                <a:schemeClr val="bg1"/>
              </a:solidFill>
            </a:endParaRPr>
          </a:p>
        </p:txBody>
      </p:sp>
      <p:sp>
        <p:nvSpPr>
          <p:cNvPr id="42" name="Pravokotnik: zaokroženi vogali 41">
            <a:extLst>
              <a:ext uri="{FF2B5EF4-FFF2-40B4-BE49-F238E27FC236}">
                <a16:creationId xmlns:a16="http://schemas.microsoft.com/office/drawing/2014/main" id="{0D83151E-60F9-4AF7-BF53-9EAB9CA75742}"/>
              </a:ext>
            </a:extLst>
          </p:cNvPr>
          <p:cNvSpPr/>
          <p:nvPr/>
        </p:nvSpPr>
        <p:spPr>
          <a:xfrm>
            <a:off x="2144683" y="10091643"/>
            <a:ext cx="2028305" cy="914400"/>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Namen</a:t>
            </a:r>
            <a:endParaRPr lang="en-US" sz="2400" dirty="0">
              <a:solidFill>
                <a:schemeClr val="tx1"/>
              </a:solidFill>
            </a:endParaRPr>
          </a:p>
        </p:txBody>
      </p:sp>
      <p:sp>
        <p:nvSpPr>
          <p:cNvPr id="43" name="Pravokotnik: zaokroženi vogali 42">
            <a:extLst>
              <a:ext uri="{FF2B5EF4-FFF2-40B4-BE49-F238E27FC236}">
                <a16:creationId xmlns:a16="http://schemas.microsoft.com/office/drawing/2014/main" id="{B716990F-925F-4B6A-98C4-BB3FFF73BAAA}"/>
              </a:ext>
            </a:extLst>
          </p:cNvPr>
          <p:cNvSpPr/>
          <p:nvPr/>
        </p:nvSpPr>
        <p:spPr>
          <a:xfrm>
            <a:off x="5370021" y="10141519"/>
            <a:ext cx="2028305" cy="914400"/>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Strategija</a:t>
            </a:r>
            <a:endParaRPr lang="en-US" sz="2400" dirty="0">
              <a:solidFill>
                <a:schemeClr val="tx1"/>
              </a:solidFill>
            </a:endParaRPr>
          </a:p>
        </p:txBody>
      </p:sp>
      <p:sp>
        <p:nvSpPr>
          <p:cNvPr id="44" name="Pravokotnik: zaokroženi vogali 43">
            <a:extLst>
              <a:ext uri="{FF2B5EF4-FFF2-40B4-BE49-F238E27FC236}">
                <a16:creationId xmlns:a16="http://schemas.microsoft.com/office/drawing/2014/main" id="{30137154-6F2A-4062-A691-B945327AB5C7}"/>
              </a:ext>
            </a:extLst>
          </p:cNvPr>
          <p:cNvSpPr/>
          <p:nvPr/>
        </p:nvSpPr>
        <p:spPr>
          <a:xfrm>
            <a:off x="9214658" y="10262054"/>
            <a:ext cx="2028305" cy="914400"/>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Kultura</a:t>
            </a:r>
            <a:endParaRPr lang="en-US" sz="2400" dirty="0">
              <a:solidFill>
                <a:schemeClr val="tx1"/>
              </a:solidFill>
            </a:endParaRPr>
          </a:p>
        </p:txBody>
      </p:sp>
      <p:cxnSp>
        <p:nvCxnSpPr>
          <p:cNvPr id="49" name="Raven povezovalnik 48">
            <a:extLst>
              <a:ext uri="{FF2B5EF4-FFF2-40B4-BE49-F238E27FC236}">
                <a16:creationId xmlns:a16="http://schemas.microsoft.com/office/drawing/2014/main" id="{3395D387-11E6-444C-BBBC-30B384331B8B}"/>
              </a:ext>
            </a:extLst>
          </p:cNvPr>
          <p:cNvCxnSpPr>
            <a:cxnSpLocks/>
            <a:stCxn id="40" idx="3"/>
          </p:cNvCxnSpPr>
          <p:nvPr/>
        </p:nvCxnSpPr>
        <p:spPr>
          <a:xfrm>
            <a:off x="2394064" y="1812167"/>
            <a:ext cx="3133900" cy="465513"/>
          </a:xfrm>
          <a:prstGeom prst="line">
            <a:avLst/>
          </a:prstGeom>
          <a:ln w="34925">
            <a:solidFill>
              <a:srgbClr val="632B8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Raven povezovalnik 49">
            <a:extLst>
              <a:ext uri="{FF2B5EF4-FFF2-40B4-BE49-F238E27FC236}">
                <a16:creationId xmlns:a16="http://schemas.microsoft.com/office/drawing/2014/main" id="{9E78A61C-4347-4A00-B034-25A099CD7F91}"/>
              </a:ext>
            </a:extLst>
          </p:cNvPr>
          <p:cNvCxnSpPr>
            <a:cxnSpLocks/>
            <a:stCxn id="40" idx="3"/>
          </p:cNvCxnSpPr>
          <p:nvPr/>
        </p:nvCxnSpPr>
        <p:spPr>
          <a:xfrm>
            <a:off x="2394064" y="1812167"/>
            <a:ext cx="3736572" cy="1359131"/>
          </a:xfrm>
          <a:prstGeom prst="line">
            <a:avLst/>
          </a:prstGeom>
          <a:ln w="34925">
            <a:solidFill>
              <a:srgbClr val="EA007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4" name="Raven povezovalnik 53">
            <a:extLst>
              <a:ext uri="{FF2B5EF4-FFF2-40B4-BE49-F238E27FC236}">
                <a16:creationId xmlns:a16="http://schemas.microsoft.com/office/drawing/2014/main" id="{E840F149-A002-4035-B2FC-0909FA4C9351}"/>
              </a:ext>
            </a:extLst>
          </p:cNvPr>
          <p:cNvCxnSpPr>
            <a:cxnSpLocks/>
            <a:stCxn id="40" idx="3"/>
          </p:cNvCxnSpPr>
          <p:nvPr/>
        </p:nvCxnSpPr>
        <p:spPr>
          <a:xfrm>
            <a:off x="2394064" y="1812167"/>
            <a:ext cx="3133900" cy="2959331"/>
          </a:xfrm>
          <a:prstGeom prst="line">
            <a:avLst/>
          </a:prstGeom>
          <a:ln w="34925">
            <a:solidFill>
              <a:srgbClr val="E2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Raven povezovalnik 56">
            <a:extLst>
              <a:ext uri="{FF2B5EF4-FFF2-40B4-BE49-F238E27FC236}">
                <a16:creationId xmlns:a16="http://schemas.microsoft.com/office/drawing/2014/main" id="{D68136BE-2F8A-4547-811D-8BDCEBC5D3C1}"/>
              </a:ext>
            </a:extLst>
          </p:cNvPr>
          <p:cNvCxnSpPr>
            <a:cxnSpLocks/>
            <a:stCxn id="41" idx="0"/>
          </p:cNvCxnSpPr>
          <p:nvPr/>
        </p:nvCxnSpPr>
        <p:spPr>
          <a:xfrm flipV="1">
            <a:off x="1180406" y="5956061"/>
            <a:ext cx="4804758" cy="2606040"/>
          </a:xfrm>
          <a:prstGeom prst="line">
            <a:avLst/>
          </a:prstGeom>
          <a:ln w="34925">
            <a:solidFill>
              <a:srgbClr val="D2A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0" name="Raven povezovalnik 59">
            <a:extLst>
              <a:ext uri="{FF2B5EF4-FFF2-40B4-BE49-F238E27FC236}">
                <a16:creationId xmlns:a16="http://schemas.microsoft.com/office/drawing/2014/main" id="{D7C8D281-4546-41B6-A100-C1C9D206D11D}"/>
              </a:ext>
            </a:extLst>
          </p:cNvPr>
          <p:cNvCxnSpPr>
            <a:cxnSpLocks/>
            <a:stCxn id="42" idx="0"/>
          </p:cNvCxnSpPr>
          <p:nvPr/>
        </p:nvCxnSpPr>
        <p:spPr>
          <a:xfrm flipV="1">
            <a:off x="3158836" y="6288570"/>
            <a:ext cx="4114800" cy="3803073"/>
          </a:xfrm>
          <a:prstGeom prst="line">
            <a:avLst/>
          </a:prstGeom>
          <a:ln w="34925">
            <a:solidFill>
              <a:srgbClr val="D2A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Raven povezovalnik 62">
            <a:extLst>
              <a:ext uri="{FF2B5EF4-FFF2-40B4-BE49-F238E27FC236}">
                <a16:creationId xmlns:a16="http://schemas.microsoft.com/office/drawing/2014/main" id="{FB1F0683-AAA1-4C8A-9B8F-CA0814DF0657}"/>
              </a:ext>
            </a:extLst>
          </p:cNvPr>
          <p:cNvCxnSpPr>
            <a:cxnSpLocks/>
            <a:stCxn id="43" idx="0"/>
          </p:cNvCxnSpPr>
          <p:nvPr/>
        </p:nvCxnSpPr>
        <p:spPr>
          <a:xfrm flipV="1">
            <a:off x="6384174" y="6475607"/>
            <a:ext cx="1970117" cy="3665912"/>
          </a:xfrm>
          <a:prstGeom prst="line">
            <a:avLst/>
          </a:prstGeom>
          <a:ln w="34925">
            <a:solidFill>
              <a:srgbClr val="D2A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Raven povezovalnik 65">
            <a:extLst>
              <a:ext uri="{FF2B5EF4-FFF2-40B4-BE49-F238E27FC236}">
                <a16:creationId xmlns:a16="http://schemas.microsoft.com/office/drawing/2014/main" id="{569340AA-6DE2-45AB-9DFC-54FDAD25A402}"/>
              </a:ext>
            </a:extLst>
          </p:cNvPr>
          <p:cNvCxnSpPr>
            <a:cxnSpLocks/>
            <a:stCxn id="44" idx="0"/>
          </p:cNvCxnSpPr>
          <p:nvPr/>
        </p:nvCxnSpPr>
        <p:spPr>
          <a:xfrm flipH="1" flipV="1">
            <a:off x="9850582" y="6517170"/>
            <a:ext cx="378229" cy="3744884"/>
          </a:xfrm>
          <a:prstGeom prst="line">
            <a:avLst/>
          </a:prstGeom>
          <a:ln w="34925">
            <a:solidFill>
              <a:srgbClr val="D2A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0" name="Raven povezovalnik 69">
            <a:extLst>
              <a:ext uri="{FF2B5EF4-FFF2-40B4-BE49-F238E27FC236}">
                <a16:creationId xmlns:a16="http://schemas.microsoft.com/office/drawing/2014/main" id="{8D2F8565-4C41-4D52-AA99-CBE2059D79AB}"/>
              </a:ext>
            </a:extLst>
          </p:cNvPr>
          <p:cNvCxnSpPr>
            <a:cxnSpLocks/>
            <a:stCxn id="45" idx="0"/>
          </p:cNvCxnSpPr>
          <p:nvPr/>
        </p:nvCxnSpPr>
        <p:spPr>
          <a:xfrm flipH="1" flipV="1">
            <a:off x="11055927" y="6288570"/>
            <a:ext cx="3225338" cy="3570317"/>
          </a:xfrm>
          <a:prstGeom prst="line">
            <a:avLst/>
          </a:prstGeom>
          <a:ln w="34925">
            <a:solidFill>
              <a:srgbClr val="D2A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Raven povezovalnik 72">
            <a:extLst>
              <a:ext uri="{FF2B5EF4-FFF2-40B4-BE49-F238E27FC236}">
                <a16:creationId xmlns:a16="http://schemas.microsoft.com/office/drawing/2014/main" id="{86C4589A-7A3E-44F7-A72E-51CD225CEC74}"/>
              </a:ext>
            </a:extLst>
          </p:cNvPr>
          <p:cNvCxnSpPr>
            <a:cxnSpLocks/>
          </p:cNvCxnSpPr>
          <p:nvPr/>
        </p:nvCxnSpPr>
        <p:spPr>
          <a:xfrm flipH="1" flipV="1">
            <a:off x="12385964" y="6080752"/>
            <a:ext cx="5569528" cy="1620983"/>
          </a:xfrm>
          <a:prstGeom prst="line">
            <a:avLst/>
          </a:prstGeom>
          <a:ln w="34925">
            <a:solidFill>
              <a:srgbClr val="D2A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6" name="Pravokotnik 75">
            <a:extLst>
              <a:ext uri="{FF2B5EF4-FFF2-40B4-BE49-F238E27FC236}">
                <a16:creationId xmlns:a16="http://schemas.microsoft.com/office/drawing/2014/main" id="{8175E019-3E38-4B1B-93D8-4472A401CB52}"/>
              </a:ext>
            </a:extLst>
          </p:cNvPr>
          <p:cNvSpPr/>
          <p:nvPr/>
        </p:nvSpPr>
        <p:spPr>
          <a:xfrm>
            <a:off x="411832" y="921911"/>
            <a:ext cx="18470880" cy="9429526"/>
          </a:xfrm>
          <a:prstGeom prst="rect">
            <a:avLst/>
          </a:prstGeom>
          <a:solidFill>
            <a:srgbClr val="FFFFFF">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Pravokotnik: zaokroženi vogali 39">
            <a:extLst>
              <a:ext uri="{FF2B5EF4-FFF2-40B4-BE49-F238E27FC236}">
                <a16:creationId xmlns:a16="http://schemas.microsoft.com/office/drawing/2014/main" id="{D96361FC-9B2C-40FE-B92C-6358F1484DE2}"/>
              </a:ext>
            </a:extLst>
          </p:cNvPr>
          <p:cNvSpPr/>
          <p:nvPr/>
        </p:nvSpPr>
        <p:spPr>
          <a:xfrm>
            <a:off x="365759" y="1213650"/>
            <a:ext cx="2028305" cy="1197034"/>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Izzivi,</a:t>
            </a:r>
          </a:p>
          <a:p>
            <a:pPr algn="ctr"/>
            <a:r>
              <a:rPr lang="sl-SI" sz="2000" dirty="0">
                <a:solidFill>
                  <a:schemeClr val="tx1"/>
                </a:solidFill>
              </a:rPr>
              <a:t>priložnosti</a:t>
            </a:r>
            <a:endParaRPr lang="en-US" sz="2000" dirty="0">
              <a:solidFill>
                <a:schemeClr val="tx1"/>
              </a:solidFill>
            </a:endParaRPr>
          </a:p>
        </p:txBody>
      </p:sp>
      <p:sp>
        <p:nvSpPr>
          <p:cNvPr id="46" name="Pravokotnik: zaokroženi vogali 45">
            <a:extLst>
              <a:ext uri="{FF2B5EF4-FFF2-40B4-BE49-F238E27FC236}">
                <a16:creationId xmlns:a16="http://schemas.microsoft.com/office/drawing/2014/main" id="{896786B1-67A2-4B7A-B9A4-B4942BB10354}"/>
              </a:ext>
            </a:extLst>
          </p:cNvPr>
          <p:cNvSpPr/>
          <p:nvPr/>
        </p:nvSpPr>
        <p:spPr>
          <a:xfrm>
            <a:off x="16492450" y="7747454"/>
            <a:ext cx="3192087" cy="1945178"/>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Upravljanje operativne uspešnosti in učinkovitosti ter hkrati uspešne transformacije</a:t>
            </a:r>
            <a:endParaRPr lang="en-US" sz="2000" dirty="0">
              <a:solidFill>
                <a:schemeClr val="tx1"/>
              </a:solidFill>
            </a:endParaRPr>
          </a:p>
        </p:txBody>
      </p:sp>
      <p:sp>
        <p:nvSpPr>
          <p:cNvPr id="45" name="Pravokotnik: zaokroženi vogali 44">
            <a:extLst>
              <a:ext uri="{FF2B5EF4-FFF2-40B4-BE49-F238E27FC236}">
                <a16:creationId xmlns:a16="http://schemas.microsoft.com/office/drawing/2014/main" id="{B75E7002-9769-48D3-B7D6-7AD68B43DFA5}"/>
              </a:ext>
            </a:extLst>
          </p:cNvPr>
          <p:cNvSpPr/>
          <p:nvPr/>
        </p:nvSpPr>
        <p:spPr>
          <a:xfrm>
            <a:off x="12319461" y="9858887"/>
            <a:ext cx="3923608" cy="1396538"/>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Struktura vodenja: Upravljanje, poslovni model, </a:t>
            </a:r>
            <a:r>
              <a:rPr lang="sl-SI" sz="2000" dirty="0" err="1">
                <a:solidFill>
                  <a:schemeClr val="tx1"/>
                </a:solidFill>
              </a:rPr>
              <a:t>menedžiranje</a:t>
            </a:r>
            <a:r>
              <a:rPr lang="sl-SI" sz="2000" dirty="0">
                <a:solidFill>
                  <a:schemeClr val="tx1"/>
                </a:solidFill>
              </a:rPr>
              <a:t> uspešnosti in učinkovitosti</a:t>
            </a:r>
            <a:endParaRPr lang="en-US" sz="2000" dirty="0">
              <a:solidFill>
                <a:schemeClr val="tx1"/>
              </a:solidFill>
            </a:endParaRPr>
          </a:p>
        </p:txBody>
      </p:sp>
      <p:sp>
        <p:nvSpPr>
          <p:cNvPr id="41" name="Pravokotnik: zaokroženi vogali 40">
            <a:extLst>
              <a:ext uri="{FF2B5EF4-FFF2-40B4-BE49-F238E27FC236}">
                <a16:creationId xmlns:a16="http://schemas.microsoft.com/office/drawing/2014/main" id="{CD2C0BC1-2626-4E36-BC37-1052A00AF2AE}"/>
              </a:ext>
            </a:extLst>
          </p:cNvPr>
          <p:cNvSpPr/>
          <p:nvPr/>
        </p:nvSpPr>
        <p:spPr>
          <a:xfrm>
            <a:off x="166253" y="8562101"/>
            <a:ext cx="2028305" cy="1197034"/>
          </a:xfrm>
          <a:prstGeom prst="roundRect">
            <a:avLst/>
          </a:prstGeom>
          <a:gradFill flip="none" rotWithShape="1">
            <a:gsLst>
              <a:gs pos="0">
                <a:srgbClr val="D2A000">
                  <a:tint val="66000"/>
                  <a:satMod val="160000"/>
                </a:srgbClr>
              </a:gs>
              <a:gs pos="50000">
                <a:srgbClr val="D2A000">
                  <a:tint val="44500"/>
                  <a:satMod val="160000"/>
                </a:srgbClr>
              </a:gs>
              <a:gs pos="100000">
                <a:srgbClr val="D2A000">
                  <a:tint val="23500"/>
                  <a:satMod val="160000"/>
                </a:srgbClr>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Vloga organizacije v ekosistemu</a:t>
            </a:r>
            <a:endParaRPr lang="en-US" sz="2000" dirty="0">
              <a:solidFill>
                <a:schemeClr val="tx1"/>
              </a:solidFill>
            </a:endParaRPr>
          </a:p>
        </p:txBody>
      </p:sp>
      <p:sp>
        <p:nvSpPr>
          <p:cNvPr id="47" name="Pravokotnik: zaokroženi vogali 46">
            <a:extLst>
              <a:ext uri="{FF2B5EF4-FFF2-40B4-BE49-F238E27FC236}">
                <a16:creationId xmlns:a16="http://schemas.microsoft.com/office/drawing/2014/main" id="{61B46B59-710A-4A3C-82EE-A04D2A0E1EE1}"/>
              </a:ext>
            </a:extLst>
          </p:cNvPr>
          <p:cNvSpPr/>
          <p:nvPr/>
        </p:nvSpPr>
        <p:spPr>
          <a:xfrm>
            <a:off x="16292945" y="980894"/>
            <a:ext cx="2992581" cy="1845426"/>
          </a:xfrm>
          <a:prstGeom prst="roundRect">
            <a:avLst/>
          </a:prstGeom>
          <a:solidFill>
            <a:schemeClr val="bg1">
              <a:lumMod val="9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Ustvarjanje trajnostne vrednosti, danes in v prihodnosti, za ključne deležnike</a:t>
            </a:r>
            <a:endParaRPr lang="en-US" sz="2000" dirty="0">
              <a:solidFill>
                <a:schemeClr val="tx1"/>
              </a:solidFill>
            </a:endParaRPr>
          </a:p>
        </p:txBody>
      </p:sp>
      <p:cxnSp>
        <p:nvCxnSpPr>
          <p:cNvPr id="77" name="Raven povezovalnik 76">
            <a:extLst>
              <a:ext uri="{FF2B5EF4-FFF2-40B4-BE49-F238E27FC236}">
                <a16:creationId xmlns:a16="http://schemas.microsoft.com/office/drawing/2014/main" id="{3BD1DC02-7174-4E8F-B9DD-69A8875A595E}"/>
              </a:ext>
            </a:extLst>
          </p:cNvPr>
          <p:cNvCxnSpPr>
            <a:cxnSpLocks/>
            <a:endCxn id="47" idx="1"/>
          </p:cNvCxnSpPr>
          <p:nvPr/>
        </p:nvCxnSpPr>
        <p:spPr>
          <a:xfrm flipV="1">
            <a:off x="12269585" y="1903607"/>
            <a:ext cx="4023360" cy="1421476"/>
          </a:xfrm>
          <a:prstGeom prst="line">
            <a:avLst/>
          </a:prstGeom>
          <a:ln w="34925">
            <a:solidFill>
              <a:srgbClr val="EA007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9" name="PoljeZBesedilom 58">
            <a:extLst>
              <a:ext uri="{FF2B5EF4-FFF2-40B4-BE49-F238E27FC236}">
                <a16:creationId xmlns:a16="http://schemas.microsoft.com/office/drawing/2014/main" id="{FF5C4CF6-8221-407F-8BC2-93F3DEAC5F69}"/>
              </a:ext>
            </a:extLst>
          </p:cNvPr>
          <p:cNvSpPr txBox="1"/>
          <p:nvPr/>
        </p:nvSpPr>
        <p:spPr>
          <a:xfrm>
            <a:off x="2375414" y="3000140"/>
            <a:ext cx="1323952" cy="707886"/>
          </a:xfrm>
          <a:prstGeom prst="rect">
            <a:avLst/>
          </a:prstGeom>
          <a:noFill/>
        </p:spPr>
        <p:txBody>
          <a:bodyPr wrap="none" rtlCol="0">
            <a:spAutoFit/>
          </a:bodyPr>
          <a:lstStyle/>
          <a:p>
            <a:r>
              <a:rPr lang="sl-SI" sz="2000" dirty="0">
                <a:solidFill>
                  <a:schemeClr val="bg1"/>
                </a:solidFill>
              </a:rPr>
              <a:t>Globalno </a:t>
            </a:r>
          </a:p>
          <a:p>
            <a:r>
              <a:rPr lang="sl-SI" sz="2000" dirty="0">
                <a:solidFill>
                  <a:schemeClr val="bg1"/>
                </a:solidFill>
              </a:rPr>
              <a:t>Segrevanje</a:t>
            </a:r>
          </a:p>
        </p:txBody>
      </p:sp>
      <p:sp>
        <p:nvSpPr>
          <p:cNvPr id="61" name="object 27">
            <a:extLst>
              <a:ext uri="{FF2B5EF4-FFF2-40B4-BE49-F238E27FC236}">
                <a16:creationId xmlns:a16="http://schemas.microsoft.com/office/drawing/2014/main" id="{2E67EA25-3C29-44CA-9B8B-61652394DE39}"/>
              </a:ext>
            </a:extLst>
          </p:cNvPr>
          <p:cNvSpPr txBox="1">
            <a:spLocks/>
          </p:cNvSpPr>
          <p:nvPr/>
        </p:nvSpPr>
        <p:spPr>
          <a:xfrm>
            <a:off x="751676" y="104680"/>
            <a:ext cx="15162515" cy="1138773"/>
          </a:xfrm>
          <a:prstGeom prst="rect">
            <a:avLst/>
          </a:prstGeom>
        </p:spPr>
        <p:txBody>
          <a:bodyPr vert="horz" wrap="square" lIns="0" tIns="161290" rIns="0" bIns="0" rtlCol="0">
            <a:spAutoFit/>
          </a:bodyPr>
          <a:lstStyle>
            <a:lvl1pPr>
              <a:defRPr>
                <a:latin typeface="+mj-lt"/>
                <a:ea typeface="+mj-ea"/>
                <a:cs typeface="+mj-cs"/>
              </a:defRPr>
            </a:lvl1pPr>
          </a:lstStyle>
          <a:p>
            <a:pPr marR="5080" algn="l">
              <a:lnSpc>
                <a:spcPts val="7640"/>
              </a:lnSpc>
            </a:pPr>
            <a:r>
              <a:rPr lang="sl-SI" sz="7250" kern="0" spc="-25" dirty="0">
                <a:solidFill>
                  <a:srgbClr val="346C80"/>
                </a:solidFill>
                <a:latin typeface="Arial Black" panose="020B0A04020102020204" pitchFamily="34" charset="0"/>
              </a:rPr>
              <a:t>Ekosistem organizacije</a:t>
            </a:r>
            <a:endParaRPr lang="da-DK" sz="7250" kern="0" spc="15" dirty="0">
              <a:solidFill>
                <a:srgbClr val="346C80"/>
              </a:solidFill>
              <a:latin typeface="Arial Black" panose="020B0A04020102020204" pitchFamily="34" charset="0"/>
            </a:endParaRPr>
          </a:p>
        </p:txBody>
      </p:sp>
    </p:spTree>
    <p:extLst>
      <p:ext uri="{BB962C8B-B14F-4D97-AF65-F5344CB8AC3E}">
        <p14:creationId xmlns:p14="http://schemas.microsoft.com/office/powerpoint/2010/main" val="247255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EBE1167A-6EDF-45BD-A93C-602847A5132C}"/>
              </a:ext>
            </a:extLst>
          </p:cNvPr>
          <p:cNvSpPr txBox="1">
            <a:spLocks/>
          </p:cNvSpPr>
          <p:nvPr/>
        </p:nvSpPr>
        <p:spPr>
          <a:xfrm>
            <a:off x="751676" y="437180"/>
            <a:ext cx="14675893" cy="2113399"/>
          </a:xfrm>
          <a:prstGeom prst="rect">
            <a:avLst/>
          </a:prstGeom>
        </p:spPr>
        <p:txBody>
          <a:bodyPr vert="horz" wrap="square" lIns="0" tIns="161290" rIns="0" bIns="0" rtlCol="0">
            <a:spAutoFit/>
          </a:bodyPr>
          <a:lstStyle>
            <a:lvl1pPr>
              <a:defRPr>
                <a:latin typeface="+mj-lt"/>
                <a:ea typeface="+mj-ea"/>
                <a:cs typeface="+mj-cs"/>
              </a:defRPr>
            </a:lvl1pPr>
          </a:lstStyle>
          <a:p>
            <a:pPr marR="5080" algn="l">
              <a:lnSpc>
                <a:spcPts val="7640"/>
              </a:lnSpc>
            </a:pPr>
            <a:r>
              <a:rPr lang="sl-SI" sz="7250" kern="0" spc="-25" dirty="0" err="1">
                <a:solidFill>
                  <a:srgbClr val="346C80"/>
                </a:solidFill>
                <a:latin typeface="Arial Black" panose="020B0A04020102020204" pitchFamily="34" charset="0"/>
              </a:rPr>
              <a:t>Mega</a:t>
            </a:r>
            <a:r>
              <a:rPr lang="sl-SI" sz="7250" kern="0" spc="-25" dirty="0">
                <a:solidFill>
                  <a:srgbClr val="346C80"/>
                </a:solidFill>
                <a:latin typeface="Arial Black" panose="020B0A04020102020204" pitchFamily="34" charset="0"/>
              </a:rPr>
              <a:t> trendi – sedanjosti in prihodnosti</a:t>
            </a:r>
            <a:endParaRPr lang="da-DK" sz="7250" kern="0" spc="15" dirty="0">
              <a:solidFill>
                <a:srgbClr val="346C80"/>
              </a:solidFill>
              <a:latin typeface="Arial Black" panose="020B0A04020102020204" pitchFamily="34" charset="0"/>
            </a:endParaRPr>
          </a:p>
        </p:txBody>
      </p:sp>
      <p:pic>
        <p:nvPicPr>
          <p:cNvPr id="12" name="Slika 11">
            <a:extLst>
              <a:ext uri="{FF2B5EF4-FFF2-40B4-BE49-F238E27FC236}">
                <a16:creationId xmlns:a16="http://schemas.microsoft.com/office/drawing/2014/main" id="{953864B2-AB65-48E6-894D-FACB11C512E1}"/>
              </a:ext>
            </a:extLst>
          </p:cNvPr>
          <p:cNvPicPr>
            <a:picLocks noChangeAspect="1"/>
          </p:cNvPicPr>
          <p:nvPr/>
        </p:nvPicPr>
        <p:blipFill>
          <a:blip r:embed="rId3"/>
          <a:stretch>
            <a:fillRect/>
          </a:stretch>
        </p:blipFill>
        <p:spPr>
          <a:xfrm>
            <a:off x="751676" y="3255539"/>
            <a:ext cx="3814158" cy="1994510"/>
          </a:xfrm>
          <a:prstGeom prst="rect">
            <a:avLst/>
          </a:prstGeom>
        </p:spPr>
      </p:pic>
      <p:pic>
        <p:nvPicPr>
          <p:cNvPr id="13" name="Slika 12">
            <a:extLst>
              <a:ext uri="{FF2B5EF4-FFF2-40B4-BE49-F238E27FC236}">
                <a16:creationId xmlns:a16="http://schemas.microsoft.com/office/drawing/2014/main" id="{EB9E68FE-A2A3-46BC-B01A-8089F4C88B8E}"/>
              </a:ext>
            </a:extLst>
          </p:cNvPr>
          <p:cNvPicPr>
            <a:picLocks noChangeAspect="1"/>
          </p:cNvPicPr>
          <p:nvPr/>
        </p:nvPicPr>
        <p:blipFill>
          <a:blip r:embed="rId4"/>
          <a:stretch>
            <a:fillRect/>
          </a:stretch>
        </p:blipFill>
        <p:spPr>
          <a:xfrm>
            <a:off x="5490935" y="3255540"/>
            <a:ext cx="4051124" cy="1994510"/>
          </a:xfrm>
          <a:prstGeom prst="rect">
            <a:avLst/>
          </a:prstGeom>
        </p:spPr>
      </p:pic>
      <p:pic>
        <p:nvPicPr>
          <p:cNvPr id="14" name="Slika 13">
            <a:extLst>
              <a:ext uri="{FF2B5EF4-FFF2-40B4-BE49-F238E27FC236}">
                <a16:creationId xmlns:a16="http://schemas.microsoft.com/office/drawing/2014/main" id="{FAC14DD0-C55D-42CD-ABC3-E6880ED242FC}"/>
              </a:ext>
            </a:extLst>
          </p:cNvPr>
          <p:cNvPicPr>
            <a:picLocks noChangeAspect="1"/>
          </p:cNvPicPr>
          <p:nvPr/>
        </p:nvPicPr>
        <p:blipFill>
          <a:blip r:embed="rId5"/>
          <a:stretch>
            <a:fillRect/>
          </a:stretch>
        </p:blipFill>
        <p:spPr>
          <a:xfrm>
            <a:off x="10467159" y="3255539"/>
            <a:ext cx="3648026" cy="1994510"/>
          </a:xfrm>
          <a:prstGeom prst="rect">
            <a:avLst/>
          </a:prstGeom>
        </p:spPr>
      </p:pic>
      <p:pic>
        <p:nvPicPr>
          <p:cNvPr id="15" name="Slika 14">
            <a:extLst>
              <a:ext uri="{FF2B5EF4-FFF2-40B4-BE49-F238E27FC236}">
                <a16:creationId xmlns:a16="http://schemas.microsoft.com/office/drawing/2014/main" id="{221F99C6-5AFE-4C29-B540-2833247BD894}"/>
              </a:ext>
            </a:extLst>
          </p:cNvPr>
          <p:cNvPicPr>
            <a:picLocks noChangeAspect="1"/>
          </p:cNvPicPr>
          <p:nvPr/>
        </p:nvPicPr>
        <p:blipFill>
          <a:blip r:embed="rId6"/>
          <a:stretch>
            <a:fillRect/>
          </a:stretch>
        </p:blipFill>
        <p:spPr>
          <a:xfrm>
            <a:off x="15040287" y="3250131"/>
            <a:ext cx="4051124" cy="1994510"/>
          </a:xfrm>
          <a:prstGeom prst="rect">
            <a:avLst/>
          </a:prstGeom>
        </p:spPr>
      </p:pic>
      <p:pic>
        <p:nvPicPr>
          <p:cNvPr id="16" name="Slika 15">
            <a:extLst>
              <a:ext uri="{FF2B5EF4-FFF2-40B4-BE49-F238E27FC236}">
                <a16:creationId xmlns:a16="http://schemas.microsoft.com/office/drawing/2014/main" id="{01A6FBF1-6AE9-4582-9967-7977A7AAAA75}"/>
              </a:ext>
            </a:extLst>
          </p:cNvPr>
          <p:cNvPicPr>
            <a:picLocks noChangeAspect="1"/>
          </p:cNvPicPr>
          <p:nvPr/>
        </p:nvPicPr>
        <p:blipFill>
          <a:blip r:embed="rId7"/>
          <a:stretch>
            <a:fillRect/>
          </a:stretch>
        </p:blipFill>
        <p:spPr>
          <a:xfrm>
            <a:off x="751676" y="6666056"/>
            <a:ext cx="3760430" cy="2334655"/>
          </a:xfrm>
          <a:prstGeom prst="rect">
            <a:avLst/>
          </a:prstGeom>
        </p:spPr>
      </p:pic>
      <p:pic>
        <p:nvPicPr>
          <p:cNvPr id="17" name="Slika 16">
            <a:extLst>
              <a:ext uri="{FF2B5EF4-FFF2-40B4-BE49-F238E27FC236}">
                <a16:creationId xmlns:a16="http://schemas.microsoft.com/office/drawing/2014/main" id="{09AEDFB0-FA72-47F1-BE12-922CBBF91692}"/>
              </a:ext>
            </a:extLst>
          </p:cNvPr>
          <p:cNvPicPr>
            <a:picLocks noChangeAspect="1"/>
          </p:cNvPicPr>
          <p:nvPr/>
        </p:nvPicPr>
        <p:blipFill>
          <a:blip r:embed="rId8"/>
          <a:stretch>
            <a:fillRect/>
          </a:stretch>
        </p:blipFill>
        <p:spPr>
          <a:xfrm>
            <a:off x="5490935" y="6666056"/>
            <a:ext cx="4051124" cy="2334655"/>
          </a:xfrm>
          <a:prstGeom prst="rect">
            <a:avLst/>
          </a:prstGeom>
        </p:spPr>
      </p:pic>
      <p:pic>
        <p:nvPicPr>
          <p:cNvPr id="18" name="Slika 17">
            <a:extLst>
              <a:ext uri="{FF2B5EF4-FFF2-40B4-BE49-F238E27FC236}">
                <a16:creationId xmlns:a16="http://schemas.microsoft.com/office/drawing/2014/main" id="{E301B95F-4D6C-4434-B890-550782D82B0F}"/>
              </a:ext>
            </a:extLst>
          </p:cNvPr>
          <p:cNvPicPr>
            <a:picLocks noChangeAspect="1"/>
          </p:cNvPicPr>
          <p:nvPr/>
        </p:nvPicPr>
        <p:blipFill>
          <a:blip r:embed="rId9"/>
          <a:stretch>
            <a:fillRect/>
          </a:stretch>
        </p:blipFill>
        <p:spPr>
          <a:xfrm>
            <a:off x="10520888" y="6666057"/>
            <a:ext cx="3594297" cy="2334654"/>
          </a:xfrm>
          <a:prstGeom prst="rect">
            <a:avLst/>
          </a:prstGeom>
        </p:spPr>
      </p:pic>
      <p:pic>
        <p:nvPicPr>
          <p:cNvPr id="19" name="Slika 18">
            <a:extLst>
              <a:ext uri="{FF2B5EF4-FFF2-40B4-BE49-F238E27FC236}">
                <a16:creationId xmlns:a16="http://schemas.microsoft.com/office/drawing/2014/main" id="{35757DA1-C7CC-4D6F-843E-9679BDB22E52}"/>
              </a:ext>
            </a:extLst>
          </p:cNvPr>
          <p:cNvPicPr>
            <a:picLocks noChangeAspect="1"/>
          </p:cNvPicPr>
          <p:nvPr/>
        </p:nvPicPr>
        <p:blipFill>
          <a:blip r:embed="rId10"/>
          <a:stretch>
            <a:fillRect/>
          </a:stretch>
        </p:blipFill>
        <p:spPr>
          <a:xfrm>
            <a:off x="15040286" y="6666056"/>
            <a:ext cx="4051125" cy="2331085"/>
          </a:xfrm>
          <a:prstGeom prst="rect">
            <a:avLst/>
          </a:prstGeom>
        </p:spPr>
      </p:pic>
      <p:sp>
        <p:nvSpPr>
          <p:cNvPr id="20" name="PoljeZBesedilom 19">
            <a:extLst>
              <a:ext uri="{FF2B5EF4-FFF2-40B4-BE49-F238E27FC236}">
                <a16:creationId xmlns:a16="http://schemas.microsoft.com/office/drawing/2014/main" id="{CD1700E3-95E5-4330-A556-02D359C29628}"/>
              </a:ext>
            </a:extLst>
          </p:cNvPr>
          <p:cNvSpPr txBox="1"/>
          <p:nvPr/>
        </p:nvSpPr>
        <p:spPr>
          <a:xfrm>
            <a:off x="1293830" y="5250049"/>
            <a:ext cx="2789738" cy="461665"/>
          </a:xfrm>
          <a:prstGeom prst="rect">
            <a:avLst/>
          </a:prstGeom>
          <a:noFill/>
        </p:spPr>
        <p:txBody>
          <a:bodyPr wrap="none" rtlCol="0">
            <a:spAutoFit/>
          </a:bodyPr>
          <a:lstStyle/>
          <a:p>
            <a:r>
              <a:rPr lang="sl-SI" sz="2400" b="1" dirty="0"/>
              <a:t>Globalno segrevanje</a:t>
            </a:r>
            <a:endParaRPr lang="en-US" sz="2400" b="1" dirty="0"/>
          </a:p>
        </p:txBody>
      </p:sp>
      <p:sp>
        <p:nvSpPr>
          <p:cNvPr id="21" name="PoljeZBesedilom 20">
            <a:extLst>
              <a:ext uri="{FF2B5EF4-FFF2-40B4-BE49-F238E27FC236}">
                <a16:creationId xmlns:a16="http://schemas.microsoft.com/office/drawing/2014/main" id="{93EC510B-2B00-4910-B792-DCEA47FB3A89}"/>
              </a:ext>
            </a:extLst>
          </p:cNvPr>
          <p:cNvSpPr txBox="1"/>
          <p:nvPr/>
        </p:nvSpPr>
        <p:spPr>
          <a:xfrm>
            <a:off x="6151571" y="5250049"/>
            <a:ext cx="2471767" cy="461665"/>
          </a:xfrm>
          <a:prstGeom prst="rect">
            <a:avLst/>
          </a:prstGeom>
          <a:noFill/>
        </p:spPr>
        <p:txBody>
          <a:bodyPr wrap="none" rtlCol="0">
            <a:spAutoFit/>
          </a:bodyPr>
          <a:lstStyle/>
          <a:p>
            <a:r>
              <a:rPr lang="sl-SI" sz="2400" b="1" dirty="0"/>
              <a:t>Ekonomija delitve</a:t>
            </a:r>
            <a:endParaRPr lang="en-US" sz="2400" b="1" dirty="0"/>
          </a:p>
        </p:txBody>
      </p:sp>
      <p:sp>
        <p:nvSpPr>
          <p:cNvPr id="22" name="PoljeZBesedilom 21">
            <a:extLst>
              <a:ext uri="{FF2B5EF4-FFF2-40B4-BE49-F238E27FC236}">
                <a16:creationId xmlns:a16="http://schemas.microsoft.com/office/drawing/2014/main" id="{24A11D46-441F-4BEC-938D-3FD0CFDA9D7F}"/>
              </a:ext>
            </a:extLst>
          </p:cNvPr>
          <p:cNvSpPr txBox="1"/>
          <p:nvPr/>
        </p:nvSpPr>
        <p:spPr>
          <a:xfrm>
            <a:off x="11256971" y="5250049"/>
            <a:ext cx="1793376" cy="461665"/>
          </a:xfrm>
          <a:prstGeom prst="rect">
            <a:avLst/>
          </a:prstGeom>
          <a:noFill/>
        </p:spPr>
        <p:txBody>
          <a:bodyPr wrap="none" rtlCol="0">
            <a:spAutoFit/>
          </a:bodyPr>
          <a:lstStyle/>
          <a:p>
            <a:r>
              <a:rPr lang="sl-SI" sz="2400" b="1" dirty="0"/>
              <a:t>Globalizacija</a:t>
            </a:r>
            <a:endParaRPr lang="en-US" sz="2400" b="1" dirty="0"/>
          </a:p>
        </p:txBody>
      </p:sp>
      <p:sp>
        <p:nvSpPr>
          <p:cNvPr id="23" name="PoljeZBesedilom 22">
            <a:extLst>
              <a:ext uri="{FF2B5EF4-FFF2-40B4-BE49-F238E27FC236}">
                <a16:creationId xmlns:a16="http://schemas.microsoft.com/office/drawing/2014/main" id="{3466168D-FCA0-4CAA-A558-F8A4FE2B30D9}"/>
              </a:ext>
            </a:extLst>
          </p:cNvPr>
          <p:cNvSpPr txBox="1"/>
          <p:nvPr/>
        </p:nvSpPr>
        <p:spPr>
          <a:xfrm>
            <a:off x="15443384" y="5244641"/>
            <a:ext cx="3455561" cy="461665"/>
          </a:xfrm>
          <a:prstGeom prst="rect">
            <a:avLst/>
          </a:prstGeom>
          <a:noFill/>
        </p:spPr>
        <p:txBody>
          <a:bodyPr wrap="none" rtlCol="0">
            <a:spAutoFit/>
          </a:bodyPr>
          <a:lstStyle/>
          <a:p>
            <a:r>
              <a:rPr lang="sl-SI" sz="2400" b="1" dirty="0"/>
              <a:t>Demografske spremembe</a:t>
            </a:r>
            <a:endParaRPr lang="en-US" sz="2400" b="1" dirty="0"/>
          </a:p>
        </p:txBody>
      </p:sp>
      <p:sp>
        <p:nvSpPr>
          <p:cNvPr id="24" name="PoljeZBesedilom 23">
            <a:extLst>
              <a:ext uri="{FF2B5EF4-FFF2-40B4-BE49-F238E27FC236}">
                <a16:creationId xmlns:a16="http://schemas.microsoft.com/office/drawing/2014/main" id="{9CC43731-B557-460B-932C-56491CEF99F5}"/>
              </a:ext>
            </a:extLst>
          </p:cNvPr>
          <p:cNvSpPr txBox="1"/>
          <p:nvPr/>
        </p:nvSpPr>
        <p:spPr>
          <a:xfrm>
            <a:off x="1089913" y="9122873"/>
            <a:ext cx="3183692" cy="461665"/>
          </a:xfrm>
          <a:prstGeom prst="rect">
            <a:avLst/>
          </a:prstGeom>
          <a:noFill/>
        </p:spPr>
        <p:txBody>
          <a:bodyPr wrap="none" rtlCol="0">
            <a:spAutoFit/>
          </a:bodyPr>
          <a:lstStyle/>
          <a:p>
            <a:r>
              <a:rPr lang="sl-SI" sz="2400" b="1" dirty="0" err="1"/>
              <a:t>Disruptivne</a:t>
            </a:r>
            <a:r>
              <a:rPr lang="sl-SI" sz="2400" b="1" dirty="0"/>
              <a:t> tehnologije</a:t>
            </a:r>
            <a:endParaRPr lang="en-US" sz="2400" b="1" dirty="0"/>
          </a:p>
        </p:txBody>
      </p:sp>
      <p:sp>
        <p:nvSpPr>
          <p:cNvPr id="25" name="PoljeZBesedilom 24">
            <a:extLst>
              <a:ext uri="{FF2B5EF4-FFF2-40B4-BE49-F238E27FC236}">
                <a16:creationId xmlns:a16="http://schemas.microsoft.com/office/drawing/2014/main" id="{F2871C97-DC3F-41DC-B14D-C1E1B8CA2C45}"/>
              </a:ext>
            </a:extLst>
          </p:cNvPr>
          <p:cNvSpPr txBox="1"/>
          <p:nvPr/>
        </p:nvSpPr>
        <p:spPr>
          <a:xfrm>
            <a:off x="5963764" y="9122873"/>
            <a:ext cx="3436069" cy="461665"/>
          </a:xfrm>
          <a:prstGeom prst="rect">
            <a:avLst/>
          </a:prstGeom>
          <a:noFill/>
        </p:spPr>
        <p:txBody>
          <a:bodyPr wrap="none" rtlCol="0">
            <a:spAutoFit/>
          </a:bodyPr>
          <a:lstStyle/>
          <a:p>
            <a:r>
              <a:rPr lang="sl-SI" sz="2400" b="1" dirty="0"/>
              <a:t>Geopolitična nestabilnost</a:t>
            </a:r>
            <a:endParaRPr lang="en-US" sz="2400" b="1" dirty="0"/>
          </a:p>
        </p:txBody>
      </p:sp>
      <p:sp>
        <p:nvSpPr>
          <p:cNvPr id="26" name="PoljeZBesedilom 25">
            <a:extLst>
              <a:ext uri="{FF2B5EF4-FFF2-40B4-BE49-F238E27FC236}">
                <a16:creationId xmlns:a16="http://schemas.microsoft.com/office/drawing/2014/main" id="{C6C52F04-D9F8-4F0C-B6D0-F729BC986382}"/>
              </a:ext>
            </a:extLst>
          </p:cNvPr>
          <p:cNvSpPr txBox="1"/>
          <p:nvPr/>
        </p:nvSpPr>
        <p:spPr>
          <a:xfrm>
            <a:off x="11240862" y="9100669"/>
            <a:ext cx="2372444" cy="461665"/>
          </a:xfrm>
          <a:prstGeom prst="rect">
            <a:avLst/>
          </a:prstGeom>
          <a:noFill/>
        </p:spPr>
        <p:txBody>
          <a:bodyPr wrap="none" rtlCol="0">
            <a:spAutoFit/>
          </a:bodyPr>
          <a:lstStyle/>
          <a:p>
            <a:r>
              <a:rPr lang="sl-SI" sz="2400" b="1" dirty="0"/>
              <a:t>Trajnostni cilji ZN</a:t>
            </a:r>
            <a:endParaRPr lang="en-US" sz="2400" b="1" dirty="0"/>
          </a:p>
        </p:txBody>
      </p:sp>
      <p:sp>
        <p:nvSpPr>
          <p:cNvPr id="27" name="PoljeZBesedilom 26">
            <a:extLst>
              <a:ext uri="{FF2B5EF4-FFF2-40B4-BE49-F238E27FC236}">
                <a16:creationId xmlns:a16="http://schemas.microsoft.com/office/drawing/2014/main" id="{E57F6CA6-CA8F-4778-BC9B-74BB1BF886E9}"/>
              </a:ext>
            </a:extLst>
          </p:cNvPr>
          <p:cNvSpPr txBox="1"/>
          <p:nvPr/>
        </p:nvSpPr>
        <p:spPr>
          <a:xfrm>
            <a:off x="15802636" y="9100668"/>
            <a:ext cx="2863028" cy="461665"/>
          </a:xfrm>
          <a:prstGeom prst="rect">
            <a:avLst/>
          </a:prstGeom>
          <a:noFill/>
        </p:spPr>
        <p:txBody>
          <a:bodyPr wrap="none" rtlCol="0">
            <a:spAutoFit/>
          </a:bodyPr>
          <a:lstStyle/>
          <a:p>
            <a:r>
              <a:rPr lang="sl-SI" sz="2400" b="1" dirty="0"/>
              <a:t>Krožno gospodarstvo</a:t>
            </a:r>
            <a:endParaRPr lang="en-US" sz="2400" b="1" dirty="0"/>
          </a:p>
        </p:txBody>
      </p:sp>
    </p:spTree>
    <p:extLst>
      <p:ext uri="{BB962C8B-B14F-4D97-AF65-F5344CB8AC3E}">
        <p14:creationId xmlns:p14="http://schemas.microsoft.com/office/powerpoint/2010/main" val="209498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EBE1167A-6EDF-45BD-A93C-602847A5132C}"/>
              </a:ext>
            </a:extLst>
          </p:cNvPr>
          <p:cNvSpPr txBox="1">
            <a:spLocks/>
          </p:cNvSpPr>
          <p:nvPr/>
        </p:nvSpPr>
        <p:spPr>
          <a:xfrm>
            <a:off x="257908" y="46359"/>
            <a:ext cx="16212752" cy="3088025"/>
          </a:xfrm>
          <a:prstGeom prst="rect">
            <a:avLst/>
          </a:prstGeom>
        </p:spPr>
        <p:txBody>
          <a:bodyPr vert="horz" wrap="square" lIns="0" tIns="161290" rIns="0" bIns="0" rtlCol="0">
            <a:spAutoFit/>
          </a:bodyPr>
          <a:lstStyle>
            <a:lvl1pPr>
              <a:defRPr>
                <a:latin typeface="+mj-lt"/>
                <a:ea typeface="+mj-ea"/>
                <a:cs typeface="+mj-cs"/>
              </a:defRPr>
            </a:lvl1pPr>
          </a:lstStyle>
          <a:p>
            <a:pPr marR="5080" algn="l">
              <a:lnSpc>
                <a:spcPts val="7640"/>
              </a:lnSpc>
            </a:pPr>
            <a:r>
              <a:rPr lang="sl-SI" sz="4400" kern="0" spc="-25" dirty="0">
                <a:solidFill>
                  <a:srgbClr val="346C80"/>
                </a:solidFill>
                <a:latin typeface="Arial Black" panose="020B0A04020102020204" pitchFamily="34" charset="0"/>
              </a:rPr>
              <a:t>Inovativnost </a:t>
            </a:r>
          </a:p>
          <a:p>
            <a:pPr marR="5080" algn="l">
              <a:lnSpc>
                <a:spcPts val="7640"/>
              </a:lnSpc>
            </a:pPr>
            <a:r>
              <a:rPr lang="sl-SI" sz="4400" kern="0" spc="-25" dirty="0">
                <a:solidFill>
                  <a:srgbClr val="346C80"/>
                </a:solidFill>
                <a:latin typeface="Arial Black" panose="020B0A04020102020204" pitchFamily="34" charset="0"/>
              </a:rPr>
              <a:t>				in </a:t>
            </a:r>
          </a:p>
          <a:p>
            <a:pPr marR="5080">
              <a:lnSpc>
                <a:spcPts val="7640"/>
              </a:lnSpc>
            </a:pPr>
            <a:r>
              <a:rPr lang="sl-SI" sz="4400" kern="0" spc="-25" dirty="0">
                <a:solidFill>
                  <a:srgbClr val="346C80"/>
                </a:solidFill>
                <a:latin typeface="Arial Black" panose="020B0A04020102020204" pitchFamily="34" charset="0"/>
              </a:rPr>
              <a:t>								</a:t>
            </a:r>
          </a:p>
        </p:txBody>
      </p:sp>
      <p:sp>
        <p:nvSpPr>
          <p:cNvPr id="39" name="object 28">
            <a:extLst>
              <a:ext uri="{FF2B5EF4-FFF2-40B4-BE49-F238E27FC236}">
                <a16:creationId xmlns:a16="http://schemas.microsoft.com/office/drawing/2014/main" id="{030490EF-827B-4D4C-BDF0-EBB1765274D4}"/>
              </a:ext>
            </a:extLst>
          </p:cNvPr>
          <p:cNvSpPr txBox="1"/>
          <p:nvPr/>
        </p:nvSpPr>
        <p:spPr>
          <a:xfrm>
            <a:off x="10116424" y="3928841"/>
            <a:ext cx="9649070" cy="4095352"/>
          </a:xfrm>
          <a:prstGeom prst="rect">
            <a:avLst/>
          </a:prstGeom>
        </p:spPr>
        <p:txBody>
          <a:bodyPr vert="horz" wrap="square" lIns="0" tIns="123825" rIns="0" bIns="0" rtlCol="0">
            <a:spAutoFit/>
          </a:bodyPr>
          <a:lstStyle/>
          <a:p>
            <a:pPr marL="12700">
              <a:lnSpc>
                <a:spcPct val="100000"/>
              </a:lnSpc>
              <a:spcBef>
                <a:spcPts val="975"/>
              </a:spcBef>
              <a:tabLst>
                <a:tab pos="670560" algn="l"/>
                <a:tab pos="671195" algn="l"/>
              </a:tabLst>
            </a:pPr>
            <a:r>
              <a:rPr lang="sl-SI" sz="4300" spc="5" dirty="0">
                <a:solidFill>
                  <a:srgbClr val="77787B"/>
                </a:solidFill>
                <a:latin typeface="Arial"/>
                <a:cs typeface="Arial"/>
              </a:rPr>
              <a:t>Podjetja in organizacije samostojno ter v soodvisnosti z drugimi v njenem ekosistemu stremijo k nenehnim izboljšavam svojih izdelkov, storitev,  procesov in poslovnih modelov z namenom, da …..</a:t>
            </a:r>
            <a:endParaRPr sz="4300" dirty="0">
              <a:solidFill>
                <a:srgbClr val="77787B"/>
              </a:solidFill>
              <a:latin typeface="Arial"/>
              <a:cs typeface="Arial"/>
            </a:endParaRPr>
          </a:p>
        </p:txBody>
      </p:sp>
      <p:sp>
        <p:nvSpPr>
          <p:cNvPr id="59" name="object 27">
            <a:extLst>
              <a:ext uri="{FF2B5EF4-FFF2-40B4-BE49-F238E27FC236}">
                <a16:creationId xmlns:a16="http://schemas.microsoft.com/office/drawing/2014/main" id="{9D311607-6F87-4EAD-85F5-1D0576F2F7A5}"/>
              </a:ext>
            </a:extLst>
          </p:cNvPr>
          <p:cNvSpPr txBox="1">
            <a:spLocks/>
          </p:cNvSpPr>
          <p:nvPr/>
        </p:nvSpPr>
        <p:spPr>
          <a:xfrm>
            <a:off x="257908" y="9488536"/>
            <a:ext cx="13939100" cy="1076257"/>
          </a:xfrm>
          <a:prstGeom prst="rect">
            <a:avLst/>
          </a:prstGeom>
        </p:spPr>
        <p:txBody>
          <a:bodyPr vert="horz" wrap="square" lIns="0" tIns="161290" rIns="0" bIns="0" rtlCol="0">
            <a:spAutoFit/>
          </a:bodyPr>
          <a:lstStyle>
            <a:lvl1pPr>
              <a:defRPr>
                <a:latin typeface="+mj-lt"/>
                <a:ea typeface="+mj-ea"/>
                <a:cs typeface="+mj-cs"/>
              </a:defRPr>
            </a:lvl1pPr>
          </a:lstStyle>
          <a:p>
            <a:pPr marR="5080">
              <a:lnSpc>
                <a:spcPts val="7640"/>
              </a:lnSpc>
            </a:pPr>
            <a:r>
              <a:rPr lang="sl-SI" sz="4400" kern="0" spc="-25" dirty="0">
                <a:solidFill>
                  <a:srgbClr val="346C80"/>
                </a:solidFill>
                <a:latin typeface="Arial Black" panose="020B0A04020102020204" pitchFamily="34" charset="0"/>
              </a:rPr>
              <a:t>Stabilnost in predvidljivost</a:t>
            </a:r>
            <a:endParaRPr lang="sl-SI" sz="6600" kern="0" spc="-25" dirty="0">
              <a:solidFill>
                <a:srgbClr val="346C80"/>
              </a:solidFill>
              <a:latin typeface="Arial Black" panose="020B0A04020102020204" pitchFamily="34" charset="0"/>
            </a:endParaRPr>
          </a:p>
        </p:txBody>
      </p:sp>
      <p:sp>
        <p:nvSpPr>
          <p:cNvPr id="6" name="Pravokotnik 5">
            <a:extLst>
              <a:ext uri="{FF2B5EF4-FFF2-40B4-BE49-F238E27FC236}">
                <a16:creationId xmlns:a16="http://schemas.microsoft.com/office/drawing/2014/main" id="{77D249A9-034E-4E07-9E78-05EFCEC541B4}"/>
              </a:ext>
            </a:extLst>
          </p:cNvPr>
          <p:cNvSpPr/>
          <p:nvPr/>
        </p:nvSpPr>
        <p:spPr>
          <a:xfrm rot="20186986">
            <a:off x="4469191" y="1036505"/>
            <a:ext cx="5665064" cy="769441"/>
          </a:xfrm>
          <a:prstGeom prst="rect">
            <a:avLst/>
          </a:prstGeom>
        </p:spPr>
        <p:txBody>
          <a:bodyPr wrap="square">
            <a:spAutoFit/>
          </a:bodyPr>
          <a:lstStyle/>
          <a:p>
            <a:r>
              <a:rPr lang="sl-SI" sz="4400" kern="0" spc="-25" dirty="0" err="1">
                <a:solidFill>
                  <a:srgbClr val="346C80"/>
                </a:solidFill>
                <a:latin typeface="Arial Black" panose="020B0A04020102020204" pitchFamily="34" charset="0"/>
              </a:rPr>
              <a:t>disruptivnost</a:t>
            </a:r>
            <a:endParaRPr lang="en-US" sz="6600" dirty="0"/>
          </a:p>
        </p:txBody>
      </p:sp>
      <p:sp>
        <p:nvSpPr>
          <p:cNvPr id="29" name="Pravokotnik 28">
            <a:extLst>
              <a:ext uri="{FF2B5EF4-FFF2-40B4-BE49-F238E27FC236}">
                <a16:creationId xmlns:a16="http://schemas.microsoft.com/office/drawing/2014/main" id="{A14F4D0A-C6AF-4F1B-935E-80BE5C7E7785}"/>
              </a:ext>
            </a:extLst>
          </p:cNvPr>
          <p:cNvSpPr/>
          <p:nvPr/>
        </p:nvSpPr>
        <p:spPr>
          <a:xfrm>
            <a:off x="10116424" y="2499369"/>
            <a:ext cx="9452978" cy="923330"/>
          </a:xfrm>
          <a:prstGeom prst="rect">
            <a:avLst/>
          </a:prstGeom>
        </p:spPr>
        <p:txBody>
          <a:bodyPr wrap="square">
            <a:spAutoFit/>
          </a:bodyPr>
          <a:lstStyle/>
          <a:p>
            <a:r>
              <a:rPr lang="sl-SI" sz="5400" kern="0" spc="-25" dirty="0">
                <a:solidFill>
                  <a:srgbClr val="346C80"/>
                </a:solidFill>
                <a:latin typeface="Arial Black" panose="020B0A04020102020204" pitchFamily="34" charset="0"/>
              </a:rPr>
              <a:t>Transformacija</a:t>
            </a:r>
            <a:endParaRPr lang="en-US" sz="5400" dirty="0"/>
          </a:p>
        </p:txBody>
      </p:sp>
      <p:sp>
        <p:nvSpPr>
          <p:cNvPr id="30" name="Pravokotnik 29">
            <a:extLst>
              <a:ext uri="{FF2B5EF4-FFF2-40B4-BE49-F238E27FC236}">
                <a16:creationId xmlns:a16="http://schemas.microsoft.com/office/drawing/2014/main" id="{A0A10BD0-6635-4BCF-9226-1B623F5D1FD6}"/>
              </a:ext>
            </a:extLst>
          </p:cNvPr>
          <p:cNvSpPr/>
          <p:nvPr/>
        </p:nvSpPr>
        <p:spPr>
          <a:xfrm>
            <a:off x="10116424" y="8335139"/>
            <a:ext cx="10063262" cy="923330"/>
          </a:xfrm>
          <a:prstGeom prst="rect">
            <a:avLst/>
          </a:prstGeom>
        </p:spPr>
        <p:txBody>
          <a:bodyPr wrap="square">
            <a:spAutoFit/>
          </a:bodyPr>
          <a:lstStyle/>
          <a:p>
            <a:r>
              <a:rPr lang="sl-SI" sz="5400" kern="0" spc="-25" dirty="0">
                <a:solidFill>
                  <a:srgbClr val="346C80"/>
                </a:solidFill>
                <a:latin typeface="Arial Black" panose="020B0A04020102020204" pitchFamily="34" charset="0"/>
              </a:rPr>
              <a:t>Uspešnost in učinkovitost</a:t>
            </a:r>
            <a:endParaRPr lang="en-US" sz="5400" dirty="0"/>
          </a:p>
        </p:txBody>
      </p:sp>
      <p:pic>
        <p:nvPicPr>
          <p:cNvPr id="3" name="Slika 2">
            <a:extLst>
              <a:ext uri="{FF2B5EF4-FFF2-40B4-BE49-F238E27FC236}">
                <a16:creationId xmlns:a16="http://schemas.microsoft.com/office/drawing/2014/main" id="{BAD283CB-9D7F-4ACE-8936-719671F6E40E}"/>
              </a:ext>
            </a:extLst>
          </p:cNvPr>
          <p:cNvPicPr>
            <a:picLocks noChangeAspect="1"/>
          </p:cNvPicPr>
          <p:nvPr/>
        </p:nvPicPr>
        <p:blipFill>
          <a:blip r:embed="rId3"/>
          <a:stretch>
            <a:fillRect/>
          </a:stretch>
        </p:blipFill>
        <p:spPr>
          <a:xfrm>
            <a:off x="1430278" y="2926150"/>
            <a:ext cx="6001596" cy="6102251"/>
          </a:xfrm>
          <a:prstGeom prst="rect">
            <a:avLst/>
          </a:prstGeom>
        </p:spPr>
      </p:pic>
      <p:sp>
        <p:nvSpPr>
          <p:cNvPr id="4" name="PoljeZBesedilom 3">
            <a:extLst>
              <a:ext uri="{FF2B5EF4-FFF2-40B4-BE49-F238E27FC236}">
                <a16:creationId xmlns:a16="http://schemas.microsoft.com/office/drawing/2014/main" id="{9E587E27-9F31-4838-880A-AF2CC3E7C931}"/>
              </a:ext>
            </a:extLst>
          </p:cNvPr>
          <p:cNvSpPr txBox="1"/>
          <p:nvPr/>
        </p:nvSpPr>
        <p:spPr>
          <a:xfrm>
            <a:off x="257908" y="5267739"/>
            <a:ext cx="526106" cy="769441"/>
          </a:xfrm>
          <a:prstGeom prst="rect">
            <a:avLst/>
          </a:prstGeom>
          <a:noFill/>
        </p:spPr>
        <p:txBody>
          <a:bodyPr wrap="none" rtlCol="0">
            <a:spAutoFit/>
          </a:bodyPr>
          <a:lstStyle/>
          <a:p>
            <a:r>
              <a:rPr lang="sl-SI" sz="4400" b="1" dirty="0">
                <a:solidFill>
                  <a:srgbClr val="C00000"/>
                </a:solidFill>
              </a:rPr>
              <a:t>A</a:t>
            </a:r>
            <a:endParaRPr lang="en-US" sz="4400" b="1" dirty="0">
              <a:solidFill>
                <a:srgbClr val="C00000"/>
              </a:solidFill>
            </a:endParaRPr>
          </a:p>
        </p:txBody>
      </p:sp>
    </p:spTree>
    <p:extLst>
      <p:ext uri="{BB962C8B-B14F-4D97-AF65-F5344CB8AC3E}">
        <p14:creationId xmlns:p14="http://schemas.microsoft.com/office/powerpoint/2010/main" val="296419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EBE1167A-6EDF-45BD-A93C-602847A5132C}"/>
              </a:ext>
            </a:extLst>
          </p:cNvPr>
          <p:cNvSpPr txBox="1">
            <a:spLocks/>
          </p:cNvSpPr>
          <p:nvPr/>
        </p:nvSpPr>
        <p:spPr>
          <a:xfrm>
            <a:off x="694064" y="2230789"/>
            <a:ext cx="7555953" cy="1138773"/>
          </a:xfrm>
          <a:prstGeom prst="rect">
            <a:avLst/>
          </a:prstGeom>
        </p:spPr>
        <p:txBody>
          <a:bodyPr vert="horz" wrap="square" lIns="0" tIns="161290" rIns="0" bIns="0" rtlCol="0">
            <a:spAutoFit/>
          </a:bodyPr>
          <a:lstStyle>
            <a:lvl1pPr>
              <a:defRPr>
                <a:latin typeface="+mj-lt"/>
                <a:ea typeface="+mj-ea"/>
                <a:cs typeface="+mj-cs"/>
              </a:defRPr>
            </a:lvl1pPr>
          </a:lstStyle>
          <a:p>
            <a:pPr marR="5080" algn="ctr">
              <a:lnSpc>
                <a:spcPts val="7640"/>
              </a:lnSpc>
            </a:pPr>
            <a:r>
              <a:rPr lang="sl-SI" sz="7250" kern="0" spc="-25" dirty="0" err="1">
                <a:solidFill>
                  <a:srgbClr val="346C80"/>
                </a:solidFill>
                <a:latin typeface="Arial Black" panose="020B0A04020102020204" pitchFamily="34" charset="0"/>
              </a:rPr>
              <a:t>KulturA</a:t>
            </a:r>
            <a:endParaRPr lang="sl-SI" sz="7250" kern="0" spc="-25" dirty="0">
              <a:solidFill>
                <a:srgbClr val="346C80"/>
              </a:solidFill>
              <a:latin typeface="Arial Black" panose="020B0A04020102020204" pitchFamily="34" charset="0"/>
            </a:endParaRPr>
          </a:p>
        </p:txBody>
      </p:sp>
      <p:sp>
        <p:nvSpPr>
          <p:cNvPr id="3" name="object 28">
            <a:extLst>
              <a:ext uri="{FF2B5EF4-FFF2-40B4-BE49-F238E27FC236}">
                <a16:creationId xmlns:a16="http://schemas.microsoft.com/office/drawing/2014/main" id="{CCBDFFB7-E7C5-446B-9174-1B71E1A1CCB7}"/>
              </a:ext>
            </a:extLst>
          </p:cNvPr>
          <p:cNvSpPr txBox="1"/>
          <p:nvPr/>
        </p:nvSpPr>
        <p:spPr>
          <a:xfrm rot="16200000">
            <a:off x="7866452" y="1916139"/>
            <a:ext cx="4371195" cy="3079689"/>
          </a:xfrm>
          <a:prstGeom prst="rect">
            <a:avLst/>
          </a:prstGeom>
        </p:spPr>
        <p:txBody>
          <a:bodyPr vert="horz" wrap="square" lIns="0" tIns="123825" rIns="0" bIns="0" rtlCol="0">
            <a:spAutoFit/>
          </a:bodyPr>
          <a:lstStyle/>
          <a:p>
            <a:pPr marL="12700">
              <a:lnSpc>
                <a:spcPct val="100000"/>
              </a:lnSpc>
              <a:spcBef>
                <a:spcPts val="975"/>
              </a:spcBef>
              <a:tabLst>
                <a:tab pos="670560" algn="l"/>
                <a:tab pos="671195" algn="l"/>
              </a:tabLst>
            </a:pPr>
            <a:r>
              <a:rPr lang="sl-SI" sz="3200" spc="5" dirty="0">
                <a:solidFill>
                  <a:srgbClr val="77787B"/>
                </a:solidFill>
                <a:latin typeface="Arial"/>
                <a:cs typeface="Arial"/>
              </a:rPr>
              <a:t>okolje v katerem se </a:t>
            </a:r>
            <a:r>
              <a:rPr lang="sl-SI" sz="3200" b="1" spc="5" dirty="0">
                <a:solidFill>
                  <a:srgbClr val="346C80"/>
                </a:solidFill>
                <a:latin typeface="Arial"/>
                <a:cs typeface="Arial"/>
              </a:rPr>
              <a:t>ljudje</a:t>
            </a:r>
            <a:r>
              <a:rPr lang="sl-SI" sz="3200" spc="5" dirty="0">
                <a:solidFill>
                  <a:srgbClr val="77787B"/>
                </a:solidFill>
                <a:latin typeface="Arial"/>
                <a:cs typeface="Arial"/>
              </a:rPr>
              <a:t> počutijo psihološko varne ter jih navdihuje za inovativno razmišljanje in samostojno ukrepanje</a:t>
            </a:r>
            <a:endParaRPr sz="3200" dirty="0">
              <a:solidFill>
                <a:srgbClr val="77787B"/>
              </a:solidFill>
              <a:latin typeface="Arial"/>
              <a:cs typeface="Arial"/>
            </a:endParaRPr>
          </a:p>
        </p:txBody>
      </p:sp>
      <p:sp>
        <p:nvSpPr>
          <p:cNvPr id="5" name="object 28">
            <a:extLst>
              <a:ext uri="{FF2B5EF4-FFF2-40B4-BE49-F238E27FC236}">
                <a16:creationId xmlns:a16="http://schemas.microsoft.com/office/drawing/2014/main" id="{80D126F4-0E50-44AC-BE10-A5D73A4B3B98}"/>
              </a:ext>
            </a:extLst>
          </p:cNvPr>
          <p:cNvSpPr txBox="1"/>
          <p:nvPr/>
        </p:nvSpPr>
        <p:spPr>
          <a:xfrm>
            <a:off x="10734956" y="7371412"/>
            <a:ext cx="8742389" cy="1109919"/>
          </a:xfrm>
          <a:prstGeom prst="rect">
            <a:avLst/>
          </a:prstGeom>
        </p:spPr>
        <p:txBody>
          <a:bodyPr vert="horz" wrap="square" lIns="0" tIns="123825" rIns="0" bIns="0" rtlCol="0">
            <a:spAutoFit/>
          </a:bodyPr>
          <a:lstStyle/>
          <a:p>
            <a:pPr marL="12700">
              <a:lnSpc>
                <a:spcPct val="100000"/>
              </a:lnSpc>
              <a:spcBef>
                <a:spcPts val="975"/>
              </a:spcBef>
              <a:tabLst>
                <a:tab pos="670560" algn="l"/>
                <a:tab pos="671195" algn="l"/>
              </a:tabLst>
            </a:pPr>
            <a:r>
              <a:rPr lang="sl-SI" sz="3200" spc="5" dirty="0">
                <a:solidFill>
                  <a:srgbClr val="77787B"/>
                </a:solidFill>
                <a:latin typeface="Arial"/>
                <a:cs typeface="Arial"/>
              </a:rPr>
              <a:t>Izziv je ustvariti kulturo, ki podpira doseganje izjemnih dosežkov. </a:t>
            </a:r>
            <a:r>
              <a:rPr lang="sl-SI" sz="3200" kern="0" spc="-25" dirty="0">
                <a:solidFill>
                  <a:srgbClr val="346C80"/>
                </a:solidFill>
                <a:latin typeface="Arial Black" panose="020B0A04020102020204" pitchFamily="34" charset="0"/>
              </a:rPr>
              <a:t>KAKO? KDO?</a:t>
            </a:r>
            <a:endParaRPr sz="3200" dirty="0">
              <a:solidFill>
                <a:srgbClr val="77787B"/>
              </a:solidFill>
              <a:latin typeface="Arial"/>
              <a:cs typeface="Arial"/>
            </a:endParaRPr>
          </a:p>
        </p:txBody>
      </p:sp>
      <p:sp>
        <p:nvSpPr>
          <p:cNvPr id="4" name="Pravokotnik: zaokroženi vogali 3">
            <a:extLst>
              <a:ext uri="{FF2B5EF4-FFF2-40B4-BE49-F238E27FC236}">
                <a16:creationId xmlns:a16="http://schemas.microsoft.com/office/drawing/2014/main" id="{9598783F-A74A-4532-BD74-FD3A5022EA9C}"/>
              </a:ext>
            </a:extLst>
          </p:cNvPr>
          <p:cNvSpPr/>
          <p:nvPr/>
        </p:nvSpPr>
        <p:spPr>
          <a:xfrm>
            <a:off x="1805351" y="4844240"/>
            <a:ext cx="5333383" cy="914400"/>
          </a:xfrm>
          <a:prstGeom prst="roundRect">
            <a:avLst/>
          </a:prstGeom>
          <a:solidFill>
            <a:srgbClr val="346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4000" b="1" dirty="0">
                <a:solidFill>
                  <a:schemeClr val="accent3">
                    <a:lumMod val="20000"/>
                    <a:lumOff val="80000"/>
                  </a:schemeClr>
                </a:solidFill>
              </a:rPr>
              <a:t>Kreiraj namenoma</a:t>
            </a:r>
            <a:endParaRPr lang="en-US" sz="4000" dirty="0">
              <a:solidFill>
                <a:schemeClr val="accent3">
                  <a:lumMod val="20000"/>
                  <a:lumOff val="80000"/>
                </a:schemeClr>
              </a:solidFill>
            </a:endParaRPr>
          </a:p>
        </p:txBody>
      </p:sp>
      <p:sp>
        <p:nvSpPr>
          <p:cNvPr id="7" name="Pravokotnik: zaokroženi vogali 6">
            <a:extLst>
              <a:ext uri="{FF2B5EF4-FFF2-40B4-BE49-F238E27FC236}">
                <a16:creationId xmlns:a16="http://schemas.microsoft.com/office/drawing/2014/main" id="{25C0B7CF-D58D-4C31-96B0-04A755B1B76B}"/>
              </a:ext>
            </a:extLst>
          </p:cNvPr>
          <p:cNvSpPr/>
          <p:nvPr/>
        </p:nvSpPr>
        <p:spPr>
          <a:xfrm>
            <a:off x="1805350" y="6943435"/>
            <a:ext cx="5333383" cy="914400"/>
          </a:xfrm>
          <a:prstGeom prst="roundRect">
            <a:avLst/>
          </a:prstGeom>
          <a:solidFill>
            <a:srgbClr val="346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4000" b="1" dirty="0" err="1">
                <a:solidFill>
                  <a:schemeClr val="accent3">
                    <a:lumMod val="20000"/>
                    <a:lumOff val="80000"/>
                  </a:schemeClr>
                </a:solidFill>
              </a:rPr>
              <a:t>Menedžiraj</a:t>
            </a:r>
            <a:r>
              <a:rPr lang="sl-SI" sz="4000" b="1" dirty="0">
                <a:solidFill>
                  <a:schemeClr val="accent3">
                    <a:lumMod val="20000"/>
                    <a:lumOff val="80000"/>
                  </a:schemeClr>
                </a:solidFill>
              </a:rPr>
              <a:t> celovito</a:t>
            </a:r>
            <a:endParaRPr lang="en-US" sz="4000" dirty="0">
              <a:solidFill>
                <a:schemeClr val="accent3">
                  <a:lumMod val="20000"/>
                  <a:lumOff val="80000"/>
                </a:schemeClr>
              </a:solidFill>
            </a:endParaRPr>
          </a:p>
        </p:txBody>
      </p:sp>
      <p:sp>
        <p:nvSpPr>
          <p:cNvPr id="8" name="Pravokotnik: zaokroženi vogali 7">
            <a:extLst>
              <a:ext uri="{FF2B5EF4-FFF2-40B4-BE49-F238E27FC236}">
                <a16:creationId xmlns:a16="http://schemas.microsoft.com/office/drawing/2014/main" id="{90D426D1-51A6-4F86-A440-7B1DB005E9BC}"/>
              </a:ext>
            </a:extLst>
          </p:cNvPr>
          <p:cNvSpPr/>
          <p:nvPr/>
        </p:nvSpPr>
        <p:spPr>
          <a:xfrm>
            <a:off x="1805350" y="9042630"/>
            <a:ext cx="5333383" cy="914400"/>
          </a:xfrm>
          <a:prstGeom prst="roundRect">
            <a:avLst/>
          </a:prstGeom>
          <a:solidFill>
            <a:srgbClr val="346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4000" b="1" dirty="0">
                <a:solidFill>
                  <a:schemeClr val="accent3">
                    <a:lumMod val="20000"/>
                    <a:lumOff val="80000"/>
                  </a:schemeClr>
                </a:solidFill>
              </a:rPr>
              <a:t>Izboljšuj z občutkom </a:t>
            </a:r>
            <a:endParaRPr lang="en-US" sz="4000" dirty="0">
              <a:solidFill>
                <a:schemeClr val="accent3">
                  <a:lumMod val="20000"/>
                  <a:lumOff val="80000"/>
                </a:schemeClr>
              </a:solidFill>
            </a:endParaRPr>
          </a:p>
        </p:txBody>
      </p:sp>
      <p:pic>
        <p:nvPicPr>
          <p:cNvPr id="9" name="Slika 8">
            <a:extLst>
              <a:ext uri="{FF2B5EF4-FFF2-40B4-BE49-F238E27FC236}">
                <a16:creationId xmlns:a16="http://schemas.microsoft.com/office/drawing/2014/main" id="{96661BEA-97EA-48B1-910C-CB6D290617AB}"/>
              </a:ext>
            </a:extLst>
          </p:cNvPr>
          <p:cNvPicPr>
            <a:picLocks noChangeAspect="1"/>
          </p:cNvPicPr>
          <p:nvPr/>
        </p:nvPicPr>
        <p:blipFill>
          <a:blip r:embed="rId3"/>
          <a:stretch>
            <a:fillRect/>
          </a:stretch>
        </p:blipFill>
        <p:spPr>
          <a:xfrm>
            <a:off x="12140077" y="3271615"/>
            <a:ext cx="6373348" cy="2389078"/>
          </a:xfrm>
          <a:prstGeom prst="rect">
            <a:avLst/>
          </a:prstGeom>
        </p:spPr>
      </p:pic>
    </p:spTree>
    <p:extLst>
      <p:ext uri="{BB962C8B-B14F-4D97-AF65-F5344CB8AC3E}">
        <p14:creationId xmlns:p14="http://schemas.microsoft.com/office/powerpoint/2010/main" val="214165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EBE1167A-6EDF-45BD-A93C-602847A5132C}"/>
              </a:ext>
            </a:extLst>
          </p:cNvPr>
          <p:cNvSpPr txBox="1">
            <a:spLocks/>
          </p:cNvSpPr>
          <p:nvPr/>
        </p:nvSpPr>
        <p:spPr>
          <a:xfrm>
            <a:off x="2063339" y="761178"/>
            <a:ext cx="17540274" cy="7851380"/>
          </a:xfrm>
          <a:prstGeom prst="rect">
            <a:avLst/>
          </a:prstGeom>
        </p:spPr>
        <p:txBody>
          <a:bodyPr vert="horz" wrap="square" lIns="0" tIns="161290" rIns="0" bIns="0" rtlCol="0">
            <a:spAutoFit/>
          </a:bodyPr>
          <a:lstStyle>
            <a:lvl1pPr>
              <a:defRPr>
                <a:latin typeface="+mj-lt"/>
                <a:ea typeface="+mj-ea"/>
                <a:cs typeface="+mj-cs"/>
              </a:defRPr>
            </a:lvl1pPr>
          </a:lstStyle>
          <a:p>
            <a:pPr marL="4891088" marR="5080" algn="l" defTabSz="925513">
              <a:lnSpc>
                <a:spcPts val="7640"/>
              </a:lnSpc>
            </a:pPr>
            <a:r>
              <a:rPr lang="sl-SI" sz="4000" kern="0" spc="-25" dirty="0">
                <a:solidFill>
                  <a:srgbClr val="346C80"/>
                </a:solidFill>
                <a:latin typeface="Arial Black" panose="020B0A04020102020204" pitchFamily="34" charset="0"/>
              </a:rPr>
              <a:t>Nivo posameznika (</a:t>
            </a:r>
            <a:r>
              <a:rPr lang="sl-SI" sz="4000" kern="0" spc="-25" dirty="0">
                <a:solidFill>
                  <a:srgbClr val="C00000"/>
                </a:solidFill>
                <a:latin typeface="Arial Black" panose="020B0A04020102020204" pitchFamily="34" charset="0"/>
              </a:rPr>
              <a:t>1</a:t>
            </a:r>
            <a:r>
              <a:rPr lang="sl-SI" sz="4000" kern="0" spc="-25" dirty="0">
                <a:solidFill>
                  <a:srgbClr val="346C80"/>
                </a:solidFill>
                <a:latin typeface="Arial Black" panose="020B0A04020102020204" pitchFamily="34" charset="0"/>
              </a:rPr>
              <a:t>) </a:t>
            </a:r>
          </a:p>
          <a:p>
            <a:pPr marL="4891088" marR="5080" algn="l" defTabSz="925513">
              <a:lnSpc>
                <a:spcPts val="7640"/>
              </a:lnSpc>
            </a:pPr>
            <a:r>
              <a:rPr lang="sl-SI" sz="4000" kern="0" spc="-25" dirty="0">
                <a:solidFill>
                  <a:srgbClr val="346C80"/>
                </a:solidFill>
                <a:latin typeface="Arial Black" panose="020B0A04020102020204" pitchFamily="34" charset="0"/>
              </a:rPr>
              <a:t>na </a:t>
            </a:r>
          </a:p>
          <a:p>
            <a:pPr marR="5080" algn="l">
              <a:lnSpc>
                <a:spcPts val="7640"/>
              </a:lnSpc>
            </a:pPr>
            <a:r>
              <a:rPr lang="sl-SI" sz="4000" kern="0" spc="-25" dirty="0">
                <a:solidFill>
                  <a:srgbClr val="346C80"/>
                </a:solidFill>
                <a:latin typeface="Arial Black" panose="020B0A04020102020204" pitchFamily="34" charset="0"/>
              </a:rPr>
              <a:t>							 vseh </a:t>
            </a:r>
          </a:p>
          <a:p>
            <a:pPr marR="5080" algn="l">
              <a:lnSpc>
                <a:spcPts val="7640"/>
              </a:lnSpc>
            </a:pPr>
            <a:r>
              <a:rPr lang="sl-SI" sz="4000" kern="0" spc="-25" dirty="0">
                <a:solidFill>
                  <a:srgbClr val="346C80"/>
                </a:solidFill>
                <a:latin typeface="Arial Black" panose="020B0A04020102020204" pitchFamily="34" charset="0"/>
              </a:rPr>
              <a:t>									nivojih </a:t>
            </a:r>
          </a:p>
          <a:p>
            <a:pPr marR="5080" algn="l">
              <a:lnSpc>
                <a:spcPts val="7640"/>
              </a:lnSpc>
            </a:pPr>
            <a:r>
              <a:rPr lang="sl-SI" sz="4000" kern="0" spc="-25" dirty="0">
                <a:solidFill>
                  <a:srgbClr val="346C80"/>
                </a:solidFill>
                <a:latin typeface="Arial Black" panose="020B0A04020102020204" pitchFamily="34" charset="0"/>
              </a:rPr>
              <a:t>											   vodenja</a:t>
            </a:r>
          </a:p>
          <a:p>
            <a:pPr marR="5080" algn="l">
              <a:lnSpc>
                <a:spcPts val="7640"/>
              </a:lnSpc>
            </a:pPr>
            <a:r>
              <a:rPr lang="sl-SI" sz="4000" kern="0" spc="-25" dirty="0">
                <a:solidFill>
                  <a:srgbClr val="346C80"/>
                </a:solidFill>
                <a:latin typeface="Arial Black" panose="020B0A04020102020204" pitchFamily="34" charset="0"/>
              </a:rPr>
              <a:t>														  in 	</a:t>
            </a:r>
          </a:p>
          <a:p>
            <a:pPr marR="5080" algn="r">
              <a:lnSpc>
                <a:spcPts val="7640"/>
              </a:lnSpc>
            </a:pPr>
            <a:r>
              <a:rPr lang="sl-SI" sz="4000" kern="0" spc="-25" dirty="0">
                <a:solidFill>
                  <a:srgbClr val="346C80"/>
                </a:solidFill>
                <a:latin typeface="Arial Black" panose="020B0A04020102020204" pitchFamily="34" charset="0"/>
              </a:rPr>
              <a:t>	v vseh projektih</a:t>
            </a:r>
          </a:p>
          <a:p>
            <a:pPr marR="5080" algn="r">
              <a:lnSpc>
                <a:spcPts val="7640"/>
              </a:lnSpc>
            </a:pPr>
            <a:r>
              <a:rPr lang="sl-SI" sz="4000" kern="0" spc="-25" dirty="0">
                <a:solidFill>
                  <a:srgbClr val="346C80"/>
                </a:solidFill>
                <a:latin typeface="Arial Black" panose="020B0A04020102020204" pitchFamily="34" charset="0"/>
              </a:rPr>
              <a:t>v vseh procesih  </a:t>
            </a:r>
            <a:endParaRPr lang="sl-SI" sz="7250" kern="0" spc="-25" dirty="0">
              <a:solidFill>
                <a:srgbClr val="346C80"/>
              </a:solidFill>
              <a:latin typeface="Arial Black" panose="020B0A04020102020204" pitchFamily="34" charset="0"/>
            </a:endParaRPr>
          </a:p>
        </p:txBody>
      </p:sp>
      <p:sp>
        <p:nvSpPr>
          <p:cNvPr id="11" name="Pravokotnik 10">
            <a:extLst>
              <a:ext uri="{FF2B5EF4-FFF2-40B4-BE49-F238E27FC236}">
                <a16:creationId xmlns:a16="http://schemas.microsoft.com/office/drawing/2014/main" id="{35D32343-DE59-4EA0-ABAB-16F4EE712F29}"/>
              </a:ext>
            </a:extLst>
          </p:cNvPr>
          <p:cNvSpPr/>
          <p:nvPr/>
        </p:nvSpPr>
        <p:spPr>
          <a:xfrm>
            <a:off x="500487" y="988858"/>
            <a:ext cx="6191118" cy="923330"/>
          </a:xfrm>
          <a:prstGeom prst="rect">
            <a:avLst/>
          </a:prstGeom>
        </p:spPr>
        <p:txBody>
          <a:bodyPr wrap="none">
            <a:spAutoFit/>
          </a:bodyPr>
          <a:lstStyle/>
          <a:p>
            <a:r>
              <a:rPr lang="sl-SI" sz="5400" kern="0" spc="-25" dirty="0">
                <a:solidFill>
                  <a:srgbClr val="346C80"/>
                </a:solidFill>
                <a:latin typeface="Arial Black" panose="020B0A04020102020204" pitchFamily="34" charset="0"/>
              </a:rPr>
              <a:t>VODITELJSTVO</a:t>
            </a:r>
            <a:r>
              <a:rPr lang="sl-SI" sz="2400" kern="0" spc="-25" dirty="0">
                <a:solidFill>
                  <a:srgbClr val="346C80"/>
                </a:solidFill>
                <a:latin typeface="Arial Black" panose="020B0A04020102020204" pitchFamily="34" charset="0"/>
              </a:rPr>
              <a:t> </a:t>
            </a:r>
            <a:endParaRPr lang="en-US" sz="2400" dirty="0"/>
          </a:p>
        </p:txBody>
      </p:sp>
      <p:sp>
        <p:nvSpPr>
          <p:cNvPr id="7" name="Pravokotnik 6">
            <a:extLst>
              <a:ext uri="{FF2B5EF4-FFF2-40B4-BE49-F238E27FC236}">
                <a16:creationId xmlns:a16="http://schemas.microsoft.com/office/drawing/2014/main" id="{7027F271-2431-4E67-B057-D64A977D0F75}"/>
              </a:ext>
            </a:extLst>
          </p:cNvPr>
          <p:cNvSpPr/>
          <p:nvPr/>
        </p:nvSpPr>
        <p:spPr>
          <a:xfrm>
            <a:off x="500487" y="9554978"/>
            <a:ext cx="9534983" cy="769441"/>
          </a:xfrm>
          <a:prstGeom prst="rect">
            <a:avLst/>
          </a:prstGeom>
        </p:spPr>
        <p:txBody>
          <a:bodyPr wrap="none">
            <a:spAutoFit/>
          </a:bodyPr>
          <a:lstStyle/>
          <a:p>
            <a:r>
              <a:rPr lang="sl-SI" sz="4400" kern="0" spc="-25" dirty="0">
                <a:solidFill>
                  <a:srgbClr val="346C80"/>
                </a:solidFill>
                <a:latin typeface="Arial Black" panose="020B0A04020102020204" pitchFamily="34" charset="0"/>
              </a:rPr>
              <a:t>Nivo podjetja (</a:t>
            </a:r>
            <a:r>
              <a:rPr lang="sl-SI" sz="4400" kern="0" spc="-25" dirty="0">
                <a:solidFill>
                  <a:srgbClr val="C00000"/>
                </a:solidFill>
                <a:latin typeface="Arial Black" panose="020B0A04020102020204" pitchFamily="34" charset="0"/>
              </a:rPr>
              <a:t>2</a:t>
            </a:r>
            <a:r>
              <a:rPr lang="sl-SI" sz="4400" kern="0" spc="-25" dirty="0">
                <a:solidFill>
                  <a:srgbClr val="346C80"/>
                </a:solidFill>
                <a:latin typeface="Arial Black" panose="020B0A04020102020204" pitchFamily="34" charset="0"/>
              </a:rPr>
              <a:t>) v ekosistemu</a:t>
            </a:r>
            <a:r>
              <a:rPr lang="sl-SI" kern="0" spc="-25" dirty="0">
                <a:solidFill>
                  <a:srgbClr val="346C80"/>
                </a:solidFill>
                <a:latin typeface="Arial Black" panose="020B0A04020102020204" pitchFamily="34" charset="0"/>
              </a:rPr>
              <a:t> </a:t>
            </a:r>
            <a:endParaRPr lang="en-US" dirty="0"/>
          </a:p>
        </p:txBody>
      </p:sp>
      <p:pic>
        <p:nvPicPr>
          <p:cNvPr id="4" name="Slika 3">
            <a:extLst>
              <a:ext uri="{FF2B5EF4-FFF2-40B4-BE49-F238E27FC236}">
                <a16:creationId xmlns:a16="http://schemas.microsoft.com/office/drawing/2014/main" id="{0703096D-660C-45CF-8540-0FB0E5636BEF}"/>
              </a:ext>
            </a:extLst>
          </p:cNvPr>
          <p:cNvPicPr>
            <a:picLocks noChangeAspect="1"/>
          </p:cNvPicPr>
          <p:nvPr/>
        </p:nvPicPr>
        <p:blipFill>
          <a:blip r:embed="rId3"/>
          <a:stretch>
            <a:fillRect/>
          </a:stretch>
        </p:blipFill>
        <p:spPr>
          <a:xfrm>
            <a:off x="869503" y="4523265"/>
            <a:ext cx="8796949" cy="4560503"/>
          </a:xfrm>
          <a:prstGeom prst="rect">
            <a:avLst/>
          </a:prstGeom>
        </p:spPr>
      </p:pic>
    </p:spTree>
    <p:extLst>
      <p:ext uri="{BB962C8B-B14F-4D97-AF65-F5344CB8AC3E}">
        <p14:creationId xmlns:p14="http://schemas.microsoft.com/office/powerpoint/2010/main" val="86381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01817CBE-860F-4EF8-8610-5F47B59AD8F3}"/>
              </a:ext>
            </a:extLst>
          </p:cNvPr>
          <p:cNvSpPr txBox="1">
            <a:spLocks/>
          </p:cNvSpPr>
          <p:nvPr/>
        </p:nvSpPr>
        <p:spPr>
          <a:xfrm>
            <a:off x="1358253" y="791194"/>
            <a:ext cx="14405301" cy="2050882"/>
          </a:xfrm>
          <a:prstGeom prst="rect">
            <a:avLst/>
          </a:prstGeom>
        </p:spPr>
        <p:txBody>
          <a:bodyPr vert="horz" wrap="square" lIns="0" tIns="161290" rIns="0" bIns="0" rtlCol="0">
            <a:spAutoFit/>
          </a:bodyPr>
          <a:lstStyle>
            <a:lvl1pPr>
              <a:defRPr>
                <a:latin typeface="+mj-lt"/>
                <a:ea typeface="+mj-ea"/>
                <a:cs typeface="+mj-cs"/>
              </a:defRPr>
            </a:lvl1pPr>
          </a:lstStyle>
          <a:p>
            <a:pPr marR="5080" algn="l">
              <a:lnSpc>
                <a:spcPts val="7640"/>
              </a:lnSpc>
            </a:pPr>
            <a:r>
              <a:rPr lang="sl-SI" sz="7250" kern="0" spc="-25" dirty="0">
                <a:solidFill>
                  <a:srgbClr val="346C80"/>
                </a:solidFill>
                <a:latin typeface="Arial Black" panose="020B0A04020102020204" pitchFamily="34" charset="0"/>
              </a:rPr>
              <a:t>EFQM Model </a:t>
            </a:r>
            <a:r>
              <a:rPr lang="sl-SI" sz="4800" kern="0" spc="-25" dirty="0">
                <a:solidFill>
                  <a:srgbClr val="346C80"/>
                </a:solidFill>
                <a:latin typeface="Arial Black" panose="020B0A04020102020204" pitchFamily="34" charset="0"/>
              </a:rPr>
              <a:t>– koncept in struktura – za vse velikosti in vrste organizacij</a:t>
            </a:r>
            <a:endParaRPr lang="da-DK" sz="7250" kern="0" spc="15" dirty="0">
              <a:solidFill>
                <a:srgbClr val="346C80"/>
              </a:solidFill>
              <a:latin typeface="Arial Black" panose="020B0A04020102020204" pitchFamily="34" charset="0"/>
            </a:endParaRPr>
          </a:p>
        </p:txBody>
      </p:sp>
      <p:grpSp>
        <p:nvGrpSpPr>
          <p:cNvPr id="3" name="Skupina 2">
            <a:extLst>
              <a:ext uri="{FF2B5EF4-FFF2-40B4-BE49-F238E27FC236}">
                <a16:creationId xmlns:a16="http://schemas.microsoft.com/office/drawing/2014/main" id="{C542C965-E802-483D-849D-1C96CEC52A85}"/>
              </a:ext>
            </a:extLst>
          </p:cNvPr>
          <p:cNvGrpSpPr/>
          <p:nvPr/>
        </p:nvGrpSpPr>
        <p:grpSpPr>
          <a:xfrm>
            <a:off x="13661574" y="3448516"/>
            <a:ext cx="5341981" cy="5714402"/>
            <a:chOff x="1405406" y="4056404"/>
            <a:chExt cx="5341981" cy="5714402"/>
          </a:xfrm>
        </p:grpSpPr>
        <p:sp>
          <p:nvSpPr>
            <p:cNvPr id="4" name="object 31">
              <a:extLst>
                <a:ext uri="{FF2B5EF4-FFF2-40B4-BE49-F238E27FC236}">
                  <a16:creationId xmlns:a16="http://schemas.microsoft.com/office/drawing/2014/main" id="{3E0A4DDF-9A12-4261-B037-74B786D8709E}"/>
                </a:ext>
              </a:extLst>
            </p:cNvPr>
            <p:cNvSpPr txBox="1"/>
            <p:nvPr/>
          </p:nvSpPr>
          <p:spPr>
            <a:xfrm>
              <a:off x="1405406" y="4687848"/>
              <a:ext cx="4737296" cy="5082958"/>
            </a:xfrm>
            <a:prstGeom prst="rect">
              <a:avLst/>
            </a:prstGeom>
            <a:solidFill>
              <a:srgbClr val="346C80"/>
            </a:solidFill>
          </p:spPr>
          <p:txBody>
            <a:bodyPr vert="horz" wrap="square" lIns="360000" tIns="1152000" rIns="360000" bIns="0" rtlCol="0">
              <a:noAutofit/>
            </a:bodyPr>
            <a:lstStyle/>
            <a:p>
              <a:pPr marL="12700" marR="5080" algn="ctr">
                <a:lnSpc>
                  <a:spcPct val="146900"/>
                </a:lnSpc>
                <a:spcBef>
                  <a:spcPts val="95"/>
                </a:spcBef>
              </a:pPr>
              <a:r>
                <a:rPr lang="sl-SI" sz="2350" spc="5" dirty="0">
                  <a:solidFill>
                    <a:srgbClr val="FFFFFF"/>
                  </a:solidFill>
                  <a:latin typeface="Arial"/>
                  <a:cs typeface="Arial"/>
                </a:rPr>
                <a:t>»Kaj« je dejansko dosegla do sedaj? »Kaj« namerava doseči v prihodnosti? </a:t>
              </a:r>
              <a:endParaRPr sz="2350" dirty="0">
                <a:latin typeface="Arial"/>
                <a:cs typeface="Arial"/>
              </a:endParaRPr>
            </a:p>
          </p:txBody>
        </p:sp>
        <p:sp>
          <p:nvSpPr>
            <p:cNvPr id="5" name="object 34">
              <a:extLst>
                <a:ext uri="{FF2B5EF4-FFF2-40B4-BE49-F238E27FC236}">
                  <a16:creationId xmlns:a16="http://schemas.microsoft.com/office/drawing/2014/main" id="{A0FF5DAD-988C-4488-ABAA-32EC40E61010}"/>
                </a:ext>
              </a:extLst>
            </p:cNvPr>
            <p:cNvSpPr txBox="1"/>
            <p:nvPr/>
          </p:nvSpPr>
          <p:spPr>
            <a:xfrm>
              <a:off x="3507387" y="4056404"/>
              <a:ext cx="3240000" cy="1656000"/>
            </a:xfrm>
            <a:prstGeom prst="rect">
              <a:avLst/>
            </a:prstGeom>
            <a:solidFill>
              <a:srgbClr val="346C80"/>
            </a:solidFill>
          </p:spPr>
          <p:txBody>
            <a:bodyPr vert="horz" wrap="square" lIns="0" tIns="0" rIns="0" bIns="0" rtlCol="0" anchor="ctr" anchorCtr="0">
              <a:noAutofit/>
            </a:bodyPr>
            <a:lstStyle/>
            <a:p>
              <a:pPr marL="12700" algn="ctr">
                <a:lnSpc>
                  <a:spcPct val="100000"/>
                </a:lnSpc>
                <a:spcBef>
                  <a:spcPts val="90"/>
                </a:spcBef>
              </a:pPr>
              <a:r>
                <a:rPr lang="sl-SI" sz="6050" spc="-10" dirty="0">
                  <a:solidFill>
                    <a:srgbClr val="77A02E"/>
                  </a:solidFill>
                  <a:latin typeface="Arial Black"/>
                  <a:cs typeface="Arial Black"/>
                </a:rPr>
                <a:t>KAJ</a:t>
              </a:r>
              <a:endParaRPr sz="6050" dirty="0">
                <a:solidFill>
                  <a:srgbClr val="77A02E"/>
                </a:solidFill>
                <a:latin typeface="Arial Black"/>
                <a:cs typeface="Arial Black"/>
              </a:endParaRPr>
            </a:p>
          </p:txBody>
        </p:sp>
      </p:grpSp>
      <p:grpSp>
        <p:nvGrpSpPr>
          <p:cNvPr id="6" name="Skupina 5">
            <a:extLst>
              <a:ext uri="{FF2B5EF4-FFF2-40B4-BE49-F238E27FC236}">
                <a16:creationId xmlns:a16="http://schemas.microsoft.com/office/drawing/2014/main" id="{2907B748-25A3-4F24-BC18-AF827DD12FEF}"/>
              </a:ext>
            </a:extLst>
          </p:cNvPr>
          <p:cNvGrpSpPr/>
          <p:nvPr/>
        </p:nvGrpSpPr>
        <p:grpSpPr>
          <a:xfrm>
            <a:off x="7507365" y="3448516"/>
            <a:ext cx="5323614" cy="5714402"/>
            <a:chOff x="1405406" y="4056404"/>
            <a:chExt cx="5323614" cy="5714402"/>
          </a:xfrm>
        </p:grpSpPr>
        <p:sp>
          <p:nvSpPr>
            <p:cNvPr id="7" name="object 31">
              <a:extLst>
                <a:ext uri="{FF2B5EF4-FFF2-40B4-BE49-F238E27FC236}">
                  <a16:creationId xmlns:a16="http://schemas.microsoft.com/office/drawing/2014/main" id="{96161C4E-B35B-418D-952F-D9EA03CAE5A8}"/>
                </a:ext>
              </a:extLst>
            </p:cNvPr>
            <p:cNvSpPr txBox="1"/>
            <p:nvPr/>
          </p:nvSpPr>
          <p:spPr>
            <a:xfrm>
              <a:off x="1405406" y="4687848"/>
              <a:ext cx="4737296" cy="5082958"/>
            </a:xfrm>
            <a:prstGeom prst="rect">
              <a:avLst/>
            </a:prstGeom>
            <a:solidFill>
              <a:srgbClr val="346C80"/>
            </a:solidFill>
          </p:spPr>
          <p:txBody>
            <a:bodyPr vert="horz" wrap="square" lIns="360000" tIns="1152000" rIns="360000" bIns="0" rtlCol="0">
              <a:noAutofit/>
            </a:bodyPr>
            <a:lstStyle/>
            <a:p>
              <a:pPr marL="12700" marR="5080" algn="ctr">
                <a:lnSpc>
                  <a:spcPct val="146900"/>
                </a:lnSpc>
                <a:spcBef>
                  <a:spcPts val="95"/>
                </a:spcBef>
              </a:pPr>
              <a:r>
                <a:rPr lang="sl-SI" sz="2350" spc="5" dirty="0">
                  <a:solidFill>
                    <a:srgbClr val="FFFFFF"/>
                  </a:solidFill>
                  <a:latin typeface="Arial"/>
                  <a:cs typeface="Arial"/>
                </a:rPr>
                <a:t>»Kako« namerava uresničiti  svoj Namen in Strategijo? </a:t>
              </a:r>
              <a:endParaRPr sz="2350" dirty="0">
                <a:latin typeface="Arial"/>
                <a:cs typeface="Arial"/>
              </a:endParaRPr>
            </a:p>
          </p:txBody>
        </p:sp>
        <p:sp>
          <p:nvSpPr>
            <p:cNvPr id="8" name="object 34">
              <a:extLst>
                <a:ext uri="{FF2B5EF4-FFF2-40B4-BE49-F238E27FC236}">
                  <a16:creationId xmlns:a16="http://schemas.microsoft.com/office/drawing/2014/main" id="{BD2FE039-0111-49E0-B73A-BE9535DAB98C}"/>
                </a:ext>
              </a:extLst>
            </p:cNvPr>
            <p:cNvSpPr txBox="1"/>
            <p:nvPr/>
          </p:nvSpPr>
          <p:spPr>
            <a:xfrm>
              <a:off x="3489020" y="4056404"/>
              <a:ext cx="3240000" cy="1656000"/>
            </a:xfrm>
            <a:prstGeom prst="rect">
              <a:avLst/>
            </a:prstGeom>
            <a:solidFill>
              <a:srgbClr val="346C80"/>
            </a:solidFill>
          </p:spPr>
          <p:txBody>
            <a:bodyPr vert="horz" wrap="square" lIns="0" tIns="0" rIns="0" bIns="0" rtlCol="0" anchor="ctr" anchorCtr="0">
              <a:noAutofit/>
            </a:bodyPr>
            <a:lstStyle/>
            <a:p>
              <a:pPr marL="12700" algn="ctr">
                <a:lnSpc>
                  <a:spcPct val="100000"/>
                </a:lnSpc>
                <a:spcBef>
                  <a:spcPts val="90"/>
                </a:spcBef>
              </a:pPr>
              <a:r>
                <a:rPr lang="sl-SI" sz="6050" spc="-10" dirty="0">
                  <a:solidFill>
                    <a:srgbClr val="77A02E"/>
                  </a:solidFill>
                  <a:latin typeface="Arial Black"/>
                  <a:cs typeface="Arial Black"/>
                </a:rPr>
                <a:t>KAKO</a:t>
              </a:r>
              <a:endParaRPr sz="6050" dirty="0">
                <a:solidFill>
                  <a:srgbClr val="77A02E"/>
                </a:solidFill>
                <a:latin typeface="Arial Black"/>
                <a:cs typeface="Arial Black"/>
              </a:endParaRPr>
            </a:p>
          </p:txBody>
        </p:sp>
      </p:grpSp>
      <p:grpSp>
        <p:nvGrpSpPr>
          <p:cNvPr id="9" name="Skupina 8">
            <a:extLst>
              <a:ext uri="{FF2B5EF4-FFF2-40B4-BE49-F238E27FC236}">
                <a16:creationId xmlns:a16="http://schemas.microsoft.com/office/drawing/2014/main" id="{002FF097-AB37-4046-8D30-D165B73FBE02}"/>
              </a:ext>
            </a:extLst>
          </p:cNvPr>
          <p:cNvGrpSpPr/>
          <p:nvPr/>
        </p:nvGrpSpPr>
        <p:grpSpPr>
          <a:xfrm>
            <a:off x="1557806" y="3448516"/>
            <a:ext cx="16092416" cy="5714402"/>
            <a:chOff x="1405406" y="4056404"/>
            <a:chExt cx="16092416" cy="5714402"/>
          </a:xfrm>
        </p:grpSpPr>
        <p:sp>
          <p:nvSpPr>
            <p:cNvPr id="10" name="object 31">
              <a:extLst>
                <a:ext uri="{FF2B5EF4-FFF2-40B4-BE49-F238E27FC236}">
                  <a16:creationId xmlns:a16="http://schemas.microsoft.com/office/drawing/2014/main" id="{3E9DEEFE-4F9A-401C-A86C-DA066CFF05E6}"/>
                </a:ext>
              </a:extLst>
            </p:cNvPr>
            <p:cNvSpPr txBox="1"/>
            <p:nvPr/>
          </p:nvSpPr>
          <p:spPr>
            <a:xfrm>
              <a:off x="1405406" y="4687848"/>
              <a:ext cx="4737296" cy="5082958"/>
            </a:xfrm>
            <a:prstGeom prst="rect">
              <a:avLst/>
            </a:prstGeom>
            <a:solidFill>
              <a:srgbClr val="346C80"/>
            </a:solidFill>
          </p:spPr>
          <p:txBody>
            <a:bodyPr vert="horz" wrap="square" lIns="360000" tIns="1152000" rIns="360000" bIns="0" rtlCol="0">
              <a:noAutofit/>
            </a:bodyPr>
            <a:lstStyle/>
            <a:p>
              <a:pPr marL="12700" marR="5080" algn="ctr">
                <a:lnSpc>
                  <a:spcPct val="146900"/>
                </a:lnSpc>
                <a:spcBef>
                  <a:spcPts val="95"/>
                </a:spcBef>
              </a:pPr>
              <a:r>
                <a:rPr lang="sl-SI" sz="2350" spc="5" dirty="0">
                  <a:solidFill>
                    <a:srgbClr val="FFFFFF"/>
                  </a:solidFill>
                  <a:latin typeface="Arial"/>
                  <a:cs typeface="Arial"/>
                </a:rPr>
                <a:t>Zakaj« obstaja ta organizacija? </a:t>
              </a:r>
            </a:p>
            <a:p>
              <a:pPr marL="12700" marR="5080" algn="ctr">
                <a:lnSpc>
                  <a:spcPct val="146900"/>
                </a:lnSpc>
                <a:spcBef>
                  <a:spcPts val="95"/>
                </a:spcBef>
              </a:pPr>
              <a:r>
                <a:rPr lang="sl-SI" sz="2350" spc="5" dirty="0">
                  <a:solidFill>
                    <a:srgbClr val="FFFFFF"/>
                  </a:solidFill>
                  <a:latin typeface="Arial"/>
                  <a:cs typeface="Arial"/>
                </a:rPr>
                <a:t>Kakšen je njen Namen? </a:t>
              </a:r>
            </a:p>
            <a:p>
              <a:pPr marL="12700" marR="5080" algn="ctr">
                <a:lnSpc>
                  <a:spcPct val="146900"/>
                </a:lnSpc>
                <a:spcBef>
                  <a:spcPts val="95"/>
                </a:spcBef>
              </a:pPr>
              <a:r>
                <a:rPr lang="sl-SI" sz="2350" spc="5" dirty="0">
                  <a:solidFill>
                    <a:srgbClr val="FFFFFF"/>
                  </a:solidFill>
                  <a:latin typeface="Arial"/>
                  <a:cs typeface="Arial"/>
                </a:rPr>
                <a:t>Zakaj uporablja določeno Strategijo?</a:t>
              </a:r>
              <a:endParaRPr sz="2350" dirty="0">
                <a:latin typeface="Arial"/>
                <a:cs typeface="Arial"/>
              </a:endParaRPr>
            </a:p>
          </p:txBody>
        </p:sp>
        <p:sp>
          <p:nvSpPr>
            <p:cNvPr id="11" name="object 34">
              <a:extLst>
                <a:ext uri="{FF2B5EF4-FFF2-40B4-BE49-F238E27FC236}">
                  <a16:creationId xmlns:a16="http://schemas.microsoft.com/office/drawing/2014/main" id="{402F5D38-4F3C-40CD-BB59-DC8621711FE6}"/>
                </a:ext>
              </a:extLst>
            </p:cNvPr>
            <p:cNvSpPr txBox="1"/>
            <p:nvPr/>
          </p:nvSpPr>
          <p:spPr>
            <a:xfrm>
              <a:off x="3528647" y="4056404"/>
              <a:ext cx="3240000" cy="1656000"/>
            </a:xfrm>
            <a:prstGeom prst="rect">
              <a:avLst/>
            </a:prstGeom>
            <a:solidFill>
              <a:srgbClr val="346C80"/>
            </a:solidFill>
          </p:spPr>
          <p:txBody>
            <a:bodyPr vert="horz" wrap="square" lIns="0" tIns="0" rIns="0" bIns="0" rtlCol="0" anchor="ctr" anchorCtr="0">
              <a:noAutofit/>
            </a:bodyPr>
            <a:lstStyle/>
            <a:p>
              <a:pPr marL="12700" algn="ctr">
                <a:lnSpc>
                  <a:spcPct val="100000"/>
                </a:lnSpc>
                <a:spcBef>
                  <a:spcPts val="90"/>
                </a:spcBef>
              </a:pPr>
              <a:r>
                <a:rPr lang="sl-SI" sz="6050" spc="-10" dirty="0">
                  <a:solidFill>
                    <a:srgbClr val="77A02E"/>
                  </a:solidFill>
                  <a:latin typeface="Arial Black"/>
                  <a:cs typeface="Arial Black"/>
                </a:rPr>
                <a:t>ZAKAJ</a:t>
              </a:r>
              <a:endParaRPr sz="6050" dirty="0">
                <a:solidFill>
                  <a:srgbClr val="77A02E"/>
                </a:solidFill>
                <a:latin typeface="Arial Black"/>
                <a:cs typeface="Arial Black"/>
              </a:endParaRPr>
            </a:p>
          </p:txBody>
        </p:sp>
        <p:sp>
          <p:nvSpPr>
            <p:cNvPr id="12" name="object 34">
              <a:extLst>
                <a:ext uri="{FF2B5EF4-FFF2-40B4-BE49-F238E27FC236}">
                  <a16:creationId xmlns:a16="http://schemas.microsoft.com/office/drawing/2014/main" id="{59B600D1-57E2-45A0-B7EF-3BC1916A30E1}"/>
                </a:ext>
              </a:extLst>
            </p:cNvPr>
            <p:cNvSpPr txBox="1"/>
            <p:nvPr/>
          </p:nvSpPr>
          <p:spPr>
            <a:xfrm>
              <a:off x="2079668" y="8571481"/>
              <a:ext cx="3240000" cy="743652"/>
            </a:xfrm>
            <a:prstGeom prst="rect">
              <a:avLst/>
            </a:prstGeom>
            <a:solidFill>
              <a:srgbClr val="346C80"/>
            </a:solidFill>
          </p:spPr>
          <p:txBody>
            <a:bodyPr vert="horz" wrap="square" lIns="0" tIns="0" rIns="0" bIns="0" rtlCol="0" anchor="ctr" anchorCtr="0">
              <a:noAutofit/>
            </a:bodyPr>
            <a:lstStyle/>
            <a:p>
              <a:pPr marL="12700" algn="ctr">
                <a:lnSpc>
                  <a:spcPct val="100000"/>
                </a:lnSpc>
                <a:spcBef>
                  <a:spcPts val="90"/>
                </a:spcBef>
              </a:pPr>
              <a:r>
                <a:rPr lang="sl-SI" sz="3200" spc="-10" dirty="0">
                  <a:solidFill>
                    <a:srgbClr val="77A02E"/>
                  </a:solidFill>
                  <a:latin typeface="Arial Black"/>
                  <a:cs typeface="Arial Black"/>
                </a:rPr>
                <a:t>USMERITEV</a:t>
              </a:r>
              <a:endParaRPr sz="3200" dirty="0">
                <a:solidFill>
                  <a:srgbClr val="77A02E"/>
                </a:solidFill>
                <a:latin typeface="Arial Black"/>
                <a:cs typeface="Arial Black"/>
              </a:endParaRPr>
            </a:p>
          </p:txBody>
        </p:sp>
        <p:sp>
          <p:nvSpPr>
            <p:cNvPr id="13" name="object 34">
              <a:extLst>
                <a:ext uri="{FF2B5EF4-FFF2-40B4-BE49-F238E27FC236}">
                  <a16:creationId xmlns:a16="http://schemas.microsoft.com/office/drawing/2014/main" id="{D25E5057-046A-498F-B802-A80449FFE1ED}"/>
                </a:ext>
              </a:extLst>
            </p:cNvPr>
            <p:cNvSpPr txBox="1"/>
            <p:nvPr/>
          </p:nvSpPr>
          <p:spPr>
            <a:xfrm>
              <a:off x="8279650" y="8558432"/>
              <a:ext cx="3240000" cy="743652"/>
            </a:xfrm>
            <a:prstGeom prst="rect">
              <a:avLst/>
            </a:prstGeom>
            <a:solidFill>
              <a:srgbClr val="346C80"/>
            </a:solidFill>
          </p:spPr>
          <p:txBody>
            <a:bodyPr vert="horz" wrap="square" lIns="0" tIns="0" rIns="0" bIns="0" rtlCol="0" anchor="ctr" anchorCtr="0">
              <a:noAutofit/>
            </a:bodyPr>
            <a:lstStyle/>
            <a:p>
              <a:pPr marL="12700" algn="ctr">
                <a:lnSpc>
                  <a:spcPct val="100000"/>
                </a:lnSpc>
                <a:spcBef>
                  <a:spcPts val="90"/>
                </a:spcBef>
              </a:pPr>
              <a:r>
                <a:rPr lang="sl-SI" sz="3200" spc="-10" dirty="0">
                  <a:solidFill>
                    <a:srgbClr val="77A02E"/>
                  </a:solidFill>
                  <a:latin typeface="Arial Black"/>
                  <a:cs typeface="Arial Black"/>
                </a:rPr>
                <a:t>IZVEDBA</a:t>
              </a:r>
              <a:endParaRPr sz="3200" dirty="0">
                <a:solidFill>
                  <a:srgbClr val="77A02E"/>
                </a:solidFill>
                <a:latin typeface="Arial Black"/>
                <a:cs typeface="Arial Black"/>
              </a:endParaRPr>
            </a:p>
          </p:txBody>
        </p:sp>
        <p:sp>
          <p:nvSpPr>
            <p:cNvPr id="14" name="object 34">
              <a:extLst>
                <a:ext uri="{FF2B5EF4-FFF2-40B4-BE49-F238E27FC236}">
                  <a16:creationId xmlns:a16="http://schemas.microsoft.com/office/drawing/2014/main" id="{6CE7B779-6748-4B15-B360-C1F4FB070604}"/>
                </a:ext>
              </a:extLst>
            </p:cNvPr>
            <p:cNvSpPr txBox="1"/>
            <p:nvPr/>
          </p:nvSpPr>
          <p:spPr>
            <a:xfrm>
              <a:off x="14257822" y="8571481"/>
              <a:ext cx="3240000" cy="743652"/>
            </a:xfrm>
            <a:prstGeom prst="rect">
              <a:avLst/>
            </a:prstGeom>
            <a:solidFill>
              <a:srgbClr val="346C80"/>
            </a:solidFill>
          </p:spPr>
          <p:txBody>
            <a:bodyPr vert="horz" wrap="square" lIns="0" tIns="0" rIns="0" bIns="0" rtlCol="0" anchor="ctr" anchorCtr="0">
              <a:noAutofit/>
            </a:bodyPr>
            <a:lstStyle/>
            <a:p>
              <a:pPr marL="12700" algn="ctr">
                <a:lnSpc>
                  <a:spcPct val="100000"/>
                </a:lnSpc>
                <a:spcBef>
                  <a:spcPts val="90"/>
                </a:spcBef>
              </a:pPr>
              <a:r>
                <a:rPr lang="sl-SI" sz="3200" spc="-10" dirty="0">
                  <a:solidFill>
                    <a:srgbClr val="77A02E"/>
                  </a:solidFill>
                  <a:latin typeface="Arial Black"/>
                  <a:cs typeface="Arial Black"/>
                </a:rPr>
                <a:t>REZULTATI</a:t>
              </a:r>
              <a:endParaRPr sz="3200" dirty="0">
                <a:solidFill>
                  <a:srgbClr val="77A02E"/>
                </a:solidFill>
                <a:latin typeface="Arial Black"/>
                <a:cs typeface="Arial Black"/>
              </a:endParaRPr>
            </a:p>
          </p:txBody>
        </p:sp>
      </p:grpSp>
    </p:spTree>
    <p:extLst>
      <p:ext uri="{BB962C8B-B14F-4D97-AF65-F5344CB8AC3E}">
        <p14:creationId xmlns:p14="http://schemas.microsoft.com/office/powerpoint/2010/main" val="302157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5338E264-7EF6-0F40-89F9-2B3CEEB133D1}"/>
              </a:ext>
            </a:extLst>
          </p:cNvPr>
          <p:cNvPicPr>
            <a:picLocks noChangeAspect="1"/>
          </p:cNvPicPr>
          <p:nvPr/>
        </p:nvPicPr>
        <p:blipFill>
          <a:blip r:embed="rId3"/>
          <a:stretch>
            <a:fillRect/>
          </a:stretch>
        </p:blipFill>
        <p:spPr>
          <a:xfrm>
            <a:off x="5057438" y="869481"/>
            <a:ext cx="9989225" cy="9570389"/>
          </a:xfrm>
          <a:prstGeom prst="rect">
            <a:avLst/>
          </a:prstGeom>
        </p:spPr>
      </p:pic>
      <p:sp>
        <p:nvSpPr>
          <p:cNvPr id="4" name="Text Placeholder 3">
            <a:extLst>
              <a:ext uri="{FF2B5EF4-FFF2-40B4-BE49-F238E27FC236}">
                <a16:creationId xmlns:a16="http://schemas.microsoft.com/office/drawing/2014/main" id="{C5CD11E9-D6A7-B246-80FE-B7571A0E74BC}"/>
              </a:ext>
            </a:extLst>
          </p:cNvPr>
          <p:cNvSpPr>
            <a:spLocks noGrp="1"/>
          </p:cNvSpPr>
          <p:nvPr>
            <p:ph type="body" sz="quarter" idx="4294967295"/>
          </p:nvPr>
        </p:nvSpPr>
        <p:spPr>
          <a:xfrm>
            <a:off x="0" y="425450"/>
            <a:ext cx="13385800" cy="947738"/>
          </a:xfrm>
          <a:prstGeom prst="rect">
            <a:avLst/>
          </a:prstGeom>
        </p:spPr>
        <p:txBody>
          <a:bodyPr/>
          <a:lstStyle/>
          <a:p>
            <a:r>
              <a:rPr lang="en-GB" sz="7250" spc="-25" dirty="0">
                <a:solidFill>
                  <a:srgbClr val="346C80"/>
                </a:solidFill>
                <a:latin typeface="Arial Black" panose="020B0A04020102020204" pitchFamily="34" charset="0"/>
                <a:ea typeface="+mj-ea"/>
                <a:cs typeface="+mj-cs"/>
              </a:rPr>
              <a:t>EFQM Model</a:t>
            </a:r>
            <a:endParaRPr lang="sl-SI" sz="7250" spc="-25" dirty="0">
              <a:solidFill>
                <a:srgbClr val="346C80"/>
              </a:solidFill>
              <a:latin typeface="Arial Black" panose="020B0A04020102020204" pitchFamily="34" charset="0"/>
              <a:ea typeface="+mj-ea"/>
              <a:cs typeface="+mj-cs"/>
            </a:endParaRPr>
          </a:p>
          <a:p>
            <a:r>
              <a:rPr lang="sl-SI" sz="4000" spc="-25" dirty="0">
                <a:solidFill>
                  <a:srgbClr val="346C80"/>
                </a:solidFill>
                <a:latin typeface="Arial Black" panose="020B0A04020102020204" pitchFamily="34" charset="0"/>
                <a:ea typeface="+mj-ea"/>
                <a:cs typeface="+mj-cs"/>
              </a:rPr>
              <a:t>Tri ključna vprašanja</a:t>
            </a:r>
            <a:endParaRPr lang="en-US" dirty="0"/>
          </a:p>
        </p:txBody>
      </p:sp>
      <p:pic>
        <p:nvPicPr>
          <p:cNvPr id="49" name="Picture 48">
            <a:extLst>
              <a:ext uri="{FF2B5EF4-FFF2-40B4-BE49-F238E27FC236}">
                <a16:creationId xmlns:a16="http://schemas.microsoft.com/office/drawing/2014/main" id="{9621C7FE-F5D4-A641-BD79-DAB0D3205F07}"/>
              </a:ext>
            </a:extLst>
          </p:cNvPr>
          <p:cNvPicPr>
            <a:picLocks noChangeAspect="1"/>
          </p:cNvPicPr>
          <p:nvPr/>
        </p:nvPicPr>
        <p:blipFill>
          <a:blip r:embed="rId4"/>
          <a:stretch>
            <a:fillRect/>
          </a:stretch>
        </p:blipFill>
        <p:spPr>
          <a:xfrm>
            <a:off x="6932671" y="2794966"/>
            <a:ext cx="6282531" cy="5863696"/>
          </a:xfrm>
          <a:prstGeom prst="rect">
            <a:avLst/>
          </a:prstGeom>
        </p:spPr>
      </p:pic>
      <p:pic>
        <p:nvPicPr>
          <p:cNvPr id="15" name="Picture 14">
            <a:extLst>
              <a:ext uri="{FF2B5EF4-FFF2-40B4-BE49-F238E27FC236}">
                <a16:creationId xmlns:a16="http://schemas.microsoft.com/office/drawing/2014/main" id="{13B56876-BEEB-C648-9760-852440768082}"/>
              </a:ext>
            </a:extLst>
          </p:cNvPr>
          <p:cNvPicPr>
            <a:picLocks noChangeAspect="1"/>
          </p:cNvPicPr>
          <p:nvPr/>
        </p:nvPicPr>
        <p:blipFill rotWithShape="1">
          <a:blip r:embed="rId5"/>
          <a:srcRect b="79508"/>
          <a:stretch/>
        </p:blipFill>
        <p:spPr>
          <a:xfrm>
            <a:off x="7789992" y="4157339"/>
            <a:ext cx="5067909" cy="613665"/>
          </a:xfrm>
          <a:prstGeom prst="rect">
            <a:avLst/>
          </a:prstGeom>
        </p:spPr>
      </p:pic>
      <p:pic>
        <p:nvPicPr>
          <p:cNvPr id="30" name="Picture 29">
            <a:extLst>
              <a:ext uri="{FF2B5EF4-FFF2-40B4-BE49-F238E27FC236}">
                <a16:creationId xmlns:a16="http://schemas.microsoft.com/office/drawing/2014/main" id="{F1A10888-BF79-3F44-A392-5DF27EE8900C}"/>
              </a:ext>
            </a:extLst>
          </p:cNvPr>
          <p:cNvPicPr>
            <a:picLocks noChangeAspect="1"/>
          </p:cNvPicPr>
          <p:nvPr/>
        </p:nvPicPr>
        <p:blipFill rotWithShape="1">
          <a:blip r:embed="rId5"/>
          <a:srcRect l="45823" t="73352" r="-13747" b="-24009"/>
          <a:stretch/>
        </p:blipFill>
        <p:spPr>
          <a:xfrm>
            <a:off x="10038106" y="6467371"/>
            <a:ext cx="3442301" cy="1516991"/>
          </a:xfrm>
          <a:prstGeom prst="rect">
            <a:avLst/>
          </a:prstGeom>
        </p:spPr>
      </p:pic>
      <p:pic>
        <p:nvPicPr>
          <p:cNvPr id="31" name="Picture 30">
            <a:extLst>
              <a:ext uri="{FF2B5EF4-FFF2-40B4-BE49-F238E27FC236}">
                <a16:creationId xmlns:a16="http://schemas.microsoft.com/office/drawing/2014/main" id="{10269F24-94B5-1245-830E-9BD8674C2061}"/>
              </a:ext>
            </a:extLst>
          </p:cNvPr>
          <p:cNvPicPr>
            <a:picLocks noChangeAspect="1"/>
          </p:cNvPicPr>
          <p:nvPr/>
        </p:nvPicPr>
        <p:blipFill rotWithShape="1">
          <a:blip r:embed="rId5"/>
          <a:srcRect l="-3128" t="73352" r="58907" b="-24009"/>
          <a:stretch/>
        </p:blipFill>
        <p:spPr>
          <a:xfrm>
            <a:off x="7557364" y="6487027"/>
            <a:ext cx="2241023" cy="1516991"/>
          </a:xfrm>
          <a:prstGeom prst="rect">
            <a:avLst/>
          </a:prstGeom>
        </p:spPr>
      </p:pic>
      <p:sp>
        <p:nvSpPr>
          <p:cNvPr id="19" name="object 34">
            <a:extLst>
              <a:ext uri="{FF2B5EF4-FFF2-40B4-BE49-F238E27FC236}">
                <a16:creationId xmlns:a16="http://schemas.microsoft.com/office/drawing/2014/main" id="{A4D84B06-6A6F-4CB9-A001-36FFBA3F0945}"/>
              </a:ext>
            </a:extLst>
          </p:cNvPr>
          <p:cNvSpPr txBox="1"/>
          <p:nvPr/>
        </p:nvSpPr>
        <p:spPr>
          <a:xfrm>
            <a:off x="8465225" y="33272"/>
            <a:ext cx="3240000" cy="3976991"/>
          </a:xfrm>
          <a:prstGeom prst="downArrowCallout">
            <a:avLst>
              <a:gd name="adj1" fmla="val 25000"/>
              <a:gd name="adj2" fmla="val 25000"/>
              <a:gd name="adj3" fmla="val 25000"/>
              <a:gd name="adj4" fmla="val 39037"/>
            </a:avLst>
          </a:prstGeom>
          <a:solidFill>
            <a:schemeClr val="tx2">
              <a:lumMod val="60000"/>
              <a:lumOff val="40000"/>
            </a:schemeClr>
          </a:solidFill>
        </p:spPr>
        <p:txBody>
          <a:bodyPr vert="horz" wrap="square" lIns="0" tIns="0" rIns="0" bIns="0" rtlCol="0" anchor="ctr" anchorCtr="0">
            <a:noAutofit/>
          </a:bodyPr>
          <a:lstStyle/>
          <a:p>
            <a:pPr marL="12700" algn="ctr">
              <a:lnSpc>
                <a:spcPct val="100000"/>
              </a:lnSpc>
              <a:spcBef>
                <a:spcPts val="90"/>
              </a:spcBef>
            </a:pPr>
            <a:r>
              <a:rPr lang="sl-SI" sz="6050" spc="-10" dirty="0">
                <a:solidFill>
                  <a:schemeClr val="bg1"/>
                </a:solidFill>
                <a:latin typeface="Arial Black"/>
                <a:cs typeface="Arial Black"/>
              </a:rPr>
              <a:t>ZAKAJ</a:t>
            </a:r>
          </a:p>
          <a:p>
            <a:pPr marL="12700" algn="ctr">
              <a:lnSpc>
                <a:spcPct val="100000"/>
              </a:lnSpc>
              <a:spcBef>
                <a:spcPts val="90"/>
              </a:spcBef>
            </a:pPr>
            <a:r>
              <a:rPr lang="sl-SI" sz="4400" spc="-10" dirty="0">
                <a:solidFill>
                  <a:schemeClr val="bg1"/>
                </a:solidFill>
                <a:latin typeface="Arial Black"/>
                <a:cs typeface="Arial Black"/>
              </a:rPr>
              <a:t>usmeritev</a:t>
            </a:r>
            <a:endParaRPr sz="4400" dirty="0">
              <a:solidFill>
                <a:schemeClr val="bg1"/>
              </a:solidFill>
              <a:latin typeface="Arial Black"/>
              <a:cs typeface="Arial Black"/>
            </a:endParaRPr>
          </a:p>
        </p:txBody>
      </p:sp>
      <p:sp>
        <p:nvSpPr>
          <p:cNvPr id="20" name="object 34">
            <a:extLst>
              <a:ext uri="{FF2B5EF4-FFF2-40B4-BE49-F238E27FC236}">
                <a16:creationId xmlns:a16="http://schemas.microsoft.com/office/drawing/2014/main" id="{6A10EA13-76A2-48CE-9581-AEC585419E20}"/>
              </a:ext>
            </a:extLst>
          </p:cNvPr>
          <p:cNvSpPr txBox="1"/>
          <p:nvPr/>
        </p:nvSpPr>
        <p:spPr>
          <a:xfrm>
            <a:off x="12948711" y="6241607"/>
            <a:ext cx="5762160" cy="1656000"/>
          </a:xfrm>
          <a:prstGeom prst="leftArrowCallout">
            <a:avLst/>
          </a:prstGeom>
          <a:solidFill>
            <a:schemeClr val="tx2"/>
          </a:solidFill>
        </p:spPr>
        <p:txBody>
          <a:bodyPr vert="horz" wrap="square" lIns="0" tIns="0" rIns="0" bIns="0" rtlCol="0" anchor="ctr" anchorCtr="0">
            <a:noAutofit/>
          </a:bodyPr>
          <a:lstStyle/>
          <a:p>
            <a:pPr marL="12700" algn="ctr">
              <a:lnSpc>
                <a:spcPct val="100000"/>
              </a:lnSpc>
              <a:spcBef>
                <a:spcPts val="90"/>
              </a:spcBef>
            </a:pPr>
            <a:r>
              <a:rPr lang="sl-SI" sz="6050" spc="-10" dirty="0">
                <a:solidFill>
                  <a:schemeClr val="bg1"/>
                </a:solidFill>
                <a:latin typeface="Arial Black"/>
                <a:cs typeface="Arial Black"/>
              </a:rPr>
              <a:t>KAKO</a:t>
            </a:r>
          </a:p>
          <a:p>
            <a:pPr marL="12700" algn="ctr">
              <a:lnSpc>
                <a:spcPct val="100000"/>
              </a:lnSpc>
              <a:spcBef>
                <a:spcPts val="90"/>
              </a:spcBef>
            </a:pPr>
            <a:r>
              <a:rPr lang="sl-SI" sz="4400" spc="-10" dirty="0">
                <a:solidFill>
                  <a:schemeClr val="bg1"/>
                </a:solidFill>
                <a:latin typeface="Arial Black"/>
                <a:cs typeface="Arial Black"/>
              </a:rPr>
              <a:t>izvedba</a:t>
            </a:r>
            <a:endParaRPr sz="4400" dirty="0">
              <a:solidFill>
                <a:schemeClr val="bg1"/>
              </a:solidFill>
              <a:latin typeface="Arial Black"/>
              <a:cs typeface="Arial Black"/>
            </a:endParaRPr>
          </a:p>
        </p:txBody>
      </p:sp>
      <p:sp>
        <p:nvSpPr>
          <p:cNvPr id="21" name="object 34">
            <a:extLst>
              <a:ext uri="{FF2B5EF4-FFF2-40B4-BE49-F238E27FC236}">
                <a16:creationId xmlns:a16="http://schemas.microsoft.com/office/drawing/2014/main" id="{998CF4AB-E378-4152-B816-4CE89F4A032B}"/>
              </a:ext>
            </a:extLst>
          </p:cNvPr>
          <p:cNvSpPr txBox="1"/>
          <p:nvPr/>
        </p:nvSpPr>
        <p:spPr>
          <a:xfrm>
            <a:off x="1280191" y="6270990"/>
            <a:ext cx="6157314" cy="1656000"/>
          </a:xfrm>
          <a:prstGeom prst="rightArrowCallout">
            <a:avLst>
              <a:gd name="adj1" fmla="val 25000"/>
              <a:gd name="adj2" fmla="val 25000"/>
              <a:gd name="adj3" fmla="val 25000"/>
              <a:gd name="adj4" fmla="val 59646"/>
            </a:avLst>
          </a:prstGeom>
          <a:solidFill>
            <a:srgbClr val="77A02E"/>
          </a:solidFill>
        </p:spPr>
        <p:txBody>
          <a:bodyPr vert="horz" wrap="square" lIns="0" tIns="0" rIns="0" bIns="0" rtlCol="0" anchor="ctr" anchorCtr="0">
            <a:noAutofit/>
          </a:bodyPr>
          <a:lstStyle/>
          <a:p>
            <a:pPr marL="12700" algn="ctr">
              <a:lnSpc>
                <a:spcPct val="100000"/>
              </a:lnSpc>
              <a:spcBef>
                <a:spcPts val="90"/>
              </a:spcBef>
            </a:pPr>
            <a:r>
              <a:rPr lang="sl-SI" sz="6050" spc="-10" dirty="0">
                <a:solidFill>
                  <a:schemeClr val="bg1"/>
                </a:solidFill>
                <a:latin typeface="Arial Black"/>
                <a:cs typeface="Arial Black"/>
              </a:rPr>
              <a:t>KAJ</a:t>
            </a:r>
          </a:p>
          <a:p>
            <a:pPr marL="12700" algn="ctr">
              <a:lnSpc>
                <a:spcPct val="100000"/>
              </a:lnSpc>
              <a:spcBef>
                <a:spcPts val="90"/>
              </a:spcBef>
            </a:pPr>
            <a:r>
              <a:rPr lang="sl-SI" sz="4400" spc="-10" dirty="0">
                <a:solidFill>
                  <a:schemeClr val="bg1"/>
                </a:solidFill>
                <a:latin typeface="Arial Black"/>
                <a:cs typeface="Arial Black"/>
              </a:rPr>
              <a:t>rezultati</a:t>
            </a:r>
            <a:endParaRPr sz="4400" dirty="0">
              <a:solidFill>
                <a:schemeClr val="bg1"/>
              </a:solidFill>
              <a:latin typeface="Arial Black"/>
              <a:cs typeface="Arial Black"/>
            </a:endParaRPr>
          </a:p>
        </p:txBody>
      </p:sp>
    </p:spTree>
    <p:extLst>
      <p:ext uri="{BB962C8B-B14F-4D97-AF65-F5344CB8AC3E}">
        <p14:creationId xmlns:p14="http://schemas.microsoft.com/office/powerpoint/2010/main" val="3060226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3d1dacf-403c-428e-821a-cdd761f1c4d1">
      <UserInfo>
        <DisplayName>Špela Redjko</DisplayName>
        <AccountId>22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F576ECF1339F46B4AA9A2F2401371A" ma:contentTypeVersion="9" ma:contentTypeDescription="Create a new document." ma:contentTypeScope="" ma:versionID="8730635e8139a16465b8c5c9ac8f213a">
  <xsd:schema xmlns:xsd="http://www.w3.org/2001/XMLSchema" xmlns:xs="http://www.w3.org/2001/XMLSchema" xmlns:p="http://schemas.microsoft.com/office/2006/metadata/properties" xmlns:ns2="7f2953ec-c847-4e2c-b9b6-bc016788e6b4" xmlns:ns3="73d1dacf-403c-428e-821a-cdd761f1c4d1" targetNamespace="http://schemas.microsoft.com/office/2006/metadata/properties" ma:root="true" ma:fieldsID="56960b8290da820fe2a479d710e41a15" ns2:_="" ns3:_="">
    <xsd:import namespace="7f2953ec-c847-4e2c-b9b6-bc016788e6b4"/>
    <xsd:import namespace="73d1dacf-403c-428e-821a-cdd761f1c4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2953ec-c847-4e2c-b9b6-bc016788e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d1dacf-403c-428e-821a-cdd761f1c4d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6B02EA-C9F0-4B1A-825B-433FA4BFA805}">
  <ds:schemaRefs>
    <ds:schemaRef ds:uri="http://schemas.microsoft.com/sharepoint/v3/contenttype/forms"/>
  </ds:schemaRefs>
</ds:datastoreItem>
</file>

<file path=customXml/itemProps2.xml><?xml version="1.0" encoding="utf-8"?>
<ds:datastoreItem xmlns:ds="http://schemas.openxmlformats.org/officeDocument/2006/customXml" ds:itemID="{615CCF90-98B3-4E3D-9BFD-3A671505C287}">
  <ds:schemaRefs>
    <ds:schemaRef ds:uri="http://schemas.microsoft.com/office/2006/metadata/properties"/>
    <ds:schemaRef ds:uri="http://schemas.microsoft.com/office/infopath/2007/PartnerControls"/>
    <ds:schemaRef ds:uri="73d1dacf-403c-428e-821a-cdd761f1c4d1"/>
  </ds:schemaRefs>
</ds:datastoreItem>
</file>

<file path=customXml/itemProps3.xml><?xml version="1.0" encoding="utf-8"?>
<ds:datastoreItem xmlns:ds="http://schemas.openxmlformats.org/officeDocument/2006/customXml" ds:itemID="{C36F56A7-762C-4253-A2D2-26E6047991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2953ec-c847-4e2c-b9b6-bc016788e6b4"/>
    <ds:schemaRef ds:uri="73d1dacf-403c-428e-821a-cdd761f1c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898</TotalTime>
  <Words>2695</Words>
  <Application>Microsoft Office PowerPoint</Application>
  <PresentationFormat>Po meri</PresentationFormat>
  <Paragraphs>392</Paragraphs>
  <Slides>19</Slides>
  <Notes>18</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19</vt:i4>
      </vt:variant>
    </vt:vector>
  </HeadingPairs>
  <TitlesOfParts>
    <vt:vector size="25" baseType="lpstr">
      <vt:lpstr>Arial</vt:lpstr>
      <vt:lpstr>Arial Black</vt:lpstr>
      <vt:lpstr>Calibri</vt:lpstr>
      <vt:lpstr>Lato Semibold</vt:lpstr>
      <vt:lpstr>Times</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RADAR - Usmeritev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Tomaž Kužner</dc:creator>
  <cp:lastModifiedBy>Ana Mrzlikar</cp:lastModifiedBy>
  <cp:revision>104</cp:revision>
  <dcterms:created xsi:type="dcterms:W3CDTF">2019-06-07T06:41:21Z</dcterms:created>
  <dcterms:modified xsi:type="dcterms:W3CDTF">2019-12-09T08:06:41Z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2019-06-07T00:00:00Z</vt:filetime>
  </property>
  <property fmtid="{D5CDD505-2E9C-101B-9397-08002B2CF9AE}" pid="3" name="Creator">
    <vt:lpwstr>Adobe InDesign 14.0 (Windows)</vt:lpwstr>
  </property>
  <property fmtid="{D5CDD505-2E9C-101B-9397-08002B2CF9AE}" pid="4" name="LastSaved">
    <vt:filetime>2019-06-07T00:00:00Z</vt:filetime>
  </property>
  <property fmtid="{D5CDD505-2E9C-101B-9397-08002B2CF9AE}" pid="5" name="ContentTypeId">
    <vt:lpwstr>0x01010055F576ECF1339F46B4AA9A2F2401371A</vt:lpwstr>
  </property>
</Properties>
</file>