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Relationship Id="rId4" Type="http://schemas.openxmlformats.org/officeDocument/2006/relationships/image" Target="../media/image0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1.png"/><Relationship Id="rId4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2.png"/><Relationship Id="rId4" Type="http://schemas.openxmlformats.org/officeDocument/2006/relationships/image" Target="../media/image0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3.png"/><Relationship Id="rId4" Type="http://schemas.openxmlformats.org/officeDocument/2006/relationships/image" Target="../media/image0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177350" y="744575"/>
            <a:ext cx="87971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Moja šola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>
            <a:off x="3889050" y="286800"/>
            <a:ext cx="13659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Delo v paru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2175" y="3319250"/>
            <a:ext cx="1080750" cy="133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Shape 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700" y="3131537"/>
            <a:ext cx="777772" cy="1333324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Shape 59"/>
          <p:cNvSpPr/>
          <p:nvPr/>
        </p:nvSpPr>
        <p:spPr>
          <a:xfrm>
            <a:off x="1411450" y="1544948"/>
            <a:ext cx="2545500" cy="1884000"/>
          </a:xfrm>
          <a:prstGeom prst="wedgeEllipseCallout">
            <a:avLst>
              <a:gd fmla="val -51472" name="adj1"/>
              <a:gd fmla="val 57494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n-GB" sz="1000"/>
              <a:t>Opiši telovadnico, garderobe, okolico, učilnice... ?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rtl="0" algn="ctr">
              <a:spcBef>
                <a:spcPts val="0"/>
              </a:spcBef>
              <a:buNone/>
            </a:pPr>
            <a:r>
              <a:rPr lang="en-GB" sz="1000"/>
              <a:t>Si imela kdaj kakšen problem s šolsko opremo?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lvl="0" rtl="0" algn="ctr">
              <a:spcBef>
                <a:spcPts val="0"/>
              </a:spcBef>
              <a:buNone/>
            </a:pPr>
            <a:r>
              <a:rPr lang="en-GB" sz="1000"/>
              <a:t>Kaj ti je najbolj všeč na šoli? Česa ne maraš? </a:t>
            </a:r>
          </a:p>
        </p:txBody>
      </p:sp>
      <p:sp>
        <p:nvSpPr>
          <p:cNvPr id="60" name="Shape 60"/>
          <p:cNvSpPr/>
          <p:nvPr/>
        </p:nvSpPr>
        <p:spPr>
          <a:xfrm>
            <a:off x="4348775" y="1309725"/>
            <a:ext cx="2499300" cy="1633800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n-GB" sz="1000"/>
              <a:t>Nazadnje, ko sem bila v telovadnici ...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lvl="0" rtl="0" algn="ctr">
              <a:spcBef>
                <a:spcPts val="0"/>
              </a:spcBef>
              <a:buNone/>
            </a:pPr>
            <a:r>
              <a:rPr lang="en-GB" sz="1000"/>
              <a:t> Omarice, ki jih imamo, so ...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3889050" y="286800"/>
            <a:ext cx="13659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Delo v paru</a:t>
            </a:r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4950" y="1297000"/>
            <a:ext cx="714775" cy="881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Shape 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4700" y="3131537"/>
            <a:ext cx="777772" cy="133332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/>
          <p:nvPr/>
        </p:nvSpPr>
        <p:spPr>
          <a:xfrm>
            <a:off x="1411450" y="1544948"/>
            <a:ext cx="2545500" cy="1884000"/>
          </a:xfrm>
          <a:prstGeom prst="wedgeEllipseCallout">
            <a:avLst>
              <a:gd fmla="val -51472" name="adj1"/>
              <a:gd fmla="val 57494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 sz="1000"/>
              <a:t>Opiši telovadnico, garderobe, okolico, učilnice... ?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lvl="0" rtl="0" algn="ctr">
              <a:spcBef>
                <a:spcPts val="0"/>
              </a:spcBef>
              <a:buNone/>
            </a:pPr>
            <a:r>
              <a:rPr lang="en-GB" sz="1000"/>
              <a:t>Si imela kdaj kakšen problem s šolsko opremo?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rtl="0" algn="ctr">
              <a:spcBef>
                <a:spcPts val="0"/>
              </a:spcBef>
              <a:buNone/>
            </a:pPr>
            <a:r>
              <a:rPr lang="en-GB" sz="1000"/>
              <a:t>Kaj ti je najbolj všeč na šoli? Česa ne maraš?</a:t>
            </a:r>
          </a:p>
          <a:p>
            <a:pPr rtl="0" algn="ctr">
              <a:spcBef>
                <a:spcPts val="0"/>
              </a:spcBef>
              <a:buNone/>
            </a:pPr>
            <a:r>
              <a:t/>
            </a:r>
            <a:endParaRPr sz="1000"/>
          </a:p>
          <a:p>
            <a:pPr lvl="0" rtl="0" algn="ctr">
              <a:spcBef>
                <a:spcPts val="0"/>
              </a:spcBef>
              <a:buNone/>
            </a:pPr>
            <a:r>
              <a:rPr lang="en-GB" sz="1000"/>
              <a:t>itd….. </a:t>
            </a:r>
          </a:p>
        </p:txBody>
      </p:sp>
      <p:sp>
        <p:nvSpPr>
          <p:cNvPr id="69" name="Shape 69"/>
          <p:cNvSpPr/>
          <p:nvPr/>
        </p:nvSpPr>
        <p:spPr>
          <a:xfrm>
            <a:off x="5518600" y="1131675"/>
            <a:ext cx="533099" cy="270599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  <p:pic>
        <p:nvPicPr>
          <p:cNvPr id="70" name="Shape 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82150" y="972914"/>
            <a:ext cx="382750" cy="656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Shape 7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14475" y="3306105"/>
            <a:ext cx="382750" cy="656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Shape 7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19475" y="1506804"/>
            <a:ext cx="482775" cy="82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19475" y="2924600"/>
            <a:ext cx="328125" cy="4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26725" y="2614350"/>
            <a:ext cx="456799" cy="56355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/>
          <p:nvPr/>
        </p:nvSpPr>
        <p:spPr>
          <a:xfrm>
            <a:off x="6302250" y="972925"/>
            <a:ext cx="533099" cy="270599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  <p:sp>
        <p:nvSpPr>
          <p:cNvPr id="76" name="Shape 76"/>
          <p:cNvSpPr/>
          <p:nvPr/>
        </p:nvSpPr>
        <p:spPr>
          <a:xfrm>
            <a:off x="6270612" y="2924600"/>
            <a:ext cx="533099" cy="270599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  <p:sp>
        <p:nvSpPr>
          <p:cNvPr id="77" name="Shape 77"/>
          <p:cNvSpPr/>
          <p:nvPr/>
        </p:nvSpPr>
        <p:spPr>
          <a:xfrm>
            <a:off x="6687875" y="2294600"/>
            <a:ext cx="533099" cy="270599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  <p:sp>
        <p:nvSpPr>
          <p:cNvPr id="78" name="Shape 78"/>
          <p:cNvSpPr/>
          <p:nvPr/>
        </p:nvSpPr>
        <p:spPr>
          <a:xfrm>
            <a:off x="5581587" y="2525825"/>
            <a:ext cx="533099" cy="270599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  <p:sp>
        <p:nvSpPr>
          <p:cNvPr id="79" name="Shape 79"/>
          <p:cNvSpPr/>
          <p:nvPr/>
        </p:nvSpPr>
        <p:spPr>
          <a:xfrm>
            <a:off x="6926725" y="590875"/>
            <a:ext cx="533099" cy="270599"/>
          </a:xfrm>
          <a:prstGeom prst="wedgeEllipseCallout">
            <a:avLst>
              <a:gd fmla="val 20517" name="adj1"/>
              <a:gd fmla="val 79258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Spoznala sva _______, ki ___________.</a:t>
            </a:r>
          </a:p>
          <a:p>
            <a:pPr rtl="0">
              <a:spcBef>
                <a:spcPts val="0"/>
              </a:spcBef>
              <a:buNone/>
            </a:pPr>
            <a:r>
              <a:rPr i="1" lang="en-GB" sz="1200">
                <a:solidFill>
                  <a:srgbClr val="000000"/>
                </a:solidFill>
              </a:rPr>
              <a:t>Spoznala sva Mojco, ki si želi na šoli več lepih rož.</a:t>
            </a:r>
          </a:p>
          <a:p>
            <a:pPr rtl="0">
              <a:spcBef>
                <a:spcPts val="0"/>
              </a:spcBef>
              <a:buNone/>
            </a:pPr>
            <a:r>
              <a:rPr i="1" lang="en-GB" sz="1200">
                <a:solidFill>
                  <a:srgbClr val="000000"/>
                </a:solidFill>
              </a:rPr>
              <a:t>Spoznala sva Aleša, ki ga moti, da pred vrati vedno ležijo cigaretni ogorki.</a:t>
            </a:r>
          </a:p>
          <a:p>
            <a:pPr>
              <a:spcBef>
                <a:spcPts val="0"/>
              </a:spcBef>
              <a:buNone/>
            </a:pPr>
            <a:r>
              <a:rPr i="1" lang="en-GB" sz="1200">
                <a:solidFill>
                  <a:srgbClr val="000000"/>
                </a:solidFill>
              </a:rPr>
              <a:t>Spoznala sva Ano, ki ima, kadar je dež, vedno mokre čevlje, ker jih dežnik v omarici zmoči. </a:t>
            </a:r>
          </a:p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Moja šola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3499800" y="230775"/>
            <a:ext cx="3525599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Kako bi rešili ta problem</a:t>
            </a:r>
          </a:p>
        </p:txBody>
      </p:sp>
      <p:pic>
        <p:nvPicPr>
          <p:cNvPr id="91" name="Shape 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2275" y="3035962"/>
            <a:ext cx="1607249" cy="18899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/>
          <p:nvPr/>
        </p:nvSpPr>
        <p:spPr>
          <a:xfrm>
            <a:off x="6012625" y="854300"/>
            <a:ext cx="1912199" cy="1303500"/>
          </a:xfrm>
          <a:prstGeom prst="cloudCallout">
            <a:avLst>
              <a:gd fmla="val -84170" name="adj1"/>
              <a:gd fmla="val 126649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Ideje...</a:t>
            </a:r>
          </a:p>
        </p:txBody>
      </p:sp>
      <p:sp>
        <p:nvSpPr>
          <p:cNvPr id="93" name="Shape 93"/>
          <p:cNvSpPr/>
          <p:nvPr/>
        </p:nvSpPr>
        <p:spPr>
          <a:xfrm>
            <a:off x="1672676" y="1199025"/>
            <a:ext cx="2144400" cy="1386900"/>
          </a:xfrm>
          <a:prstGeom prst="cloudCallout">
            <a:avLst>
              <a:gd fmla="val 49667" name="adj1"/>
              <a:gd fmla="val 92783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Ideje...</a:t>
            </a:r>
          </a:p>
        </p:txBody>
      </p:sp>
      <p:sp>
        <p:nvSpPr>
          <p:cNvPr id="94" name="Shape 94"/>
          <p:cNvSpPr/>
          <p:nvPr/>
        </p:nvSpPr>
        <p:spPr>
          <a:xfrm>
            <a:off x="3889800" y="799150"/>
            <a:ext cx="1912199" cy="1303500"/>
          </a:xfrm>
          <a:prstGeom prst="cloudCallout">
            <a:avLst>
              <a:gd fmla="val -2215" name="adj1"/>
              <a:gd fmla="val 125631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Ideje ...</a:t>
            </a:r>
          </a:p>
        </p:txBody>
      </p:sp>
      <p:pic>
        <p:nvPicPr>
          <p:cNvPr id="95" name="Shape 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2725000" y="1569350"/>
            <a:ext cx="500374" cy="50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Shape 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6952800" y="1149350"/>
            <a:ext cx="500374" cy="50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Shape 9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4867225" y="1149350"/>
            <a:ext cx="500374" cy="50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3487487" y="1325837"/>
            <a:ext cx="1250974" cy="1256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0075" y="2643762"/>
            <a:ext cx="1607249" cy="188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Shape 104"/>
          <p:cNvSpPr txBox="1"/>
          <p:nvPr>
            <p:ph idx="1" type="body"/>
          </p:nvPr>
        </p:nvSpPr>
        <p:spPr>
          <a:xfrm>
            <a:off x="233500" y="510500"/>
            <a:ext cx="8987099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Pripravite prototip rešitve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/>
              <a:t>Predstavitev rešitve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 algn="l">
              <a:spcBef>
                <a:spcPts val="0"/>
              </a:spcBef>
              <a:buNone/>
            </a:pPr>
            <a:r>
              <a:rPr lang="en-GB" sz="2400"/>
              <a:t>Kaj konkretno smo izvedeli od sošolcev (kaj jim je všeč in kaj bi spremenili)</a:t>
            </a:r>
          </a:p>
          <a:p>
            <a:pPr lvl="0" rtl="0" algn="l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 algn="l">
              <a:spcBef>
                <a:spcPts val="0"/>
              </a:spcBef>
              <a:buNone/>
            </a:pPr>
            <a:r>
              <a:rPr lang="en-GB" sz="2400"/>
              <a:t>Kakšna je naša rešitev in kako bi jo lahko v praksi izvedli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